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9" r:id="rId2"/>
    <p:sldId id="369" r:id="rId3"/>
    <p:sldId id="379" r:id="rId4"/>
    <p:sldId id="352" r:id="rId5"/>
    <p:sldId id="351" r:id="rId6"/>
    <p:sldId id="349" r:id="rId7"/>
    <p:sldId id="354" r:id="rId8"/>
    <p:sldId id="355" r:id="rId9"/>
    <p:sldId id="374" r:id="rId10"/>
    <p:sldId id="371" r:id="rId11"/>
    <p:sldId id="372" r:id="rId12"/>
    <p:sldId id="370" r:id="rId13"/>
    <p:sldId id="380" r:id="rId14"/>
    <p:sldId id="348" r:id="rId15"/>
    <p:sldId id="341" r:id="rId16"/>
    <p:sldId id="343" r:id="rId17"/>
    <p:sldId id="345" r:id="rId18"/>
    <p:sldId id="347" r:id="rId19"/>
    <p:sldId id="37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938"/>
    <a:srgbClr val="19FFB2"/>
    <a:srgbClr val="EB943D"/>
    <a:srgbClr val="FF2121"/>
    <a:srgbClr val="4DBF9C"/>
    <a:srgbClr val="6491EA"/>
    <a:srgbClr val="008256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8" autoAdjust="0"/>
    <p:restoredTop sz="94706" autoAdjust="0"/>
  </p:normalViewPr>
  <p:slideViewPr>
    <p:cSldViewPr>
      <p:cViewPr varScale="1">
        <p:scale>
          <a:sx n="69" d="100"/>
          <a:sy n="69" d="100"/>
        </p:scale>
        <p:origin x="13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F35D040-531A-434F-8EB9-B78AE8E25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9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81FD30A-C44A-4847-AD70-51F2B8880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613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1FD30A-C44A-4847-AD70-51F2B88809A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6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81725E-ADC8-470F-9613-B5DD1D8CABAC}" type="slidenum">
              <a:rPr lang="en-US" smtClean="0"/>
              <a:pPr/>
              <a:t>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34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2286000" y="0"/>
            <a:ext cx="2287588" cy="4960938"/>
            <a:chOff x="1440" y="0"/>
            <a:chExt cx="1441" cy="3125"/>
          </a:xfrm>
        </p:grpSpPr>
        <p:sp>
          <p:nvSpPr>
            <p:cNvPr id="6" name="Rectangle 8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7" name="Rectangle 14"/>
            <p:cNvSpPr>
              <a:spLocks noChangeArrowheads="1"/>
            </p:cNvSpPr>
            <p:nvPr userDrawn="1"/>
          </p:nvSpPr>
          <p:spPr bwMode="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8" name="Rectangle 19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4575175" y="0"/>
            <a:ext cx="2286000" cy="3716338"/>
            <a:chOff x="2882" y="0"/>
            <a:chExt cx="1440" cy="2341"/>
          </a:xfrm>
        </p:grpSpPr>
        <p:sp>
          <p:nvSpPr>
            <p:cNvPr id="10" name="Rectangle 12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1" name="Rectangle 13"/>
            <p:cNvSpPr>
              <a:spLocks noChangeArrowheads="1"/>
            </p:cNvSpPr>
            <p:nvPr userDrawn="1"/>
          </p:nvSpPr>
          <p:spPr bwMode="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30000"/>
                  </a:schemeClr>
                </a:gs>
                <a:gs pos="5000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" name="Rectangle 20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5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6858000" y="0"/>
            <a:ext cx="2286000" cy="4941888"/>
            <a:chOff x="4320" y="0"/>
            <a:chExt cx="1440" cy="3113"/>
          </a:xfrm>
        </p:grpSpPr>
        <p:sp>
          <p:nvSpPr>
            <p:cNvPr id="14" name="Rectangle 11"/>
            <p:cNvSpPr>
              <a:spLocks noChangeArrowheads="1"/>
            </p:cNvSpPr>
            <p:nvPr userDrawn="1"/>
          </p:nvSpPr>
          <p:spPr bwMode="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7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5" name="Group 38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6" name="Rectangle 9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7" name="Rectangle 10"/>
              <p:cNvSpPr>
                <a:spLocks noChangeArrowheads="1"/>
              </p:cNvSpPr>
              <p:nvPr userDrawn="1"/>
            </p:nvSpPr>
            <p:spPr bwMode="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8" name="Rectangle 21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5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grpSp>
        <p:nvGrpSpPr>
          <p:cNvPr id="19" name="Group 34"/>
          <p:cNvGrpSpPr>
            <a:grpSpLocks/>
          </p:cNvGrpSpPr>
          <p:nvPr/>
        </p:nvGrpSpPr>
        <p:grpSpPr bwMode="auto">
          <a:xfrm>
            <a:off x="0" y="0"/>
            <a:ext cx="2286000" cy="3714750"/>
            <a:chOff x="0" y="0"/>
            <a:chExt cx="1440" cy="2340"/>
          </a:xfrm>
        </p:grpSpPr>
        <p:sp>
          <p:nvSpPr>
            <p:cNvPr id="20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1" name="Rectangle 15"/>
            <p:cNvSpPr>
              <a:spLocks noChangeArrowheads="1"/>
            </p:cNvSpPr>
            <p:nvPr userDrawn="1"/>
          </p:nvSpPr>
          <p:spPr bwMode="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3" name="Rectangle 22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24" name="Group 41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25" name="Rectangle 24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6" name="Rectangle 25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7" name="Rectangle 26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8" name="Rectangle 27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29" name="Picture 28" descr="1"/>
          <p:cNvPicPr>
            <a:picLocks noChangeAspect="1" noChangeArrowheads="1"/>
          </p:cNvPicPr>
          <p:nvPr/>
        </p:nvPicPr>
        <p:blipFill>
          <a:blip r:embed="rId2"/>
          <a:srcRect r="20134"/>
          <a:stretch>
            <a:fillRect/>
          </a:stretch>
        </p:blipFill>
        <p:spPr bwMode="gray">
          <a:xfrm>
            <a:off x="7164388" y="908050"/>
            <a:ext cx="197961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2"/>
          <p:cNvPicPr>
            <a:picLocks noChangeAspect="1" noChangeArrowheads="1"/>
          </p:cNvPicPr>
          <p:nvPr/>
        </p:nvPicPr>
        <p:blipFill>
          <a:blip r:embed="rId3"/>
          <a:srcRect r="16925"/>
          <a:stretch>
            <a:fillRect/>
          </a:stretch>
        </p:blipFill>
        <p:spPr bwMode="gray">
          <a:xfrm>
            <a:off x="5062538" y="1268413"/>
            <a:ext cx="1795462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3"/>
          <p:cNvPicPr>
            <a:picLocks noChangeAspect="1" noChangeArrowheads="1"/>
          </p:cNvPicPr>
          <p:nvPr/>
        </p:nvPicPr>
        <p:blipFill>
          <a:blip r:embed="rId4"/>
          <a:srcRect r="18698"/>
          <a:stretch>
            <a:fillRect/>
          </a:stretch>
        </p:blipFill>
        <p:spPr bwMode="gray">
          <a:xfrm>
            <a:off x="314325" y="692150"/>
            <a:ext cx="1973263" cy="364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gray">
          <a:xfrm>
            <a:off x="2497138" y="374650"/>
            <a:ext cx="2071687" cy="499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32"/>
          <p:cNvSpPr txBox="1">
            <a:spLocks noChangeArrowheads="1"/>
          </p:cNvSpPr>
          <p:nvPr/>
        </p:nvSpPr>
        <p:spPr bwMode="gray">
          <a:xfrm>
            <a:off x="7847013" y="239713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000" dirty="0">
                <a:solidFill>
                  <a:srgbClr val="FFFFFF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5334000"/>
            <a:ext cx="8686800" cy="863600"/>
          </a:xfrm>
        </p:spPr>
        <p:txBody>
          <a:bodyPr/>
          <a:lstStyle>
            <a:lvl1pPr algn="ctr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159500"/>
            <a:ext cx="6400800" cy="342900"/>
          </a:xfrm>
        </p:spPr>
        <p:txBody>
          <a:bodyPr/>
          <a:lstStyle>
            <a:lvl1pPr marL="0" indent="0" algn="ctr">
              <a:buFontTx/>
              <a:buNone/>
              <a:defRPr sz="18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1676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629400" y="6477000"/>
            <a:ext cx="12192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001000" y="6477000"/>
            <a:ext cx="6858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2983-521F-46C3-B4FF-240AE0FF6B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C895C-2062-4DB7-B312-9E024BD070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12F7E-CB7F-45A7-A6A9-76DC50887D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B6200-5C3B-4825-B908-51A90F8F2F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dirty="0" smtClean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9B154-70CF-4A8D-94C5-03B02EDB97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dirty="0" smtClean="0"/>
              <a:t>Вставка рисунка </a:t>
            </a:r>
            <a:r>
              <a:rPr lang="ru-RU" noProof="0" dirty="0" err="1" smtClean="0"/>
              <a:t>SmartArt</a:t>
            </a:r>
            <a:endParaRPr lang="ru-RU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05F50-7CE0-4D1F-B571-7B99AAF63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582F0-1988-41BE-AA7B-12373905B1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2A1A9-B053-465D-8102-05BB9383B1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18669-75D1-4AA5-9BE8-B272067E69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F7FAC-49FB-40F0-B41B-72E6B32354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0AA7E-FE28-4DB5-B2C9-A218E622FF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76A2C-3D6D-40A8-A01C-AC444A6EB7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C977C-622C-4249-BCF1-2019DAEEE4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BE647-F7BA-4EDE-A8CF-824315CAF9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307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1036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3076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3104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grpSp>
        <p:nvGrpSpPr>
          <p:cNvPr id="3077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3078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3079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6D84617-B9A4-401C-9DB9-06378295CE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3083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3089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3084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jpeg"/><Relationship Id="rId4" Type="http://schemas.openxmlformats.org/officeDocument/2006/relationships/image" Target="../media/image21.emf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1" descr="C:\Documents and Settings\user\Рабочий стол\stamp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4643438"/>
            <a:ext cx="200025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Box 67"/>
          <p:cNvSpPr txBox="1">
            <a:spLocks noChangeArrowheads="1"/>
          </p:cNvSpPr>
          <p:nvPr/>
        </p:nvSpPr>
        <p:spPr bwMode="auto">
          <a:xfrm>
            <a:off x="457200" y="2703751"/>
            <a:ext cx="860684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entury Gothic" pitchFamily="34" charset="0"/>
              </a:rPr>
              <a:t>Основа </a:t>
            </a:r>
            <a:r>
              <a:rPr lang="ru-RU" sz="2800" b="1" dirty="0" smtClean="0">
                <a:solidFill>
                  <a:srgbClr val="C00000"/>
                </a:solidFill>
                <a:latin typeface="Century Gothic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entury Gothic" pitchFamily="34" charset="0"/>
              </a:rPr>
              <a:t>производственной </a:t>
            </a:r>
            <a:r>
              <a:rPr lang="ru-RU" sz="2800" b="1" dirty="0" smtClean="0">
                <a:solidFill>
                  <a:srgbClr val="C00000"/>
                </a:solidFill>
                <a:latin typeface="Century Gothic" pitchFamily="34" charset="0"/>
              </a:rPr>
              <a:t>эффективности</a:t>
            </a:r>
            <a:endParaRPr lang="ru-RU" sz="2800" b="1" dirty="0">
              <a:solidFill>
                <a:srgbClr val="C00000"/>
              </a:solidFill>
              <a:latin typeface="Century Gothic" pitchFamily="34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Century Gothic" pitchFamily="34" charset="0"/>
              </a:rPr>
              <a:t>и</a:t>
            </a:r>
            <a:r>
              <a:rPr lang="ru-RU" sz="2800" b="1" dirty="0" smtClean="0">
                <a:solidFill>
                  <a:srgbClr val="C00000"/>
                </a:solidFill>
                <a:latin typeface="Century Gothic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Century Gothic" pitchFamily="34" charset="0"/>
              </a:rPr>
              <a:t>информационной безопасности</a:t>
            </a:r>
          </a:p>
          <a:p>
            <a:r>
              <a:rPr lang="ru-RU" sz="2800" b="1" dirty="0">
                <a:solidFill>
                  <a:srgbClr val="C00000"/>
                </a:solidFill>
                <a:latin typeface="Century Gothic" pitchFamily="34" charset="0"/>
              </a:rPr>
              <a:t>предприятия</a:t>
            </a:r>
          </a:p>
        </p:txBody>
      </p:sp>
      <p:sp>
        <p:nvSpPr>
          <p:cNvPr id="6151" name="Rectangle 32"/>
          <p:cNvSpPr>
            <a:spLocks noChangeArrowheads="1"/>
          </p:cNvSpPr>
          <p:nvPr/>
        </p:nvSpPr>
        <p:spPr bwMode="auto">
          <a:xfrm>
            <a:off x="4000500" y="4572000"/>
            <a:ext cx="4802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>
              <a:tabLst>
                <a:tab pos="90488" algn="l"/>
                <a:tab pos="5581650" algn="l"/>
              </a:tabLst>
            </a:pPr>
            <a:r>
              <a:rPr lang="ru-RU" sz="1600" b="1" i="1" dirty="0">
                <a:latin typeface="Century Gothic" pitchFamily="34" charset="0"/>
                <a:ea typeface="Calibri" pitchFamily="34" charset="0"/>
                <a:cs typeface="Arial" charset="0"/>
              </a:rPr>
              <a:t>«Владея информацией – владеешь миром!»</a:t>
            </a:r>
            <a:endParaRPr lang="ru-RU" sz="1600" b="1" i="1" dirty="0">
              <a:ea typeface="Calibri" pitchFamily="34" charset="0"/>
              <a:cs typeface="Arial" charset="0"/>
            </a:endParaRPr>
          </a:p>
          <a:p>
            <a:pPr algn="r" eaLnBrk="0" hangingPunct="0">
              <a:tabLst>
                <a:tab pos="90488" algn="l"/>
                <a:tab pos="5581650" algn="l"/>
              </a:tabLst>
            </a:pPr>
            <a:r>
              <a:rPr lang="ru-RU" sz="1600" b="1" i="1" dirty="0">
                <a:ea typeface="Calibri" pitchFamily="34" charset="0"/>
                <a:cs typeface="Arial" charset="0"/>
              </a:rPr>
              <a:t>Уинстон Черчилль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361" y="387765"/>
            <a:ext cx="1940327" cy="1832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258763"/>
            <a:ext cx="3754760" cy="944562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00000"/>
                </a:solidFill>
              </a:rPr>
              <a:t>ТАМЕРЛАН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Скругленная прямоугольная выноска 68"/>
          <p:cNvSpPr/>
          <p:nvPr/>
        </p:nvSpPr>
        <p:spPr>
          <a:xfrm flipH="1">
            <a:off x="5214942" y="1500174"/>
            <a:ext cx="2571768" cy="1357322"/>
          </a:xfrm>
          <a:prstGeom prst="wedgeRoundRectCallout">
            <a:avLst>
              <a:gd name="adj1" fmla="val -22899"/>
              <a:gd name="adj2" fmla="val 6494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6" name="Скругленная прямоугольная выноска 65"/>
          <p:cNvSpPr/>
          <p:nvPr/>
        </p:nvSpPr>
        <p:spPr>
          <a:xfrm flipH="1">
            <a:off x="1142976" y="1500174"/>
            <a:ext cx="2571768" cy="1357322"/>
          </a:xfrm>
          <a:prstGeom prst="wedgeRoundRectCallout">
            <a:avLst>
              <a:gd name="adj1" fmla="val -22899"/>
              <a:gd name="adj2" fmla="val 6494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AutoShape 2"/>
          <p:cNvSpPr>
            <a:spLocks noChangeArrowheads="1"/>
          </p:cNvSpPr>
          <p:nvPr/>
        </p:nvSpPr>
        <p:spPr bwMode="ltGray">
          <a:xfrm>
            <a:off x="227013" y="3071813"/>
            <a:ext cx="3487737" cy="178593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>
                  <a:gamma/>
                  <a:shade val="82353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ltGray">
          <a:xfrm>
            <a:off x="4502150" y="3071813"/>
            <a:ext cx="3357563" cy="1500187"/>
          </a:xfrm>
          <a:prstGeom prst="roundRect">
            <a:avLst>
              <a:gd name="adj" fmla="val 11921"/>
            </a:avLst>
          </a:prstGeom>
          <a:solidFill>
            <a:srgbClr val="00B050"/>
          </a:solidFill>
          <a:ln w="25400">
            <a:solidFill>
              <a:srgbClr val="FEFFFF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9227" name="Picture 5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143250"/>
            <a:ext cx="792163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7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7088" y="3119438"/>
            <a:ext cx="792162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 Box 41"/>
          <p:cNvSpPr txBox="1">
            <a:spLocks noChangeArrowheads="1"/>
          </p:cNvSpPr>
          <p:nvPr/>
        </p:nvSpPr>
        <p:spPr bwMode="auto">
          <a:xfrm>
            <a:off x="1857375" y="2571750"/>
            <a:ext cx="19050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9230" name="Group 52"/>
          <p:cNvGrpSpPr>
            <a:grpSpLocks noGrp="1"/>
          </p:cNvGrpSpPr>
          <p:nvPr/>
        </p:nvGrpSpPr>
        <p:grpSpPr bwMode="auto">
          <a:xfrm>
            <a:off x="285750" y="214313"/>
            <a:ext cx="6072188" cy="1000125"/>
            <a:chOff x="720" y="1392"/>
            <a:chExt cx="4058" cy="480"/>
          </a:xfrm>
        </p:grpSpPr>
        <p:sp>
          <p:nvSpPr>
            <p:cNvPr id="54" name="AutoShape 5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9262" name="Group 5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56" name="AutoShape 55"/>
              <p:cNvSpPr>
                <a:spLocks noChangeArrowheads="1"/>
              </p:cNvSpPr>
              <p:nvPr/>
            </p:nvSpPr>
            <p:spPr bwMode="gray">
              <a:xfrm>
                <a:off x="744" y="1735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57" name="AutoShape 5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pic>
        <p:nvPicPr>
          <p:cNvPr id="9231" name="Picture 64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42875" y="336550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2" name="Прямоугольник 57"/>
          <p:cNvSpPr>
            <a:spLocks noChangeArrowheads="1"/>
          </p:cNvSpPr>
          <p:nvPr/>
        </p:nvSpPr>
        <p:spPr bwMode="auto">
          <a:xfrm>
            <a:off x="1000125" y="1714500"/>
            <a:ext cx="2714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Arial Narrow" pitchFamily="34" charset="0"/>
              </a:rPr>
              <a:t>Всегда ли Вы знаете чем занимаются ваши сотрудники на работе?</a:t>
            </a:r>
            <a:endParaRPr lang="en-US" b="1" dirty="0">
              <a:solidFill>
                <a:srgbClr val="00B0F0"/>
              </a:solidFill>
              <a:latin typeface="Arial Narrow" pitchFamily="34" charset="0"/>
            </a:endParaRPr>
          </a:p>
        </p:txBody>
      </p:sp>
      <p:sp>
        <p:nvSpPr>
          <p:cNvPr id="61" name="Rectangle 40"/>
          <p:cNvSpPr>
            <a:spLocks noChangeArrowheads="1"/>
          </p:cNvSpPr>
          <p:nvPr/>
        </p:nvSpPr>
        <p:spPr bwMode="black">
          <a:xfrm>
            <a:off x="431800" y="3143250"/>
            <a:ext cx="34258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defRPr/>
            </a:pP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По статистике в компании  с более 50 человек средний сотрудник тратит на  работу  38% времени 36% на НЕ рабочие нужды , остальные 26%  совершает </a:t>
            </a:r>
            <a:r>
              <a:rPr lang="ru-RU" sz="15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трудно определяемые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действия. </a:t>
            </a:r>
          </a:p>
          <a:p>
            <a:pPr rtl="1">
              <a:defRPr/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Заработную плату, при этом, все получают 100%</a:t>
            </a:r>
            <a:endParaRPr lang="ru-RU" sz="15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234" name="Прямоугольник 82"/>
          <p:cNvSpPr>
            <a:spLocks noChangeArrowheads="1"/>
          </p:cNvSpPr>
          <p:nvPr/>
        </p:nvSpPr>
        <p:spPr bwMode="auto">
          <a:xfrm>
            <a:off x="5143500" y="1571625"/>
            <a:ext cx="2714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Arial Narrow" pitchFamily="34" charset="0"/>
              </a:rPr>
              <a:t>Всегда ли Вы узнаете когда сотрудники приносят ущерб предприятию?</a:t>
            </a:r>
            <a:endParaRPr lang="en-US" b="1" dirty="0">
              <a:solidFill>
                <a:srgbClr val="00B0F0"/>
              </a:solidFill>
              <a:latin typeface="Arial Narrow" pitchFamily="34" charset="0"/>
            </a:endParaRPr>
          </a:p>
        </p:txBody>
      </p:sp>
      <p:sp>
        <p:nvSpPr>
          <p:cNvPr id="84" name="Rectangle 40"/>
          <p:cNvSpPr>
            <a:spLocks noChangeArrowheads="1"/>
          </p:cNvSpPr>
          <p:nvPr/>
        </p:nvSpPr>
        <p:spPr bwMode="black">
          <a:xfrm>
            <a:off x="4586288" y="3214688"/>
            <a:ext cx="3425825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defRPr/>
            </a:pP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По статистике 64% действий, принесших вред предприятию, совершаются непреднамеренно и по халатности, при этом выявить ответственного удается далеко не всегда.</a:t>
            </a:r>
            <a:endParaRPr lang="ru-RU" sz="15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1285852" y="4857760"/>
            <a:ext cx="890557" cy="1571636"/>
            <a:chOff x="2111" y="2247"/>
            <a:chExt cx="592" cy="1034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1" name="Freeform 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53" name="Text Box 17"/>
          <p:cNvSpPr txBox="1">
            <a:spLocks noChangeArrowheads="1"/>
          </p:cNvSpPr>
          <p:nvPr/>
        </p:nvSpPr>
        <p:spPr bwMode="gray">
          <a:xfrm>
            <a:off x="1428728" y="5305024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36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2239950" y="5516586"/>
            <a:ext cx="498475" cy="911225"/>
            <a:chOff x="2111" y="2247"/>
            <a:chExt cx="592" cy="1034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0" name="Freeform 2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 w="19050" cmpd="sng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64" name="Oval 2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8" cy="214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65" name="Text Box 17"/>
          <p:cNvSpPr txBox="1">
            <a:spLocks noChangeArrowheads="1"/>
          </p:cNvSpPr>
          <p:nvPr/>
        </p:nvSpPr>
        <p:spPr bwMode="gray">
          <a:xfrm>
            <a:off x="2228838" y="5734074"/>
            <a:ext cx="62865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26%</a:t>
            </a:r>
            <a:endParaRPr lang="en-US" sz="1600" b="1" dirty="0">
              <a:solidFill>
                <a:srgbClr val="FEFEFE"/>
              </a:solidFill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57158" y="4857760"/>
            <a:ext cx="1000132" cy="1571636"/>
            <a:chOff x="2111" y="2247"/>
            <a:chExt cx="592" cy="1034"/>
          </a:xfrm>
          <a:solidFill>
            <a:srgbClr val="00B05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7" name="Freeform 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72" name="Oval 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73" name="Text Box 17"/>
          <p:cNvSpPr txBox="1">
            <a:spLocks noChangeArrowheads="1"/>
          </p:cNvSpPr>
          <p:nvPr/>
        </p:nvSpPr>
        <p:spPr bwMode="gray">
          <a:xfrm>
            <a:off x="514326" y="5286388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38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sp>
        <p:nvSpPr>
          <p:cNvPr id="81" name="AutoShape 7"/>
          <p:cNvSpPr>
            <a:spLocks noChangeArrowheads="1"/>
          </p:cNvSpPr>
          <p:nvPr/>
        </p:nvSpPr>
        <p:spPr bwMode="ltGray">
          <a:xfrm>
            <a:off x="4506916" y="4652552"/>
            <a:ext cx="565150" cy="1776844"/>
          </a:xfrm>
          <a:prstGeom prst="can">
            <a:avLst>
              <a:gd name="adj" fmla="val 2141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5" name="AutoShape 24"/>
          <p:cNvSpPr>
            <a:spLocks noChangeArrowheads="1"/>
          </p:cNvSpPr>
          <p:nvPr/>
        </p:nvSpPr>
        <p:spPr bwMode="gray">
          <a:xfrm>
            <a:off x="5435610" y="5113214"/>
            <a:ext cx="565150" cy="1316181"/>
          </a:xfrm>
          <a:prstGeom prst="can">
            <a:avLst>
              <a:gd name="adj" fmla="val 27996"/>
            </a:avLst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 rot="16200000">
            <a:off x="3920663" y="5314193"/>
            <a:ext cx="1710828" cy="36933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atin typeface="Arial Narrow" pitchFamily="34" charset="0"/>
              </a:rPr>
              <a:t>64%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 rot="16200000">
            <a:off x="4823698" y="5532191"/>
            <a:ext cx="1710828" cy="369332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atin typeface="Arial Narrow" pitchFamily="34" charset="0"/>
              </a:rPr>
              <a:t>36%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9260" name="Text Box 57"/>
          <p:cNvSpPr txBox="1">
            <a:spLocks noChangeArrowheads="1"/>
          </p:cNvSpPr>
          <p:nvPr/>
        </p:nvSpPr>
        <p:spPr bwMode="white">
          <a:xfrm>
            <a:off x="857250" y="357188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Когда и кому стоит задумываться о ПК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Скругленная прямоугольная выноска 60"/>
          <p:cNvSpPr/>
          <p:nvPr/>
        </p:nvSpPr>
        <p:spPr>
          <a:xfrm flipH="1">
            <a:off x="5500694" y="1285860"/>
            <a:ext cx="2500330" cy="1785950"/>
          </a:xfrm>
          <a:prstGeom prst="wedgeRoundRectCallout">
            <a:avLst>
              <a:gd name="adj1" fmla="val -22899"/>
              <a:gd name="adj2" fmla="val 6494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9" name="Скругленная прямоугольная выноска 58"/>
          <p:cNvSpPr/>
          <p:nvPr/>
        </p:nvSpPr>
        <p:spPr>
          <a:xfrm flipH="1">
            <a:off x="1285852" y="1357298"/>
            <a:ext cx="2571768" cy="1357322"/>
          </a:xfrm>
          <a:prstGeom prst="wedgeRoundRectCallout">
            <a:avLst>
              <a:gd name="adj1" fmla="val -22899"/>
              <a:gd name="adj2" fmla="val 6494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ltGray">
          <a:xfrm>
            <a:off x="214282" y="2928934"/>
            <a:ext cx="3702050" cy="214314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>
                  <a:gamma/>
                  <a:shade val="82353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ltGray">
          <a:xfrm>
            <a:off x="4714876" y="3357562"/>
            <a:ext cx="3343296" cy="1427178"/>
          </a:xfrm>
          <a:prstGeom prst="roundRect">
            <a:avLst>
              <a:gd name="adj" fmla="val 11921"/>
            </a:avLst>
          </a:prstGeom>
          <a:solidFill>
            <a:srgbClr val="00B050"/>
          </a:solidFill>
          <a:ln w="25400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10255" name="Picture 5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25" y="3057525"/>
            <a:ext cx="792163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4541953" y="5143390"/>
            <a:ext cx="414104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2" name="Text Box 41"/>
          <p:cNvSpPr txBox="1">
            <a:spLocks noChangeArrowheads="1"/>
          </p:cNvSpPr>
          <p:nvPr/>
        </p:nvSpPr>
        <p:spPr bwMode="auto">
          <a:xfrm>
            <a:off x="1643063" y="3214688"/>
            <a:ext cx="19050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58" name="Прямоугольник 26"/>
          <p:cNvSpPr>
            <a:spLocks noChangeArrowheads="1"/>
          </p:cNvSpPr>
          <p:nvPr/>
        </p:nvSpPr>
        <p:spPr bwMode="auto">
          <a:xfrm>
            <a:off x="1285875" y="1443038"/>
            <a:ext cx="2571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Arial Narrow" pitchFamily="34" charset="0"/>
              </a:rPr>
              <a:t>Как Вы узнаете, что кто-то совершает кражу информации или ведет бизнес в бизнесе?</a:t>
            </a:r>
            <a:endParaRPr lang="en-US" b="1" dirty="0">
              <a:solidFill>
                <a:srgbClr val="00B0F0"/>
              </a:solidFill>
              <a:latin typeface="Arial Narrow" pitchFamily="34" charset="0"/>
            </a:endParaRPr>
          </a:p>
        </p:txBody>
      </p:sp>
      <p:sp>
        <p:nvSpPr>
          <p:cNvPr id="28" name="Rectangle 40"/>
          <p:cNvSpPr>
            <a:spLocks noChangeArrowheads="1"/>
          </p:cNvSpPr>
          <p:nvPr/>
        </p:nvSpPr>
        <p:spPr bwMode="black">
          <a:xfrm>
            <a:off x="503233" y="3058255"/>
            <a:ext cx="34258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rtl="1">
              <a:defRPr/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По статистике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 более 40% компаний ежегодно страдают от  потери важной коммерческой информации.  </a:t>
            </a:r>
          </a:p>
          <a:p>
            <a:pPr rtl="1">
              <a:defRPr/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А более 70%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компетентных сотрудников готовы продать информацию конкурентам. </a:t>
            </a:r>
          </a:p>
          <a:p>
            <a:pPr rtl="1">
              <a:defRPr/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При этом около 20%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менеджеров  используют ресурсы фирмы для своего бизнеса</a:t>
            </a:r>
            <a:endParaRPr lang="ru-RU" sz="15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262" name="Прямоугольник 42"/>
          <p:cNvSpPr>
            <a:spLocks noChangeArrowheads="1"/>
          </p:cNvSpPr>
          <p:nvPr/>
        </p:nvSpPr>
        <p:spPr bwMode="auto">
          <a:xfrm>
            <a:off x="5357813" y="1317625"/>
            <a:ext cx="27146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Arial Narrow" pitchFamily="34" charset="0"/>
              </a:rPr>
              <a:t>Всегда ли Вы  можете контролировать рабочее время сотрудников? </a:t>
            </a:r>
          </a:p>
          <a:p>
            <a:pPr algn="ctr"/>
            <a:r>
              <a:rPr lang="ru-RU" b="1" dirty="0">
                <a:solidFill>
                  <a:srgbClr val="00B0F0"/>
                </a:solidFill>
                <a:latin typeface="Arial Narrow" pitchFamily="34" charset="0"/>
              </a:rPr>
              <a:t>Что  Ваши сотрудники распечатывают на работе?</a:t>
            </a:r>
            <a:endParaRPr lang="en-US" b="1" dirty="0">
              <a:solidFill>
                <a:srgbClr val="00B0F0"/>
              </a:solidFill>
              <a:latin typeface="Arial Narrow" pitchFamily="34" charset="0"/>
            </a:endParaRPr>
          </a:p>
        </p:txBody>
      </p:sp>
      <p:sp>
        <p:nvSpPr>
          <p:cNvPr id="44" name="Rectangle 40"/>
          <p:cNvSpPr>
            <a:spLocks noChangeArrowheads="1"/>
          </p:cNvSpPr>
          <p:nvPr/>
        </p:nvSpPr>
        <p:spPr bwMode="black">
          <a:xfrm>
            <a:off x="4843463" y="3468688"/>
            <a:ext cx="3425825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defRPr/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По статистике 15%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сотрудников опаздывают на работу более чем на 30 минут более 2 раз в неделю. </a:t>
            </a:r>
          </a:p>
          <a:p>
            <a:pPr rtl="1">
              <a:defRPr/>
            </a:pPr>
            <a:r>
              <a:rPr lang="ru-RU" sz="15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Около 30%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 Narrow" pitchFamily="34" charset="0"/>
              </a:rPr>
              <a:t>распечаток  не имеет отношение к работе сотрудников</a:t>
            </a:r>
            <a:endParaRPr lang="ru-RU" sz="15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264" name="Rectangle 40"/>
          <p:cNvSpPr>
            <a:spLocks noChangeArrowheads="1"/>
          </p:cNvSpPr>
          <p:nvPr/>
        </p:nvSpPr>
        <p:spPr bwMode="black">
          <a:xfrm>
            <a:off x="1571625" y="5976938"/>
            <a:ext cx="74295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ru-RU" sz="1400" b="1" i="1" dirty="0">
                <a:solidFill>
                  <a:srgbClr val="0070C0"/>
                </a:solidFill>
                <a:latin typeface="Arial Narrow" pitchFamily="34" charset="0"/>
              </a:rPr>
              <a:t>Минимум 10% расходов  ЕЖЕМЕСЯЧНО можно избежать, если контролировать действия сотрудников. ПК </a:t>
            </a:r>
            <a:r>
              <a:rPr lang="ru-RU" sz="1400" b="1" i="1" dirty="0" smtClean="0">
                <a:solidFill>
                  <a:srgbClr val="0070C0"/>
                </a:solidFill>
                <a:latin typeface="Arial Narrow" pitchFamily="34" charset="0"/>
              </a:rPr>
              <a:t>ТАМЕРЛАН один </a:t>
            </a:r>
            <a:r>
              <a:rPr lang="ru-RU" sz="1400" b="1" i="1" dirty="0">
                <a:solidFill>
                  <a:srgbClr val="0070C0"/>
                </a:solidFill>
                <a:latin typeface="Arial Narrow" pitchFamily="34" charset="0"/>
              </a:rPr>
              <a:t>из лучших инструментов для этого.  </a:t>
            </a:r>
          </a:p>
          <a:p>
            <a:pPr algn="ctr" rtl="1"/>
            <a:r>
              <a:rPr lang="ru-RU" sz="1400" b="1" i="1" dirty="0">
                <a:solidFill>
                  <a:srgbClr val="0070C0"/>
                </a:solidFill>
                <a:latin typeface="Arial Narrow" pitchFamily="34" charset="0"/>
              </a:rPr>
              <a:t>А Какую сумму составляют 10% расходов вашего предприятия?</a:t>
            </a:r>
            <a:endParaRPr lang="ru-RU" sz="1400" b="1" i="1" dirty="0">
              <a:solidFill>
                <a:srgbClr val="0070C0"/>
              </a:solidFill>
            </a:endParaRPr>
          </a:p>
        </p:txBody>
      </p:sp>
      <p:sp>
        <p:nvSpPr>
          <p:cNvPr id="10265" name="AutoShape 16"/>
          <p:cNvSpPr>
            <a:spLocks noChangeArrowheads="1"/>
          </p:cNvSpPr>
          <p:nvPr/>
        </p:nvSpPr>
        <p:spPr bwMode="ltGray">
          <a:xfrm rot="5076502" flipH="1" flipV="1">
            <a:off x="6488906" y="3923507"/>
            <a:ext cx="239713" cy="1619250"/>
          </a:xfrm>
          <a:prstGeom prst="moon">
            <a:avLst>
              <a:gd name="adj" fmla="val 49773"/>
            </a:avLst>
          </a:prstGeom>
          <a:solidFill>
            <a:srgbClr val="F8F8F8">
              <a:alpha val="392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14282" y="5357826"/>
            <a:ext cx="793740" cy="1000132"/>
            <a:chOff x="2111" y="2247"/>
            <a:chExt cx="592" cy="1034"/>
          </a:xfrm>
          <a:solidFill>
            <a:srgbClr val="FF0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9" name="Freeform 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50" name="Oval 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51" name="Text Box 17"/>
          <p:cNvSpPr txBox="1">
            <a:spLocks noChangeArrowheads="1"/>
          </p:cNvSpPr>
          <p:nvPr/>
        </p:nvSpPr>
        <p:spPr bwMode="gray">
          <a:xfrm>
            <a:off x="300012" y="5590776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20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1071563" y="4859345"/>
            <a:ext cx="928669" cy="1641489"/>
            <a:chOff x="2111" y="2247"/>
            <a:chExt cx="592" cy="1034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3" name="Freeform 2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solidFill>
              <a:schemeClr val="accent1"/>
            </a:solidFill>
            <a:ln w="19050" cmpd="sng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54" name="Oval 2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8" cy="214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55" name="Text Box 17"/>
          <p:cNvSpPr txBox="1">
            <a:spLocks noChangeArrowheads="1"/>
          </p:cNvSpPr>
          <p:nvPr/>
        </p:nvSpPr>
        <p:spPr bwMode="gray">
          <a:xfrm>
            <a:off x="1214414" y="5357826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80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sp>
        <p:nvSpPr>
          <p:cNvPr id="56" name="AutoShape 7"/>
          <p:cNvSpPr>
            <a:spLocks noChangeArrowheads="1"/>
          </p:cNvSpPr>
          <p:nvPr/>
        </p:nvSpPr>
        <p:spPr bwMode="ltGray">
          <a:xfrm>
            <a:off x="6858016" y="5252258"/>
            <a:ext cx="565150" cy="707880"/>
          </a:xfrm>
          <a:prstGeom prst="can">
            <a:avLst>
              <a:gd name="adj" fmla="val 2141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7" name="AutoShape 24"/>
          <p:cNvSpPr>
            <a:spLocks noChangeArrowheads="1"/>
          </p:cNvSpPr>
          <p:nvPr/>
        </p:nvSpPr>
        <p:spPr bwMode="gray">
          <a:xfrm>
            <a:off x="7677964" y="4432309"/>
            <a:ext cx="565150" cy="1568459"/>
          </a:xfrm>
          <a:prstGeom prst="can">
            <a:avLst>
              <a:gd name="adj" fmla="val 27996"/>
            </a:avLst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35686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62" name="Text Box 17"/>
          <p:cNvSpPr txBox="1">
            <a:spLocks noChangeArrowheads="1"/>
          </p:cNvSpPr>
          <p:nvPr/>
        </p:nvSpPr>
        <p:spPr bwMode="gray">
          <a:xfrm>
            <a:off x="6872308" y="5510226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30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sp>
        <p:nvSpPr>
          <p:cNvPr id="63" name="Text Box 17"/>
          <p:cNvSpPr txBox="1">
            <a:spLocks noChangeArrowheads="1"/>
          </p:cNvSpPr>
          <p:nvPr/>
        </p:nvSpPr>
        <p:spPr bwMode="gray">
          <a:xfrm>
            <a:off x="7658126" y="5000636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70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sp>
        <p:nvSpPr>
          <p:cNvPr id="64" name="AutoShape 7"/>
          <p:cNvSpPr>
            <a:spLocks noChangeArrowheads="1"/>
          </p:cNvSpPr>
          <p:nvPr/>
        </p:nvSpPr>
        <p:spPr bwMode="ltGray">
          <a:xfrm>
            <a:off x="4843460" y="5357826"/>
            <a:ext cx="565150" cy="571504"/>
          </a:xfrm>
          <a:prstGeom prst="can">
            <a:avLst>
              <a:gd name="adj" fmla="val 2141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5" name="AutoShape 24"/>
          <p:cNvSpPr>
            <a:spLocks noChangeArrowheads="1"/>
          </p:cNvSpPr>
          <p:nvPr/>
        </p:nvSpPr>
        <p:spPr bwMode="gray">
          <a:xfrm>
            <a:off x="4091772" y="3643315"/>
            <a:ext cx="565150" cy="2286016"/>
          </a:xfrm>
          <a:prstGeom prst="can">
            <a:avLst>
              <a:gd name="adj" fmla="val 27996"/>
            </a:avLst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35686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66" name="Text Box 17"/>
          <p:cNvSpPr txBox="1">
            <a:spLocks noChangeArrowheads="1"/>
          </p:cNvSpPr>
          <p:nvPr/>
        </p:nvSpPr>
        <p:spPr bwMode="gray">
          <a:xfrm>
            <a:off x="4857752" y="5544642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15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sp>
        <p:nvSpPr>
          <p:cNvPr id="67" name="Text Box 17"/>
          <p:cNvSpPr txBox="1">
            <a:spLocks noChangeArrowheads="1"/>
          </p:cNvSpPr>
          <p:nvPr/>
        </p:nvSpPr>
        <p:spPr bwMode="gray">
          <a:xfrm>
            <a:off x="4071934" y="4929198"/>
            <a:ext cx="62865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FEFEFE"/>
                </a:solidFill>
              </a:rPr>
              <a:t>85</a:t>
            </a:r>
            <a:r>
              <a:rPr lang="en-US" sz="1600" b="1" dirty="0">
                <a:solidFill>
                  <a:srgbClr val="FEFEFE"/>
                </a:solidFill>
              </a:rPr>
              <a:t>%</a:t>
            </a:r>
          </a:p>
        </p:txBody>
      </p:sp>
      <p:grpSp>
        <p:nvGrpSpPr>
          <p:cNvPr id="10298" name="Group 52"/>
          <p:cNvGrpSpPr>
            <a:grpSpLocks/>
          </p:cNvGrpSpPr>
          <p:nvPr/>
        </p:nvGrpSpPr>
        <p:grpSpPr bwMode="auto">
          <a:xfrm>
            <a:off x="195263" y="285750"/>
            <a:ext cx="6143625" cy="896938"/>
            <a:chOff x="720" y="1392"/>
            <a:chExt cx="4058" cy="480"/>
          </a:xfrm>
        </p:grpSpPr>
        <p:sp>
          <p:nvSpPr>
            <p:cNvPr id="36" name="AutoShape 5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0302" name="Group 54"/>
            <p:cNvGrpSpPr>
              <a:grpSpLocks/>
            </p:cNvGrpSpPr>
            <p:nvPr/>
          </p:nvGrpSpPr>
          <p:grpSpPr bwMode="auto">
            <a:xfrm>
              <a:off x="730" y="1407"/>
              <a:ext cx="4042" cy="444"/>
              <a:chOff x="744" y="1407"/>
              <a:chExt cx="3987" cy="444"/>
            </a:xfrm>
          </p:grpSpPr>
          <p:sp>
            <p:nvSpPr>
              <p:cNvPr id="38" name="AutoShape 5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39" name="AutoShape 5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0299" name="Text Box 57"/>
          <p:cNvSpPr txBox="1">
            <a:spLocks noChangeArrowheads="1"/>
          </p:cNvSpPr>
          <p:nvPr/>
        </p:nvSpPr>
        <p:spPr bwMode="white">
          <a:xfrm>
            <a:off x="695325" y="357188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Когда и кому стоит задумываться о ПК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300" name="Picture 64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0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ая прямоугольная выноска 34"/>
          <p:cNvSpPr/>
          <p:nvPr/>
        </p:nvSpPr>
        <p:spPr>
          <a:xfrm flipH="1">
            <a:off x="214282" y="1593833"/>
            <a:ext cx="2428892" cy="1120787"/>
          </a:xfrm>
          <a:prstGeom prst="wedgeRoundRectCallout">
            <a:avLst>
              <a:gd name="adj1" fmla="val -40011"/>
              <a:gd name="adj2" fmla="val 85955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1000125" y="2808288"/>
            <a:ext cx="19050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8" name="Прямоугольник 36"/>
          <p:cNvSpPr>
            <a:spLocks noChangeArrowheads="1"/>
          </p:cNvSpPr>
          <p:nvPr/>
        </p:nvSpPr>
        <p:spPr bwMode="auto">
          <a:xfrm>
            <a:off x="0" y="1782763"/>
            <a:ext cx="2714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Банки, финансовые учреждения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 flipH="1">
            <a:off x="6143636" y="1500174"/>
            <a:ext cx="2497131" cy="1071570"/>
          </a:xfrm>
          <a:prstGeom prst="wedgeRoundRectCallout">
            <a:avLst>
              <a:gd name="adj1" fmla="val 40905"/>
              <a:gd name="adj2" fmla="val 8692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02" name="Прямоугольник 38"/>
          <p:cNvSpPr>
            <a:spLocks noChangeArrowheads="1"/>
          </p:cNvSpPr>
          <p:nvPr/>
        </p:nvSpPr>
        <p:spPr bwMode="auto">
          <a:xfrm>
            <a:off x="6072188" y="1639888"/>
            <a:ext cx="2714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Образовательные учреждения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 flipH="1">
            <a:off x="214282" y="3571876"/>
            <a:ext cx="2357454" cy="1214446"/>
          </a:xfrm>
          <a:prstGeom prst="wedgeRoundRectCallout">
            <a:avLst>
              <a:gd name="adj1" fmla="val -59645"/>
              <a:gd name="adj2" fmla="val 17986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06" name="Прямоугольник 40"/>
          <p:cNvSpPr>
            <a:spLocks noChangeArrowheads="1"/>
          </p:cNvSpPr>
          <p:nvPr/>
        </p:nvSpPr>
        <p:spPr bwMode="auto">
          <a:xfrm>
            <a:off x="-71438" y="3786188"/>
            <a:ext cx="2928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Производственные компании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ltGray">
          <a:xfrm>
            <a:off x="2786063" y="2643189"/>
            <a:ext cx="3357562" cy="1857382"/>
          </a:xfrm>
          <a:prstGeom prst="roundRect">
            <a:avLst>
              <a:gd name="adj" fmla="val 11921"/>
            </a:avLst>
          </a:prstGeom>
          <a:solidFill>
            <a:srgbClr val="00B050"/>
          </a:solidFill>
          <a:ln w="25400">
            <a:solidFill>
              <a:srgbClr val="FEFFFF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black">
          <a:xfrm>
            <a:off x="2786063" y="2714625"/>
            <a:ext cx="3425825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ru-RU" sz="15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ТАМЕРЛАН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позволяет </a:t>
            </a:r>
            <a:r>
              <a:rPr lang="ru-RU" sz="15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организовать контроль 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филиальной структуры. Обеспечить защиту наиболее ценной информации. Увеличить эффективность использования  наемного труда </a:t>
            </a:r>
            <a:r>
              <a:rPr lang="ru-RU" sz="15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algn="ctr" rtl="1">
              <a:defRPr/>
            </a:pPr>
            <a:r>
              <a:rPr lang="ru-RU" sz="15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На 15-40</a:t>
            </a: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%</a:t>
            </a:r>
          </a:p>
        </p:txBody>
      </p:sp>
      <p:sp>
        <p:nvSpPr>
          <p:cNvPr id="79" name="Скругленная прямоугольная выноска 78"/>
          <p:cNvSpPr/>
          <p:nvPr/>
        </p:nvSpPr>
        <p:spPr>
          <a:xfrm flipH="1">
            <a:off x="6357977" y="5429264"/>
            <a:ext cx="2500330" cy="1143008"/>
          </a:xfrm>
          <a:prstGeom prst="wedgeRoundRectCallout">
            <a:avLst>
              <a:gd name="adj1" fmla="val 41378"/>
              <a:gd name="adj2" fmla="val -86574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13" name="Прямоугольник 79"/>
          <p:cNvSpPr>
            <a:spLocks noChangeArrowheads="1"/>
          </p:cNvSpPr>
          <p:nvPr/>
        </p:nvSpPr>
        <p:spPr bwMode="auto">
          <a:xfrm>
            <a:off x="6215063" y="5500688"/>
            <a:ext cx="2714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Компании предоставляющие </a:t>
            </a:r>
            <a:endParaRPr lang="ru-RU" b="1" dirty="0" smtClean="0">
              <a:solidFill>
                <a:srgbClr val="7030A0"/>
              </a:solidFill>
              <a:latin typeface="Arial Narrow" pitchFamily="34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различные </a:t>
            </a:r>
            <a:r>
              <a:rPr lang="en-US" b="1" dirty="0" smtClean="0">
                <a:solidFill>
                  <a:srgbClr val="7030A0"/>
                </a:solidFill>
                <a:latin typeface="Arial Narrow" pitchFamily="34" charset="0"/>
              </a:rPr>
              <a:t>IT-</a:t>
            </a:r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услуги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3" name="Скругленная прямоугольная выноска 82"/>
          <p:cNvSpPr/>
          <p:nvPr/>
        </p:nvSpPr>
        <p:spPr>
          <a:xfrm flipH="1">
            <a:off x="6572264" y="3214686"/>
            <a:ext cx="2500330" cy="1143008"/>
          </a:xfrm>
          <a:prstGeom prst="wedgeRoundRectCallout">
            <a:avLst>
              <a:gd name="adj1" fmla="val 65759"/>
              <a:gd name="adj2" fmla="val 1888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21" name="Прямоугольник 83"/>
          <p:cNvSpPr>
            <a:spLocks noChangeArrowheads="1"/>
          </p:cNvSpPr>
          <p:nvPr/>
        </p:nvSpPr>
        <p:spPr bwMode="auto">
          <a:xfrm>
            <a:off x="6429375" y="3425825"/>
            <a:ext cx="2714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Компании оптовой торговли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grpSp>
        <p:nvGrpSpPr>
          <p:cNvPr id="8222" name="Group 52"/>
          <p:cNvGrpSpPr>
            <a:grpSpLocks/>
          </p:cNvGrpSpPr>
          <p:nvPr/>
        </p:nvGrpSpPr>
        <p:grpSpPr bwMode="auto">
          <a:xfrm>
            <a:off x="195263" y="285750"/>
            <a:ext cx="6143625" cy="896938"/>
            <a:chOff x="720" y="1392"/>
            <a:chExt cx="4058" cy="480"/>
          </a:xfrm>
        </p:grpSpPr>
        <p:sp>
          <p:nvSpPr>
            <p:cNvPr id="34" name="AutoShape 5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8227" name="Group 54"/>
            <p:cNvGrpSpPr>
              <a:grpSpLocks/>
            </p:cNvGrpSpPr>
            <p:nvPr/>
          </p:nvGrpSpPr>
          <p:grpSpPr bwMode="auto">
            <a:xfrm>
              <a:off x="730" y="1407"/>
              <a:ext cx="4042" cy="444"/>
              <a:chOff x="744" y="1407"/>
              <a:chExt cx="3987" cy="444"/>
            </a:xfrm>
          </p:grpSpPr>
          <p:sp>
            <p:nvSpPr>
              <p:cNvPr id="39" name="AutoShape 5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41" name="AutoShape 5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8223" name="Text Box 57"/>
          <p:cNvSpPr txBox="1">
            <a:spLocks noChangeArrowheads="1"/>
          </p:cNvSpPr>
          <p:nvPr/>
        </p:nvSpPr>
        <p:spPr bwMode="white">
          <a:xfrm>
            <a:off x="695325" y="357188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Когда и кому стоит задумываться о ПК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224" name="Picture 64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0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Rectangle 40"/>
          <p:cNvSpPr>
            <a:spLocks noChangeArrowheads="1"/>
          </p:cNvSpPr>
          <p:nvPr/>
        </p:nvSpPr>
        <p:spPr bwMode="black">
          <a:xfrm>
            <a:off x="2714625" y="5534025"/>
            <a:ext cx="34258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Если Вы работаете с клиентами данных категорий, то возможно, задумываться стоит ВАМ!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 flipH="1">
            <a:off x="3481387" y="5380937"/>
            <a:ext cx="2500330" cy="1143008"/>
          </a:xfrm>
          <a:prstGeom prst="wedgeRoundRectCallout">
            <a:avLst>
              <a:gd name="adj1" fmla="val 23528"/>
              <a:gd name="adj2" fmla="val -85692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Наличие удаленных сотрудников</a:t>
            </a:r>
            <a:endParaRPr lang="ru-RU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 flipH="1">
            <a:off x="695325" y="5391146"/>
            <a:ext cx="2500330" cy="1143008"/>
          </a:xfrm>
          <a:prstGeom prst="wedgeRoundRectCallout">
            <a:avLst>
              <a:gd name="adj1" fmla="val -36118"/>
              <a:gd name="adj2" fmla="val -79025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Кадровые и консалтинговые агентства</a:t>
            </a:r>
            <a:endParaRPr lang="ru-RU" b="1" dirty="0">
              <a:solidFill>
                <a:srgbClr val="7030A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ая прямоугольная выноска 34"/>
          <p:cNvSpPr/>
          <p:nvPr/>
        </p:nvSpPr>
        <p:spPr>
          <a:xfrm flipH="1">
            <a:off x="214282" y="1593833"/>
            <a:ext cx="2428892" cy="1120787"/>
          </a:xfrm>
          <a:prstGeom prst="wedgeRoundRectCallout">
            <a:avLst>
              <a:gd name="adj1" fmla="val -40011"/>
              <a:gd name="adj2" fmla="val 85955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1000125" y="2808288"/>
            <a:ext cx="19050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endParaRPr lang="en-US" sz="28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8" name="Прямоугольник 36"/>
          <p:cNvSpPr>
            <a:spLocks noChangeArrowheads="1"/>
          </p:cNvSpPr>
          <p:nvPr/>
        </p:nvSpPr>
        <p:spPr bwMode="auto">
          <a:xfrm>
            <a:off x="396081" y="1782763"/>
            <a:ext cx="20156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Руководители отделов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 flipH="1">
            <a:off x="6143636" y="1500174"/>
            <a:ext cx="2497131" cy="1071570"/>
          </a:xfrm>
          <a:prstGeom prst="wedgeRoundRectCallout">
            <a:avLst>
              <a:gd name="adj1" fmla="val 40905"/>
              <a:gd name="adj2" fmla="val 8692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02" name="Прямоугольник 38"/>
          <p:cNvSpPr>
            <a:spLocks noChangeArrowheads="1"/>
          </p:cNvSpPr>
          <p:nvPr/>
        </p:nvSpPr>
        <p:spPr bwMode="auto">
          <a:xfrm>
            <a:off x="6429375" y="1639888"/>
            <a:ext cx="1959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Директора компаний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 flipH="1">
            <a:off x="214282" y="3571876"/>
            <a:ext cx="2357454" cy="1214446"/>
          </a:xfrm>
          <a:prstGeom prst="wedgeRoundRectCallout">
            <a:avLst>
              <a:gd name="adj1" fmla="val -59645"/>
              <a:gd name="adj2" fmla="val 17986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06" name="Прямоугольник 40"/>
          <p:cNvSpPr>
            <a:spLocks noChangeArrowheads="1"/>
          </p:cNvSpPr>
          <p:nvPr/>
        </p:nvSpPr>
        <p:spPr bwMode="auto">
          <a:xfrm>
            <a:off x="396080" y="3637955"/>
            <a:ext cx="20156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Сотрудники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служб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безопасности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ltGray">
          <a:xfrm>
            <a:off x="2786063" y="2643189"/>
            <a:ext cx="3357562" cy="1857382"/>
          </a:xfrm>
          <a:prstGeom prst="roundRect">
            <a:avLst>
              <a:gd name="adj" fmla="val 11921"/>
            </a:avLst>
          </a:prstGeom>
          <a:solidFill>
            <a:srgbClr val="00B050"/>
          </a:solidFill>
          <a:ln w="25400">
            <a:solidFill>
              <a:srgbClr val="FEFFFF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black">
          <a:xfrm>
            <a:off x="2786063" y="2714625"/>
            <a:ext cx="34258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ru-RU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Для кого разработан ТАМЕРЛАН?</a:t>
            </a:r>
            <a:endParaRPr lang="ru-RU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9" name="Скругленная прямоугольная выноска 78"/>
          <p:cNvSpPr/>
          <p:nvPr/>
        </p:nvSpPr>
        <p:spPr>
          <a:xfrm flipH="1">
            <a:off x="6357977" y="5429264"/>
            <a:ext cx="2500330" cy="1143008"/>
          </a:xfrm>
          <a:prstGeom prst="wedgeRoundRectCallout">
            <a:avLst>
              <a:gd name="adj1" fmla="val 41378"/>
              <a:gd name="adj2" fmla="val -86574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системные администраторы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83" name="Скругленная прямоугольная выноска 82"/>
          <p:cNvSpPr/>
          <p:nvPr/>
        </p:nvSpPr>
        <p:spPr>
          <a:xfrm flipH="1">
            <a:off x="6572264" y="3214686"/>
            <a:ext cx="2500330" cy="1143008"/>
          </a:xfrm>
          <a:prstGeom prst="wedgeRoundRectCallout">
            <a:avLst>
              <a:gd name="adj1" fmla="val 65759"/>
              <a:gd name="adj2" fmla="val 18880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8221" name="Прямоугольник 83"/>
          <p:cNvSpPr>
            <a:spLocks noChangeArrowheads="1"/>
          </p:cNvSpPr>
          <p:nvPr/>
        </p:nvSpPr>
        <p:spPr bwMode="auto">
          <a:xfrm>
            <a:off x="6429375" y="3425825"/>
            <a:ext cx="2714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Arial Narrow" pitchFamily="34" charset="0"/>
              </a:rPr>
              <a:t>CIO</a:t>
            </a:r>
            <a:endParaRPr lang="ru-RU" b="1" dirty="0" smtClean="0">
              <a:solidFill>
                <a:srgbClr val="7030A0"/>
              </a:solidFill>
              <a:latin typeface="Arial Narrow" pitchFamily="34" charset="0"/>
            </a:endParaRPr>
          </a:p>
          <a:p>
            <a:pPr algn="ctr"/>
            <a:r>
              <a:rPr lang="en-US" b="1" dirty="0" smtClean="0">
                <a:solidFill>
                  <a:srgbClr val="7030A0"/>
                </a:solidFill>
                <a:latin typeface="Arial Narrow" pitchFamily="34" charset="0"/>
              </a:rPr>
              <a:t> 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grpSp>
        <p:nvGrpSpPr>
          <p:cNvPr id="8222" name="Group 52"/>
          <p:cNvGrpSpPr>
            <a:grpSpLocks/>
          </p:cNvGrpSpPr>
          <p:nvPr/>
        </p:nvGrpSpPr>
        <p:grpSpPr bwMode="auto">
          <a:xfrm>
            <a:off x="195263" y="285750"/>
            <a:ext cx="6143625" cy="896938"/>
            <a:chOff x="720" y="1392"/>
            <a:chExt cx="4058" cy="480"/>
          </a:xfrm>
        </p:grpSpPr>
        <p:sp>
          <p:nvSpPr>
            <p:cNvPr id="34" name="AutoShape 5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8227" name="Group 54"/>
            <p:cNvGrpSpPr>
              <a:grpSpLocks/>
            </p:cNvGrpSpPr>
            <p:nvPr/>
          </p:nvGrpSpPr>
          <p:grpSpPr bwMode="auto">
            <a:xfrm>
              <a:off x="730" y="1407"/>
              <a:ext cx="4042" cy="444"/>
              <a:chOff x="744" y="1407"/>
              <a:chExt cx="3987" cy="444"/>
            </a:xfrm>
          </p:grpSpPr>
          <p:sp>
            <p:nvSpPr>
              <p:cNvPr id="39" name="AutoShape 5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41" name="AutoShape 5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8223" name="Text Box 57"/>
          <p:cNvSpPr txBox="1">
            <a:spLocks noChangeArrowheads="1"/>
          </p:cNvSpPr>
          <p:nvPr/>
        </p:nvSpPr>
        <p:spPr bwMode="white">
          <a:xfrm>
            <a:off x="695325" y="357188"/>
            <a:ext cx="55721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Когда и кому стоит задумываться о ПК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8224" name="Picture 64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0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Rectangle 40"/>
          <p:cNvSpPr>
            <a:spLocks noChangeArrowheads="1"/>
          </p:cNvSpPr>
          <p:nvPr/>
        </p:nvSpPr>
        <p:spPr bwMode="black">
          <a:xfrm>
            <a:off x="2714625" y="5534025"/>
            <a:ext cx="342582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defRPr/>
            </a:pPr>
            <a:r>
              <a:rPr lang="ru-RU" sz="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Если Вы работаете с клиентами данных категорий, то возможно, задумываться стоит ВАМ!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 flipH="1">
            <a:off x="3481387" y="5380937"/>
            <a:ext cx="2500330" cy="1143008"/>
          </a:xfrm>
          <a:prstGeom prst="wedgeRoundRectCallout">
            <a:avLst>
              <a:gd name="adj1" fmla="val 23528"/>
              <a:gd name="adj2" fmla="val -85692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Narrow" pitchFamily="34" charset="0"/>
              </a:rPr>
              <a:t>Родители </a:t>
            </a:r>
            <a:endParaRPr lang="en-US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 flipH="1">
            <a:off x="695325" y="5391146"/>
            <a:ext cx="2500330" cy="1143008"/>
          </a:xfrm>
          <a:prstGeom prst="wedgeRoundRectCallout">
            <a:avLst>
              <a:gd name="adj1" fmla="val -36118"/>
              <a:gd name="adj2" fmla="val -79025"/>
              <a:gd name="adj3" fmla="val 16667"/>
            </a:avLst>
          </a:prstGeom>
          <a:ln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7030A0"/>
                </a:solidFill>
                <a:latin typeface="Arial Narrow" pitchFamily="34" charset="0"/>
              </a:rPr>
              <a:t>Отдел кадров</a:t>
            </a:r>
            <a:endParaRPr lang="ru-RU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968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58"/>
          <p:cNvSpPr>
            <a:spLocks noChangeArrowheads="1"/>
          </p:cNvSpPr>
          <p:nvPr/>
        </p:nvSpPr>
        <p:spPr bwMode="ltGray">
          <a:xfrm>
            <a:off x="500063" y="1643063"/>
            <a:ext cx="8001000" cy="2500312"/>
          </a:xfrm>
          <a:prstGeom prst="roundRect">
            <a:avLst>
              <a:gd name="adj" fmla="val 5000"/>
            </a:avLst>
          </a:prstGeom>
          <a:solidFill>
            <a:srgbClr val="FFFFFF">
              <a:alpha val="50000"/>
            </a:srgbClr>
          </a:solidFill>
          <a:ln w="57150" algn="ctr">
            <a:solidFill>
              <a:srgbClr val="D0C938"/>
            </a:solidFill>
            <a:round/>
            <a:headEnd/>
            <a:tailEnd/>
          </a:ln>
        </p:spPr>
        <p:txBody>
          <a:bodyPr anchor="ctr">
            <a:normAutofit fontScale="92500" lnSpcReduction="20000"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Ситуация до внедрения (почему задумались о необходимости такого ПО):</a:t>
            </a:r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ctr">
              <a:defRPr/>
            </a:pP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 Уволен коммерческий директор (обнаружились факты продажи своих – конкурирующих услуг клиентам компании), новый только приступил к обязанностям</a:t>
            </a:r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>
              <a:defRPr/>
            </a:pP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 Резкое уменьшение заказов от одного из ключевых клиентов, менеджер который его вел не смог объяснить почему</a:t>
            </a:r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>
              <a:defRPr/>
            </a:pP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 Увеличение времени на выполнение типовых заказов, что повлекло за собой несвоевременное выполнение работ и стало негативно сказываться на имидже предприятия</a:t>
            </a:r>
          </a:p>
        </p:txBody>
      </p:sp>
      <p:grpSp>
        <p:nvGrpSpPr>
          <p:cNvPr id="18435" name="Group 42"/>
          <p:cNvGrpSpPr>
            <a:grpSpLocks/>
          </p:cNvGrpSpPr>
          <p:nvPr/>
        </p:nvGrpSpPr>
        <p:grpSpPr bwMode="auto">
          <a:xfrm>
            <a:off x="285750" y="357188"/>
            <a:ext cx="6286500" cy="785812"/>
            <a:chOff x="720" y="1392"/>
            <a:chExt cx="4058" cy="480"/>
          </a:xfrm>
        </p:grpSpPr>
        <p:sp>
          <p:nvSpPr>
            <p:cNvPr id="25" name="AutoShape 4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8449" name="Group 4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7" name="AutoShape 45"/>
              <p:cNvSpPr>
                <a:spLocks noChangeArrowheads="1"/>
              </p:cNvSpPr>
              <p:nvPr/>
            </p:nvSpPr>
            <p:spPr bwMode="gray">
              <a:xfrm>
                <a:off x="744" y="1728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8" name="AutoShape 4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8436" name="Text Box 59"/>
          <p:cNvSpPr txBox="1">
            <a:spLocks noChangeArrowheads="1"/>
          </p:cNvSpPr>
          <p:nvPr/>
        </p:nvSpPr>
        <p:spPr bwMode="white">
          <a:xfrm>
            <a:off x="1071563" y="500063"/>
            <a:ext cx="5635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Как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 может </a:t>
            </a: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помочь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sp>
        <p:nvSpPr>
          <p:cNvPr id="18439" name="Прямоугольник 12"/>
          <p:cNvSpPr>
            <a:spLocks noChangeArrowheads="1"/>
          </p:cNvSpPr>
          <p:nvPr/>
        </p:nvSpPr>
        <p:spPr bwMode="auto">
          <a:xfrm>
            <a:off x="642938" y="1143000"/>
            <a:ext cx="792956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 dirty="0">
                <a:latin typeface="Arial Narrow" pitchFamily="34" charset="0"/>
              </a:rPr>
              <a:t>Пример внедрения </a:t>
            </a:r>
            <a:r>
              <a:rPr lang="ru-RU" sz="2200" b="1" dirty="0" smtClean="0">
                <a:latin typeface="Arial Narrow" pitchFamily="34" charset="0"/>
              </a:rPr>
              <a:t>продукта на предприятии</a:t>
            </a:r>
            <a:endParaRPr lang="ru-RU" sz="2200" b="1" dirty="0"/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gray">
          <a:xfrm>
            <a:off x="5572125" y="4572000"/>
            <a:ext cx="3071813" cy="1250950"/>
          </a:xfrm>
          <a:prstGeom prst="homePlate">
            <a:avLst>
              <a:gd name="adj" fmla="val 39013"/>
            </a:avLst>
          </a:prstGeom>
          <a:solidFill>
            <a:srgbClr val="00B050"/>
          </a:solidFill>
          <a:ln w="28575" algn="ctr">
            <a:solidFill>
              <a:srgbClr val="F8F8F8"/>
            </a:solidFill>
            <a:miter lim="800000"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lIns="648000" anchor="ctr"/>
          <a:lstStyle/>
          <a:p>
            <a:pPr algn="ctr" eaLnBrk="0" hangingPunct="0">
              <a:defRPr/>
            </a:pPr>
            <a:r>
              <a:rPr lang="ru-RU" b="1" dirty="0">
                <a:solidFill>
                  <a:srgbClr val="FEFEFE"/>
                </a:solidFill>
                <a:latin typeface="Arial Narrow" pitchFamily="34" charset="0"/>
                <a:cs typeface="Arial" charset="0"/>
              </a:rPr>
              <a:t>Настройка системы оповещения, обучение руководства</a:t>
            </a:r>
            <a:endParaRPr lang="en-US" b="1" dirty="0">
              <a:solidFill>
                <a:srgbClr val="FEFEFE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2928938" y="4572000"/>
            <a:ext cx="3379787" cy="1250950"/>
          </a:xfrm>
          <a:prstGeom prst="homePlate">
            <a:avLst>
              <a:gd name="adj" fmla="val 42291"/>
            </a:avLst>
          </a:prstGeom>
          <a:gradFill rotWithShape="1">
            <a:gsLst>
              <a:gs pos="0">
                <a:schemeClr val="accent2">
                  <a:gamma/>
                  <a:shade val="76078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28575" algn="ctr">
            <a:solidFill>
              <a:srgbClr val="F8F8F8"/>
            </a:solidFill>
            <a:miter lim="800000"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lIns="720000" anchor="ctr" anchorCtr="1">
            <a:normAutofit/>
          </a:bodyPr>
          <a:lstStyle/>
          <a:p>
            <a:pPr algn="ctr" eaLnBrk="0" hangingPunct="0">
              <a:defRPr/>
            </a:pPr>
            <a:r>
              <a:rPr lang="ru-RU" b="1" dirty="0">
                <a:solidFill>
                  <a:srgbClr val="FEFEFE"/>
                </a:solidFill>
                <a:latin typeface="Arial Narrow" pitchFamily="34" charset="0"/>
                <a:cs typeface="Arial" charset="0"/>
              </a:rPr>
              <a:t>Установка программного комплекса</a:t>
            </a:r>
            <a:endParaRPr lang="en-US" b="1" dirty="0">
              <a:solidFill>
                <a:srgbClr val="FEFEFE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gray">
          <a:xfrm>
            <a:off x="571500" y="4572000"/>
            <a:ext cx="3143250" cy="1250950"/>
          </a:xfrm>
          <a:prstGeom prst="homePlate">
            <a:avLst>
              <a:gd name="adj" fmla="val 42796"/>
            </a:avLst>
          </a:prstGeom>
          <a:gradFill rotWithShape="1">
            <a:gsLst>
              <a:gs pos="0">
                <a:schemeClr val="accent1">
                  <a:gamma/>
                  <a:shade val="76078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8575" algn="ctr">
            <a:solidFill>
              <a:srgbClr val="F8F8F8"/>
            </a:solidFill>
            <a:miter lim="800000"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ru-RU" b="1" dirty="0">
                <a:solidFill>
                  <a:srgbClr val="FEFEFE"/>
                </a:solidFill>
                <a:latin typeface="Arial Narrow" pitchFamily="34" charset="0"/>
                <a:cs typeface="Arial" charset="0"/>
              </a:rPr>
              <a:t>Выбор мест приоритетного наблюдения</a:t>
            </a:r>
            <a:endParaRPr lang="en-US" b="1" dirty="0">
              <a:solidFill>
                <a:srgbClr val="FEFEFE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9" name="AutoShape 41"/>
          <p:cNvSpPr>
            <a:spLocks noChangeArrowheads="1"/>
          </p:cNvSpPr>
          <p:nvPr/>
        </p:nvSpPr>
        <p:spPr bwMode="ltGray">
          <a:xfrm>
            <a:off x="5851525" y="6000750"/>
            <a:ext cx="2792413" cy="357188"/>
          </a:xfrm>
          <a:prstGeom prst="chevron">
            <a:avLst>
              <a:gd name="adj" fmla="val 75300"/>
            </a:avLst>
          </a:prstGeom>
          <a:gradFill>
            <a:gsLst>
              <a:gs pos="33000">
                <a:srgbClr val="00B050"/>
              </a:gs>
              <a:gs pos="100000">
                <a:schemeClr val="accent2">
                  <a:gamma/>
                  <a:tint val="39216"/>
                  <a:invGamma/>
                </a:schemeClr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lIns="432000" anchor="ctr">
            <a:flatTx/>
          </a:bodyPr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120 минут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AutoShape 42"/>
          <p:cNvSpPr>
            <a:spLocks noChangeArrowheads="1"/>
          </p:cNvSpPr>
          <p:nvPr/>
        </p:nvSpPr>
        <p:spPr bwMode="ltGray">
          <a:xfrm>
            <a:off x="2951163" y="6000750"/>
            <a:ext cx="3192462" cy="357188"/>
          </a:xfrm>
          <a:prstGeom prst="chevron">
            <a:avLst>
              <a:gd name="adj" fmla="val 73732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gamma/>
                  <a:tint val="39216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432000" anchor="ctr">
            <a:flatTx/>
          </a:bodyPr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70 минут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AutoShape 43"/>
          <p:cNvSpPr>
            <a:spLocks noChangeArrowheads="1"/>
          </p:cNvSpPr>
          <p:nvPr/>
        </p:nvSpPr>
        <p:spPr bwMode="ltGray">
          <a:xfrm>
            <a:off x="642938" y="6000750"/>
            <a:ext cx="2857500" cy="357188"/>
          </a:xfrm>
          <a:prstGeom prst="chevron">
            <a:avLst>
              <a:gd name="adj" fmla="val 70594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9216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60 минут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446" name="Прямоугольник 21"/>
          <p:cNvSpPr>
            <a:spLocks noChangeArrowheads="1"/>
          </p:cNvSpPr>
          <p:nvPr/>
        </p:nvSpPr>
        <p:spPr bwMode="auto">
          <a:xfrm>
            <a:off x="1143000" y="4143375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 Narrow" pitchFamily="34" charset="0"/>
              </a:rPr>
              <a:t>Этапы внедрения:</a:t>
            </a:r>
          </a:p>
        </p:txBody>
      </p:sp>
      <p:pic>
        <p:nvPicPr>
          <p:cNvPr id="18447" name="Picture 64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Grp="1" noChangeArrowheads="1"/>
          </p:cNvSpPr>
          <p:nvPr>
            <p:ph idx="1"/>
          </p:nvPr>
        </p:nvSpPr>
        <p:spPr bwMode="ltGray">
          <a:xfrm>
            <a:off x="571500" y="1500188"/>
            <a:ext cx="7929563" cy="24288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>
                  <a:gamma/>
                  <a:shade val="82353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5400">
            <a:solidFill>
              <a:srgbClr val="FEFFFF"/>
            </a:solidFill>
            <a:rou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lIns="36000" tIns="36000" rIns="36000" bIns="36000">
            <a:no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1550" b="1" dirty="0" smtClean="0">
                <a:solidFill>
                  <a:schemeClr val="bg1"/>
                </a:solidFill>
                <a:latin typeface="Arial Narrow" pitchFamily="34" charset="0"/>
              </a:rPr>
              <a:t>Выявлены факты грубого, нецензурного общения менеджера с ключевым клиентом (из-за личной неприязни)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1550" b="1" dirty="0" smtClean="0">
                <a:solidFill>
                  <a:schemeClr val="bg1"/>
                </a:solidFill>
                <a:latin typeface="Arial Narrow" pitchFamily="34" charset="0"/>
              </a:rPr>
              <a:t>Четыре сотрудника находились в стадии переписки с потенциальными работодателями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1550" b="1" dirty="0" smtClean="0">
                <a:solidFill>
                  <a:schemeClr val="bg1"/>
                </a:solidFill>
                <a:latin typeface="Arial Narrow" pitchFamily="34" charset="0"/>
              </a:rPr>
              <a:t>В отделе дизайна менеджеры получив срочную работу в среднем по 4 часа в день тратили на личные нужды. Один из менеджеров 6 часов в день посвящал обучению игре на гитаре, и в конце недели отчитался о невозможности выполнения работы в срок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sz="1550" b="1" dirty="0" smtClean="0">
                <a:solidFill>
                  <a:schemeClr val="bg1"/>
                </a:solidFill>
                <a:latin typeface="Arial Narrow" pitchFamily="34" charset="0"/>
              </a:rPr>
              <a:t>Новый коммерческий директор оказался товарищем предыдущего и исправно снабжал его информацией о новых клиентах и ситуации в компании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ltGray">
          <a:xfrm>
            <a:off x="571500" y="4500563"/>
            <a:ext cx="7929563" cy="2000250"/>
          </a:xfrm>
          <a:prstGeom prst="roundRect">
            <a:avLst>
              <a:gd name="adj" fmla="val 11921"/>
            </a:avLst>
          </a:prstGeom>
          <a:solidFill>
            <a:srgbClr val="00B050"/>
          </a:soli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>
            <a:normAutofit lnSpcReduction="10000"/>
          </a:bodyPr>
          <a:lstStyle/>
          <a:p>
            <a:pPr marL="266700" indent="-266700"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Проведена ротация менеджеров, от ключевого клиента поступил первый заказ после продолжительного затишья</a:t>
            </a:r>
          </a:p>
          <a:p>
            <a:pPr marL="266700" indent="-266700"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Ряд сотрудников получили дополнительную мотивацию, на места некоторых начали готовить кадровые резервы</a:t>
            </a:r>
          </a:p>
          <a:p>
            <a:pPr marL="266700" indent="-266700"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В отделе дизайна менеджеры получили стимулирующее внушение, также была скорректирована система мотивации – уровень дохода поставили в прямую зависимость от «успеваемости» и качества работы </a:t>
            </a:r>
          </a:p>
          <a:p>
            <a:pPr marL="266700" indent="-266700"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Новый коммерческий директор был уволен</a:t>
            </a:r>
          </a:p>
          <a:p>
            <a:pPr>
              <a:defRPr/>
            </a:pPr>
            <a:endParaRPr lang="ru-RU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461" name="Прямоугольник 7"/>
          <p:cNvSpPr>
            <a:spLocks noChangeArrowheads="1"/>
          </p:cNvSpPr>
          <p:nvPr/>
        </p:nvSpPr>
        <p:spPr bwMode="auto">
          <a:xfrm>
            <a:off x="500063" y="1143000"/>
            <a:ext cx="7500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Arial Narrow" pitchFamily="34" charset="0"/>
              </a:rPr>
              <a:t>Результат после 7 дней работы комплекса</a:t>
            </a:r>
          </a:p>
        </p:txBody>
      </p:sp>
      <p:sp>
        <p:nvSpPr>
          <p:cNvPr id="19462" name="Прямоугольник 9"/>
          <p:cNvSpPr>
            <a:spLocks noChangeArrowheads="1"/>
          </p:cNvSpPr>
          <p:nvPr/>
        </p:nvSpPr>
        <p:spPr bwMode="auto">
          <a:xfrm>
            <a:off x="571500" y="4143375"/>
            <a:ext cx="75009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Arial Narrow" pitchFamily="34" charset="0"/>
              </a:rPr>
              <a:t>Результат после 14 дней работы комплекса</a:t>
            </a:r>
          </a:p>
        </p:txBody>
      </p:sp>
      <p:pic>
        <p:nvPicPr>
          <p:cNvPr id="19463" name="Picture 5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571625"/>
            <a:ext cx="12858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5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4572000"/>
            <a:ext cx="1357312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grpSp>
        <p:nvGrpSpPr>
          <p:cNvPr id="19466" name="Group 42"/>
          <p:cNvGrpSpPr>
            <a:grpSpLocks/>
          </p:cNvGrpSpPr>
          <p:nvPr/>
        </p:nvGrpSpPr>
        <p:grpSpPr bwMode="auto">
          <a:xfrm>
            <a:off x="285750" y="357188"/>
            <a:ext cx="6286500" cy="785812"/>
            <a:chOff x="720" y="1392"/>
            <a:chExt cx="4058" cy="480"/>
          </a:xfrm>
        </p:grpSpPr>
        <p:sp>
          <p:nvSpPr>
            <p:cNvPr id="15" name="AutoShape 4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9470" name="Group 4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" name="AutoShape 45"/>
              <p:cNvSpPr>
                <a:spLocks noChangeArrowheads="1"/>
              </p:cNvSpPr>
              <p:nvPr/>
            </p:nvSpPr>
            <p:spPr bwMode="gray">
              <a:xfrm>
                <a:off x="744" y="1728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8" name="AutoShape 4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9467" name="Text Box 59"/>
          <p:cNvSpPr txBox="1">
            <a:spLocks noChangeArrowheads="1"/>
          </p:cNvSpPr>
          <p:nvPr/>
        </p:nvSpPr>
        <p:spPr bwMode="white">
          <a:xfrm>
            <a:off x="1071563" y="500063"/>
            <a:ext cx="5635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Как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 может </a:t>
            </a: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помочь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19468" name="Picture 64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2400" b="1" dirty="0" smtClean="0">
                <a:latin typeface="Arial Narrow" pitchFamily="34" charset="0"/>
              </a:rPr>
              <a:t>Изменение показателей предприятия в следующем после</a:t>
            </a:r>
          </a:p>
          <a:p>
            <a:pPr eaLnBrk="1" hangingPunct="1">
              <a:buFontTx/>
              <a:buNone/>
            </a:pPr>
            <a:r>
              <a:rPr lang="ru-RU" sz="2400" b="1" dirty="0" smtClean="0">
                <a:latin typeface="Arial Narrow" pitchFamily="34" charset="0"/>
              </a:rPr>
              <a:t>внедрения месяце по отношению к предыдущему:</a:t>
            </a: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785813" y="2714625"/>
            <a:ext cx="3098800" cy="3430588"/>
          </a:xfrm>
          <a:prstGeom prst="roundRect">
            <a:avLst>
              <a:gd name="adj" fmla="val 9481"/>
            </a:avLst>
          </a:prstGeom>
          <a:gradFill rotWithShape="1">
            <a:gsLst>
              <a:gs pos="0">
                <a:srgbClr val="DFDFDF"/>
              </a:gs>
              <a:gs pos="50000">
                <a:srgbClr val="DFDFDF">
                  <a:gamma/>
                  <a:tint val="24314"/>
                  <a:invGamma/>
                </a:srgbClr>
              </a:gs>
              <a:gs pos="100000">
                <a:srgbClr val="DFDFDF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 Narrow" pitchFamily="34" charset="0"/>
            </a:endParaRPr>
          </a:p>
        </p:txBody>
      </p:sp>
      <p:sp>
        <p:nvSpPr>
          <p:cNvPr id="20485" name="AutoShape 4"/>
          <p:cNvSpPr>
            <a:spLocks noChangeArrowheads="1"/>
          </p:cNvSpPr>
          <p:nvPr/>
        </p:nvSpPr>
        <p:spPr bwMode="gray">
          <a:xfrm rot="-5400000">
            <a:off x="-99218" y="4026694"/>
            <a:ext cx="2687637" cy="498475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20486" name="AutoShape 5"/>
          <p:cNvSpPr>
            <a:spLocks noChangeArrowheads="1"/>
          </p:cNvSpPr>
          <p:nvPr/>
        </p:nvSpPr>
        <p:spPr bwMode="gray">
          <a:xfrm rot="-5400000">
            <a:off x="667544" y="4026694"/>
            <a:ext cx="2687637" cy="498475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20487" name="AutoShape 6"/>
          <p:cNvSpPr>
            <a:spLocks noChangeArrowheads="1"/>
          </p:cNvSpPr>
          <p:nvPr/>
        </p:nvSpPr>
        <p:spPr bwMode="gray">
          <a:xfrm rot="-5400000">
            <a:off x="1413669" y="4026694"/>
            <a:ext cx="2687637" cy="498475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20488" name="AutoShape 7"/>
          <p:cNvSpPr>
            <a:spLocks noChangeArrowheads="1"/>
          </p:cNvSpPr>
          <p:nvPr/>
        </p:nvSpPr>
        <p:spPr bwMode="gray">
          <a:xfrm rot="-5400000">
            <a:off x="2123282" y="4026694"/>
            <a:ext cx="2687637" cy="498475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grpSp>
        <p:nvGrpSpPr>
          <p:cNvPr id="20489" name="Group 8"/>
          <p:cNvGrpSpPr>
            <a:grpSpLocks/>
          </p:cNvGrpSpPr>
          <p:nvPr/>
        </p:nvGrpSpPr>
        <p:grpSpPr bwMode="auto">
          <a:xfrm>
            <a:off x="1031875" y="4845050"/>
            <a:ext cx="423863" cy="746125"/>
            <a:chOff x="870" y="1960"/>
            <a:chExt cx="267" cy="1213"/>
          </a:xfrm>
        </p:grpSpPr>
        <p:sp>
          <p:nvSpPr>
            <p:cNvPr id="20544" name="AutoShape 9"/>
            <p:cNvSpPr>
              <a:spLocks noChangeArrowheads="1"/>
            </p:cNvSpPr>
            <p:nvPr/>
          </p:nvSpPr>
          <p:spPr bwMode="gray">
            <a:xfrm rot="-5400000">
              <a:off x="397" y="2433"/>
              <a:ext cx="1213" cy="267"/>
            </a:xfrm>
            <a:prstGeom prst="roundRect">
              <a:avLst>
                <a:gd name="adj" fmla="val 50000"/>
              </a:avLst>
            </a:prstGeom>
            <a:solidFill>
              <a:schemeClr val="hlink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14" name="AutoShape 10"/>
            <p:cNvSpPr>
              <a:spLocks noChangeArrowheads="1"/>
            </p:cNvSpPr>
            <p:nvPr/>
          </p:nvSpPr>
          <p:spPr bwMode="gray">
            <a:xfrm rot="-5400000">
              <a:off x="455" y="2471"/>
              <a:ext cx="1164" cy="18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latin typeface="Arial Narrow" pitchFamily="34" charset="0"/>
              </a:endParaRPr>
            </a:p>
          </p:txBody>
        </p:sp>
      </p:grpSp>
      <p:grpSp>
        <p:nvGrpSpPr>
          <p:cNvPr id="20490" name="Group 11"/>
          <p:cNvGrpSpPr>
            <a:grpSpLocks/>
          </p:cNvGrpSpPr>
          <p:nvPr/>
        </p:nvGrpSpPr>
        <p:grpSpPr bwMode="auto">
          <a:xfrm>
            <a:off x="1800225" y="4202113"/>
            <a:ext cx="423863" cy="1382712"/>
            <a:chOff x="870" y="1960"/>
            <a:chExt cx="267" cy="1213"/>
          </a:xfrm>
        </p:grpSpPr>
        <p:sp>
          <p:nvSpPr>
            <p:cNvPr id="20542" name="AutoShape 12"/>
            <p:cNvSpPr>
              <a:spLocks noChangeArrowheads="1"/>
            </p:cNvSpPr>
            <p:nvPr/>
          </p:nvSpPr>
          <p:spPr bwMode="gray">
            <a:xfrm rot="-5400000">
              <a:off x="397" y="2433"/>
              <a:ext cx="1213" cy="267"/>
            </a:xfrm>
            <a:prstGeom prst="roundRect">
              <a:avLst>
                <a:gd name="adj" fmla="val 50000"/>
              </a:avLst>
            </a:prstGeom>
            <a:solidFill>
              <a:schemeClr val="folHlink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17" name="AutoShape 13"/>
            <p:cNvSpPr>
              <a:spLocks noChangeArrowheads="1"/>
            </p:cNvSpPr>
            <p:nvPr/>
          </p:nvSpPr>
          <p:spPr bwMode="gray">
            <a:xfrm rot="-5400000">
              <a:off x="446" y="2471"/>
              <a:ext cx="1164" cy="18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latin typeface="Arial Narrow" pitchFamily="34" charset="0"/>
              </a:endParaRPr>
            </a:p>
          </p:txBody>
        </p:sp>
      </p:grpSp>
      <p:grpSp>
        <p:nvGrpSpPr>
          <p:cNvPr id="20491" name="Group 14"/>
          <p:cNvGrpSpPr>
            <a:grpSpLocks/>
          </p:cNvGrpSpPr>
          <p:nvPr/>
        </p:nvGrpSpPr>
        <p:grpSpPr bwMode="auto">
          <a:xfrm>
            <a:off x="2547938" y="4559300"/>
            <a:ext cx="423862" cy="1028700"/>
            <a:chOff x="870" y="1960"/>
            <a:chExt cx="267" cy="1213"/>
          </a:xfrm>
        </p:grpSpPr>
        <p:sp>
          <p:nvSpPr>
            <p:cNvPr id="20540" name="AutoShape 15"/>
            <p:cNvSpPr>
              <a:spLocks noChangeArrowheads="1"/>
            </p:cNvSpPr>
            <p:nvPr/>
          </p:nvSpPr>
          <p:spPr bwMode="gray">
            <a:xfrm rot="-5400000">
              <a:off x="397" y="2433"/>
              <a:ext cx="1213" cy="2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20" name="AutoShape 16"/>
            <p:cNvSpPr>
              <a:spLocks noChangeArrowheads="1"/>
            </p:cNvSpPr>
            <p:nvPr/>
          </p:nvSpPr>
          <p:spPr bwMode="gray">
            <a:xfrm rot="-5400000">
              <a:off x="445" y="2471"/>
              <a:ext cx="1166" cy="18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latin typeface="Arial Narrow" pitchFamily="34" charset="0"/>
              </a:endParaRPr>
            </a:p>
          </p:txBody>
        </p:sp>
      </p:grpSp>
      <p:grpSp>
        <p:nvGrpSpPr>
          <p:cNvPr id="20492" name="Group 17"/>
          <p:cNvGrpSpPr>
            <a:grpSpLocks/>
          </p:cNvGrpSpPr>
          <p:nvPr/>
        </p:nvGrpSpPr>
        <p:grpSpPr bwMode="auto">
          <a:xfrm>
            <a:off x="3254375" y="4559300"/>
            <a:ext cx="423863" cy="1022350"/>
            <a:chOff x="870" y="1960"/>
            <a:chExt cx="267" cy="1213"/>
          </a:xfrm>
        </p:grpSpPr>
        <p:sp>
          <p:nvSpPr>
            <p:cNvPr id="20538" name="AutoShape 18"/>
            <p:cNvSpPr>
              <a:spLocks noChangeArrowheads="1"/>
            </p:cNvSpPr>
            <p:nvPr/>
          </p:nvSpPr>
          <p:spPr bwMode="gray">
            <a:xfrm rot="-5400000">
              <a:off x="397" y="2433"/>
              <a:ext cx="1213" cy="2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>
                <a:latin typeface="Arial Narrow" pitchFamily="34" charset="0"/>
              </a:endParaRPr>
            </a:p>
          </p:txBody>
        </p:sp>
        <p:sp>
          <p:nvSpPr>
            <p:cNvPr id="23" name="AutoShape 19"/>
            <p:cNvSpPr>
              <a:spLocks noChangeArrowheads="1"/>
            </p:cNvSpPr>
            <p:nvPr/>
          </p:nvSpPr>
          <p:spPr bwMode="gray">
            <a:xfrm rot="-5400000">
              <a:off x="454" y="2471"/>
              <a:ext cx="1166" cy="18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latin typeface="Arial Narrow" pitchFamily="34" charset="0"/>
              </a:endParaRPr>
            </a:p>
          </p:txBody>
        </p:sp>
      </p:grpSp>
      <p:sp>
        <p:nvSpPr>
          <p:cNvPr id="24" name="Text Box 20"/>
          <p:cNvSpPr txBox="1">
            <a:spLocks noChangeArrowheads="1"/>
          </p:cNvSpPr>
          <p:nvPr/>
        </p:nvSpPr>
        <p:spPr bwMode="gray">
          <a:xfrm>
            <a:off x="1068388" y="5640388"/>
            <a:ext cx="2813050" cy="427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A       </a:t>
            </a:r>
            <a:r>
              <a:rPr lang="ru-RU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   </a:t>
            </a: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B       </a:t>
            </a:r>
            <a:r>
              <a:rPr lang="ru-RU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  </a:t>
            </a: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C       </a:t>
            </a:r>
            <a:r>
              <a:rPr lang="ru-RU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  </a:t>
            </a:r>
            <a:r>
              <a:rPr lang="en-US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D</a:t>
            </a:r>
          </a:p>
        </p:txBody>
      </p:sp>
      <p:sp>
        <p:nvSpPr>
          <p:cNvPr id="20494" name="Rectangle 21"/>
          <p:cNvSpPr>
            <a:spLocks noChangeArrowheads="1"/>
          </p:cNvSpPr>
          <p:nvPr/>
        </p:nvSpPr>
        <p:spPr bwMode="gray">
          <a:xfrm>
            <a:off x="976313" y="4416425"/>
            <a:ext cx="479425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15</a:t>
            </a:r>
            <a:r>
              <a:rPr lang="en-US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%</a:t>
            </a:r>
          </a:p>
        </p:txBody>
      </p:sp>
      <p:sp>
        <p:nvSpPr>
          <p:cNvPr id="20495" name="Rectangle 22"/>
          <p:cNvSpPr>
            <a:spLocks noChangeArrowheads="1"/>
          </p:cNvSpPr>
          <p:nvPr/>
        </p:nvSpPr>
        <p:spPr bwMode="gray">
          <a:xfrm>
            <a:off x="1762125" y="3773488"/>
            <a:ext cx="479425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35</a:t>
            </a:r>
            <a:r>
              <a:rPr lang="en-US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%</a:t>
            </a:r>
          </a:p>
        </p:txBody>
      </p:sp>
      <p:sp>
        <p:nvSpPr>
          <p:cNvPr id="20496" name="Rectangle 23"/>
          <p:cNvSpPr>
            <a:spLocks noChangeArrowheads="1"/>
          </p:cNvSpPr>
          <p:nvPr/>
        </p:nvSpPr>
        <p:spPr bwMode="gray">
          <a:xfrm>
            <a:off x="2498725" y="4130675"/>
            <a:ext cx="479425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25</a:t>
            </a:r>
            <a:r>
              <a:rPr lang="en-US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%</a:t>
            </a:r>
          </a:p>
        </p:txBody>
      </p:sp>
      <p:sp>
        <p:nvSpPr>
          <p:cNvPr id="20497" name="Rectangle 24"/>
          <p:cNvSpPr>
            <a:spLocks noChangeArrowheads="1"/>
          </p:cNvSpPr>
          <p:nvPr/>
        </p:nvSpPr>
        <p:spPr bwMode="gray">
          <a:xfrm>
            <a:off x="3262313" y="4130675"/>
            <a:ext cx="479425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2</a:t>
            </a:r>
            <a:r>
              <a:rPr lang="en-US" sz="1400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5%</a:t>
            </a:r>
          </a:p>
        </p:txBody>
      </p:sp>
      <p:sp>
        <p:nvSpPr>
          <p:cNvPr id="20498" name="AutoShape 25"/>
          <p:cNvSpPr>
            <a:spLocks noChangeArrowheads="1"/>
          </p:cNvSpPr>
          <p:nvPr/>
        </p:nvSpPr>
        <p:spPr bwMode="gray">
          <a:xfrm>
            <a:off x="4275138" y="2990850"/>
            <a:ext cx="4038600" cy="592138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grpSp>
        <p:nvGrpSpPr>
          <p:cNvPr id="20499" name="Group 26"/>
          <p:cNvGrpSpPr>
            <a:grpSpLocks/>
          </p:cNvGrpSpPr>
          <p:nvPr/>
        </p:nvGrpSpPr>
        <p:grpSpPr bwMode="auto">
          <a:xfrm>
            <a:off x="4232275" y="3009900"/>
            <a:ext cx="552450" cy="584200"/>
            <a:chOff x="2959" y="1568"/>
            <a:chExt cx="454" cy="480"/>
          </a:xfrm>
        </p:grpSpPr>
        <p:grpSp>
          <p:nvGrpSpPr>
            <p:cNvPr id="20533" name="Group 27"/>
            <p:cNvGrpSpPr>
              <a:grpSpLocks/>
            </p:cNvGrpSpPr>
            <p:nvPr/>
          </p:nvGrpSpPr>
          <p:grpSpPr bwMode="auto">
            <a:xfrm>
              <a:off x="2959" y="1571"/>
              <a:ext cx="454" cy="482"/>
              <a:chOff x="192" y="1917"/>
              <a:chExt cx="1042" cy="1102"/>
            </a:xfrm>
          </p:grpSpPr>
          <p:pic>
            <p:nvPicPr>
              <p:cNvPr id="20535" name="Picture 28" descr="light_shadow"/>
              <p:cNvPicPr>
                <a:picLocks noChangeAspect="1" noChangeArrowheads="1"/>
              </p:cNvPicPr>
              <p:nvPr/>
            </p:nvPicPr>
            <p:blipFill>
              <a:blip r:embed="rId2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36" name="Picture 29" descr="circuler_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" name="Oval 30"/>
              <p:cNvSpPr>
                <a:spLocks noChangeArrowheads="1"/>
              </p:cNvSpPr>
              <p:nvPr/>
            </p:nvSpPr>
            <p:spPr bwMode="gray">
              <a:xfrm>
                <a:off x="192" y="1916"/>
                <a:ext cx="1036" cy="1020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hlink">
                      <a:alpha val="55000"/>
                    </a:schemeClr>
                  </a:gs>
                  <a:gs pos="10000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latin typeface="Arial Narrow" pitchFamily="34" charset="0"/>
                </a:endParaRPr>
              </a:p>
            </p:txBody>
          </p:sp>
        </p:grpSp>
        <p:pic>
          <p:nvPicPr>
            <p:cNvPr id="20534" name="Picture 31" descr="Picture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3004" y="1572"/>
              <a:ext cx="359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00" name="Rectangle 32"/>
          <p:cNvSpPr>
            <a:spLocks noChangeArrowheads="1"/>
          </p:cNvSpPr>
          <p:nvPr/>
        </p:nvSpPr>
        <p:spPr bwMode="gray">
          <a:xfrm>
            <a:off x="4887913" y="3092450"/>
            <a:ext cx="1281112" cy="369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A.</a:t>
            </a:r>
            <a:r>
              <a:rPr lang="en-US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Рост дохода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0501" name="AutoShape 33"/>
          <p:cNvSpPr>
            <a:spLocks noChangeArrowheads="1"/>
          </p:cNvSpPr>
          <p:nvPr/>
        </p:nvSpPr>
        <p:spPr bwMode="gray">
          <a:xfrm>
            <a:off x="4275138" y="3759200"/>
            <a:ext cx="4038600" cy="592138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grpSp>
        <p:nvGrpSpPr>
          <p:cNvPr id="20502" name="Group 34"/>
          <p:cNvGrpSpPr>
            <a:grpSpLocks/>
          </p:cNvGrpSpPr>
          <p:nvPr/>
        </p:nvGrpSpPr>
        <p:grpSpPr bwMode="auto">
          <a:xfrm>
            <a:off x="4232275" y="3778250"/>
            <a:ext cx="552450" cy="584200"/>
            <a:chOff x="2959" y="1568"/>
            <a:chExt cx="454" cy="480"/>
          </a:xfrm>
        </p:grpSpPr>
        <p:grpSp>
          <p:nvGrpSpPr>
            <p:cNvPr id="20528" name="Group 35"/>
            <p:cNvGrpSpPr>
              <a:grpSpLocks/>
            </p:cNvGrpSpPr>
            <p:nvPr/>
          </p:nvGrpSpPr>
          <p:grpSpPr bwMode="auto">
            <a:xfrm>
              <a:off x="2959" y="1571"/>
              <a:ext cx="454" cy="482"/>
              <a:chOff x="192" y="1917"/>
              <a:chExt cx="1042" cy="1102"/>
            </a:xfrm>
          </p:grpSpPr>
          <p:pic>
            <p:nvPicPr>
              <p:cNvPr id="20530" name="Picture 36" descr="light_shadow"/>
              <p:cNvPicPr>
                <a:picLocks noChangeAspect="1" noChangeArrowheads="1"/>
              </p:cNvPicPr>
              <p:nvPr/>
            </p:nvPicPr>
            <p:blipFill>
              <a:blip r:embed="rId2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31" name="Picture 37" descr="circuler_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" name="Oval 38"/>
              <p:cNvSpPr>
                <a:spLocks noChangeArrowheads="1"/>
              </p:cNvSpPr>
              <p:nvPr/>
            </p:nvSpPr>
            <p:spPr bwMode="gray">
              <a:xfrm>
                <a:off x="192" y="1916"/>
                <a:ext cx="1036" cy="1020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folHlink">
                      <a:alpha val="55000"/>
                    </a:schemeClr>
                  </a:gs>
                  <a:gs pos="100000">
                    <a:schemeClr val="folHlink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latin typeface="Arial Narrow" pitchFamily="34" charset="0"/>
                </a:endParaRPr>
              </a:p>
            </p:txBody>
          </p:sp>
        </p:grpSp>
        <p:pic>
          <p:nvPicPr>
            <p:cNvPr id="20529" name="Picture 39" descr="Picture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3004" y="1572"/>
              <a:ext cx="359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03" name="Rectangle 40"/>
          <p:cNvSpPr>
            <a:spLocks noChangeArrowheads="1"/>
          </p:cNvSpPr>
          <p:nvPr/>
        </p:nvSpPr>
        <p:spPr bwMode="gray">
          <a:xfrm>
            <a:off x="4887913" y="3773488"/>
            <a:ext cx="2643187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B.</a:t>
            </a:r>
            <a:r>
              <a:rPr lang="en-US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Уменьшение среднего времени </a:t>
            </a:r>
          </a:p>
          <a:p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выполнения заказа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0504" name="AutoShape 41"/>
          <p:cNvSpPr>
            <a:spLocks noChangeArrowheads="1"/>
          </p:cNvSpPr>
          <p:nvPr/>
        </p:nvSpPr>
        <p:spPr bwMode="gray">
          <a:xfrm>
            <a:off x="4275138" y="4535488"/>
            <a:ext cx="4038600" cy="592137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grpSp>
        <p:nvGrpSpPr>
          <p:cNvPr id="20505" name="Group 42"/>
          <p:cNvGrpSpPr>
            <a:grpSpLocks/>
          </p:cNvGrpSpPr>
          <p:nvPr/>
        </p:nvGrpSpPr>
        <p:grpSpPr bwMode="auto">
          <a:xfrm>
            <a:off x="4232275" y="4554538"/>
            <a:ext cx="552450" cy="584200"/>
            <a:chOff x="2959" y="1568"/>
            <a:chExt cx="454" cy="480"/>
          </a:xfrm>
        </p:grpSpPr>
        <p:grpSp>
          <p:nvGrpSpPr>
            <p:cNvPr id="20523" name="Group 43"/>
            <p:cNvGrpSpPr>
              <a:grpSpLocks/>
            </p:cNvGrpSpPr>
            <p:nvPr/>
          </p:nvGrpSpPr>
          <p:grpSpPr bwMode="auto">
            <a:xfrm>
              <a:off x="2959" y="1571"/>
              <a:ext cx="454" cy="482"/>
              <a:chOff x="192" y="1917"/>
              <a:chExt cx="1042" cy="1102"/>
            </a:xfrm>
          </p:grpSpPr>
          <p:pic>
            <p:nvPicPr>
              <p:cNvPr id="20525" name="Picture 44" descr="light_shadow"/>
              <p:cNvPicPr>
                <a:picLocks noChangeAspect="1" noChangeArrowheads="1"/>
              </p:cNvPicPr>
              <p:nvPr/>
            </p:nvPicPr>
            <p:blipFill>
              <a:blip r:embed="rId2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26" name="Picture 45" descr="circuler_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" name="Oval 46"/>
              <p:cNvSpPr>
                <a:spLocks noChangeArrowheads="1"/>
              </p:cNvSpPr>
              <p:nvPr/>
            </p:nvSpPr>
            <p:spPr bwMode="gray">
              <a:xfrm>
                <a:off x="192" y="1916"/>
                <a:ext cx="1036" cy="1020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accent2">
                      <a:alpha val="55000"/>
                    </a:schemeClr>
                  </a:gs>
                  <a:gs pos="100000">
                    <a:schemeClr val="accent2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latin typeface="Arial Narrow" pitchFamily="34" charset="0"/>
                </a:endParaRPr>
              </a:p>
            </p:txBody>
          </p:sp>
        </p:grpSp>
        <p:pic>
          <p:nvPicPr>
            <p:cNvPr id="20524" name="Picture 47" descr="Picture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3004" y="1572"/>
              <a:ext cx="359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06" name="Rectangle 48"/>
          <p:cNvSpPr>
            <a:spLocks noChangeArrowheads="1"/>
          </p:cNvSpPr>
          <p:nvPr/>
        </p:nvSpPr>
        <p:spPr bwMode="gray">
          <a:xfrm>
            <a:off x="4887913" y="4637088"/>
            <a:ext cx="2767012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C.</a:t>
            </a:r>
            <a:r>
              <a:rPr lang="en-US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Сокращение фонда оплаты труда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0507" name="AutoShape 49"/>
          <p:cNvSpPr>
            <a:spLocks noChangeArrowheads="1"/>
          </p:cNvSpPr>
          <p:nvPr/>
        </p:nvSpPr>
        <p:spPr bwMode="gray">
          <a:xfrm>
            <a:off x="4275138" y="5272088"/>
            <a:ext cx="4038600" cy="592137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>
            <a:solidFill>
              <a:srgbClr val="EAEA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grpSp>
        <p:nvGrpSpPr>
          <p:cNvPr id="20508" name="Group 50"/>
          <p:cNvGrpSpPr>
            <a:grpSpLocks/>
          </p:cNvGrpSpPr>
          <p:nvPr/>
        </p:nvGrpSpPr>
        <p:grpSpPr bwMode="auto">
          <a:xfrm>
            <a:off x="4232275" y="5291138"/>
            <a:ext cx="552450" cy="584200"/>
            <a:chOff x="2959" y="1568"/>
            <a:chExt cx="454" cy="480"/>
          </a:xfrm>
        </p:grpSpPr>
        <p:grpSp>
          <p:nvGrpSpPr>
            <p:cNvPr id="20518" name="Group 51"/>
            <p:cNvGrpSpPr>
              <a:grpSpLocks/>
            </p:cNvGrpSpPr>
            <p:nvPr/>
          </p:nvGrpSpPr>
          <p:grpSpPr bwMode="auto">
            <a:xfrm>
              <a:off x="2959" y="1571"/>
              <a:ext cx="454" cy="482"/>
              <a:chOff x="192" y="1917"/>
              <a:chExt cx="1042" cy="1102"/>
            </a:xfrm>
          </p:grpSpPr>
          <p:pic>
            <p:nvPicPr>
              <p:cNvPr id="20520" name="Picture 52" descr="light_shadow"/>
              <p:cNvPicPr>
                <a:picLocks noChangeAspect="1" noChangeArrowheads="1"/>
              </p:cNvPicPr>
              <p:nvPr/>
            </p:nvPicPr>
            <p:blipFill>
              <a:blip r:embed="rId2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21" name="Picture 53" descr="circuler_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9" name="Oval 54"/>
              <p:cNvSpPr>
                <a:spLocks noChangeArrowheads="1"/>
              </p:cNvSpPr>
              <p:nvPr/>
            </p:nvSpPr>
            <p:spPr bwMode="gray">
              <a:xfrm>
                <a:off x="192" y="1916"/>
                <a:ext cx="1036" cy="102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accent1">
                      <a:alpha val="55000"/>
                    </a:schemeClr>
                  </a:gs>
                  <a:gs pos="100000">
                    <a:schemeClr val="accent1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latin typeface="Arial Narrow" pitchFamily="34" charset="0"/>
                </a:endParaRPr>
              </a:p>
            </p:txBody>
          </p:sp>
        </p:grpSp>
        <p:pic>
          <p:nvPicPr>
            <p:cNvPr id="20519" name="Picture 55" descr="Picture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3004" y="1572"/>
              <a:ext cx="359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09" name="Rectangle 56"/>
          <p:cNvSpPr>
            <a:spLocks noChangeArrowheads="1"/>
          </p:cNvSpPr>
          <p:nvPr/>
        </p:nvSpPr>
        <p:spPr bwMode="gray">
          <a:xfrm>
            <a:off x="4887913" y="5373688"/>
            <a:ext cx="1395412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D.</a:t>
            </a:r>
            <a:r>
              <a:rPr lang="en-US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Рост прибыли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0510" name="Заголовок 5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grpSp>
        <p:nvGrpSpPr>
          <p:cNvPr id="20511" name="Group 42"/>
          <p:cNvGrpSpPr>
            <a:grpSpLocks/>
          </p:cNvGrpSpPr>
          <p:nvPr/>
        </p:nvGrpSpPr>
        <p:grpSpPr bwMode="auto">
          <a:xfrm>
            <a:off x="285750" y="357188"/>
            <a:ext cx="6286500" cy="785812"/>
            <a:chOff x="720" y="1392"/>
            <a:chExt cx="4058" cy="480"/>
          </a:xfrm>
        </p:grpSpPr>
        <p:sp>
          <p:nvSpPr>
            <p:cNvPr id="62" name="AutoShape 4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20515" name="Group 4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4" name="AutoShape 45"/>
              <p:cNvSpPr>
                <a:spLocks noChangeArrowheads="1"/>
              </p:cNvSpPr>
              <p:nvPr/>
            </p:nvSpPr>
            <p:spPr bwMode="gray">
              <a:xfrm>
                <a:off x="744" y="1728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65" name="AutoShape 4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20512" name="Text Box 59"/>
          <p:cNvSpPr txBox="1">
            <a:spLocks noChangeArrowheads="1"/>
          </p:cNvSpPr>
          <p:nvPr/>
        </p:nvSpPr>
        <p:spPr bwMode="white">
          <a:xfrm>
            <a:off x="1071563" y="500063"/>
            <a:ext cx="5635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Как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 может </a:t>
            </a: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помочь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20513" name="Picture 64" descr="1"/>
          <p:cNvPicPr>
            <a:picLocks noChangeAspect="1" noChangeArrowheads="1"/>
          </p:cNvPicPr>
          <p:nvPr/>
        </p:nvPicPr>
        <p:blipFill>
          <a:blip r:embed="rId5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Freeform 43"/>
          <p:cNvSpPr>
            <a:spLocks/>
          </p:cNvSpPr>
          <p:nvPr/>
        </p:nvSpPr>
        <p:spPr bwMode="invGray">
          <a:xfrm>
            <a:off x="1785938" y="3548063"/>
            <a:ext cx="1857375" cy="1376362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2533" name="Freeform 44"/>
          <p:cNvSpPr>
            <a:spLocks/>
          </p:cNvSpPr>
          <p:nvPr/>
        </p:nvSpPr>
        <p:spPr bwMode="invGray">
          <a:xfrm>
            <a:off x="4714875" y="3482975"/>
            <a:ext cx="366713" cy="1562100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2534" name="Freeform 45"/>
          <p:cNvSpPr>
            <a:spLocks/>
          </p:cNvSpPr>
          <p:nvPr/>
        </p:nvSpPr>
        <p:spPr bwMode="invGray">
          <a:xfrm flipH="1">
            <a:off x="6100763" y="3548063"/>
            <a:ext cx="1900237" cy="1376362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22535" name="Group 46"/>
          <p:cNvGrpSpPr>
            <a:grpSpLocks/>
          </p:cNvGrpSpPr>
          <p:nvPr/>
        </p:nvGrpSpPr>
        <p:grpSpPr bwMode="auto">
          <a:xfrm>
            <a:off x="571500" y="2286000"/>
            <a:ext cx="2643188" cy="1393825"/>
            <a:chOff x="4320" y="1152"/>
            <a:chExt cx="414" cy="402"/>
          </a:xfrm>
        </p:grpSpPr>
        <p:sp>
          <p:nvSpPr>
            <p:cNvPr id="112" name="AutoShape 47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13" name="Freeform 4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22536" name="Rectangle 49"/>
          <p:cNvSpPr>
            <a:spLocks noChangeArrowheads="1"/>
          </p:cNvSpPr>
          <p:nvPr/>
        </p:nvSpPr>
        <p:spPr bwMode="gray">
          <a:xfrm>
            <a:off x="500063" y="2286000"/>
            <a:ext cx="2786062" cy="1384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Увеличение роста производительности</a:t>
            </a:r>
          </a:p>
          <a:p>
            <a:pPr algn="ctr"/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труда сотрудников работающих за компьютером до 20% за счет более рационального использования рабочего времени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22537" name="Group 50"/>
          <p:cNvGrpSpPr>
            <a:grpSpLocks/>
          </p:cNvGrpSpPr>
          <p:nvPr/>
        </p:nvGrpSpPr>
        <p:grpSpPr bwMode="auto">
          <a:xfrm>
            <a:off x="6357938" y="2286000"/>
            <a:ext cx="2641600" cy="1393825"/>
            <a:chOff x="4320" y="1152"/>
            <a:chExt cx="414" cy="402"/>
          </a:xfrm>
        </p:grpSpPr>
        <p:sp>
          <p:nvSpPr>
            <p:cNvPr id="116" name="AutoShape 51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17" name="Freeform 5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22538" name="Group 53"/>
          <p:cNvGrpSpPr>
            <a:grpSpLocks/>
          </p:cNvGrpSpPr>
          <p:nvPr/>
        </p:nvGrpSpPr>
        <p:grpSpPr bwMode="auto">
          <a:xfrm>
            <a:off x="3429000" y="2286000"/>
            <a:ext cx="2643188" cy="1393825"/>
            <a:chOff x="4320" y="1152"/>
            <a:chExt cx="414" cy="402"/>
          </a:xfrm>
        </p:grpSpPr>
        <p:sp>
          <p:nvSpPr>
            <p:cNvPr id="119" name="AutoShape 54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0" name="Freeform 55"/>
            <p:cNvSpPr>
              <a:spLocks/>
            </p:cNvSpPr>
            <p:nvPr/>
          </p:nvSpPr>
          <p:spPr bwMode="lt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22539" name="AutoShape 58"/>
          <p:cNvSpPr>
            <a:spLocks noChangeArrowheads="1"/>
          </p:cNvSpPr>
          <p:nvPr/>
        </p:nvSpPr>
        <p:spPr bwMode="ltGray">
          <a:xfrm>
            <a:off x="2657475" y="5102225"/>
            <a:ext cx="5257800" cy="1241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7150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2540" name="Rectangle 59"/>
          <p:cNvSpPr>
            <a:spLocks noChangeArrowheads="1"/>
          </p:cNvSpPr>
          <p:nvPr/>
        </p:nvSpPr>
        <p:spPr bwMode="auto">
          <a:xfrm>
            <a:off x="3114675" y="5284788"/>
            <a:ext cx="4700588" cy="923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rgbClr val="D7181F"/>
              </a:buClr>
              <a:buFont typeface="Wingdings" pitchFamily="2" charset="2"/>
              <a:buNone/>
            </a:pPr>
            <a:r>
              <a:rPr lang="ru-RU" dirty="0">
                <a:solidFill>
                  <a:srgbClr val="000000"/>
                </a:solidFill>
                <a:cs typeface="Arial" charset="0"/>
              </a:rPr>
              <a:t>Общий эффект от внедрения составляет в среднем дополнительно </a:t>
            </a:r>
            <a:r>
              <a:rPr lang="ru-RU" b="1" dirty="0">
                <a:solidFill>
                  <a:srgbClr val="000000"/>
                </a:solidFill>
                <a:cs typeface="Arial" charset="0"/>
              </a:rPr>
              <a:t>8%</a:t>
            </a:r>
            <a:r>
              <a:rPr lang="ru-RU" dirty="0">
                <a:solidFill>
                  <a:srgbClr val="000000"/>
                </a:solidFill>
                <a:cs typeface="Arial" charset="0"/>
              </a:rPr>
              <a:t> к показателю экономической прибыли</a:t>
            </a: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2541" name="Picture 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4856163"/>
            <a:ext cx="28194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2" name="Rectangle 49"/>
          <p:cNvSpPr>
            <a:spLocks noChangeArrowheads="1"/>
          </p:cNvSpPr>
          <p:nvPr/>
        </p:nvSpPr>
        <p:spPr bwMode="gray">
          <a:xfrm>
            <a:off x="3429000" y="2357438"/>
            <a:ext cx="2643188" cy="116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Значительного снижения рисков утечки ценной информации; уменьшения вероятности стать объектом промышленного шпионажа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2543" name="Rectangle 49"/>
          <p:cNvSpPr>
            <a:spLocks noChangeArrowheads="1"/>
          </p:cNvSpPr>
          <p:nvPr/>
        </p:nvSpPr>
        <p:spPr bwMode="gray">
          <a:xfrm>
            <a:off x="6357938" y="2357438"/>
            <a:ext cx="2643187" cy="116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FFFFFF"/>
                </a:solidFill>
                <a:latin typeface="Arial Narrow" pitchFamily="34" charset="0"/>
                <a:cs typeface="Arial" charset="0"/>
              </a:rPr>
              <a:t>Возможность предупредить утечку ценных кадров, снизить риски связанные с халатностью и безграмотностью пользователей компьютеров</a:t>
            </a:r>
            <a:endParaRPr lang="en-US" sz="1400" dirty="0">
              <a:solidFill>
                <a:srgbClr val="FFFFFF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22544" name="Group 47"/>
          <p:cNvGrpSpPr>
            <a:grpSpLocks/>
          </p:cNvGrpSpPr>
          <p:nvPr/>
        </p:nvGrpSpPr>
        <p:grpSpPr bwMode="auto">
          <a:xfrm>
            <a:off x="271463" y="365125"/>
            <a:ext cx="6086475" cy="777875"/>
            <a:chOff x="720" y="1392"/>
            <a:chExt cx="4058" cy="480"/>
          </a:xfrm>
        </p:grpSpPr>
        <p:sp>
          <p:nvSpPr>
            <p:cNvPr id="24" name="AutoShape 4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22548" name="Group 4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6" name="AutoShape 5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2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7" name="AutoShape 5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2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22545" name="Text Box 60"/>
          <p:cNvSpPr txBox="1">
            <a:spLocks noChangeArrowheads="1"/>
          </p:cNvSpPr>
          <p:nvPr/>
        </p:nvSpPr>
        <p:spPr bwMode="white">
          <a:xfrm>
            <a:off x="1071563" y="500063"/>
            <a:ext cx="4837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 - </a:t>
            </a: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инвестиция 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22546" name="Picture 64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Group 27"/>
          <p:cNvGrpSpPr>
            <a:grpSpLocks/>
          </p:cNvGrpSpPr>
          <p:nvPr/>
        </p:nvGrpSpPr>
        <p:grpSpPr bwMode="auto">
          <a:xfrm>
            <a:off x="1447800" y="1633538"/>
            <a:ext cx="6400800" cy="3362325"/>
            <a:chOff x="732" y="1680"/>
            <a:chExt cx="4161" cy="2106"/>
          </a:xfrm>
        </p:grpSpPr>
        <p:grpSp>
          <p:nvGrpSpPr>
            <p:cNvPr id="2075" name="Group 28"/>
            <p:cNvGrpSpPr>
              <a:grpSpLocks/>
            </p:cNvGrpSpPr>
            <p:nvPr/>
          </p:nvGrpSpPr>
          <p:grpSpPr bwMode="auto">
            <a:xfrm>
              <a:off x="732" y="1717"/>
              <a:ext cx="2770" cy="2069"/>
              <a:chOff x="2189" y="1764"/>
              <a:chExt cx="2770" cy="2069"/>
            </a:xfrm>
          </p:grpSpPr>
          <p:sp>
            <p:nvSpPr>
              <p:cNvPr id="2107" name="Freeform 29"/>
              <p:cNvSpPr>
                <a:spLocks/>
              </p:cNvSpPr>
              <p:nvPr/>
            </p:nvSpPr>
            <p:spPr bwMode="black">
              <a:xfrm>
                <a:off x="2624" y="1783"/>
                <a:ext cx="159" cy="63"/>
              </a:xfrm>
              <a:custGeom>
                <a:avLst/>
                <a:gdLst>
                  <a:gd name="T0" fmla="*/ 24 w 206"/>
                  <a:gd name="T1" fmla="*/ 1 h 85"/>
                  <a:gd name="T2" fmla="*/ 13 w 206"/>
                  <a:gd name="T3" fmla="*/ 1 h 85"/>
                  <a:gd name="T4" fmla="*/ 14 w 206"/>
                  <a:gd name="T5" fmla="*/ 2 h 85"/>
                  <a:gd name="T6" fmla="*/ 13 w 206"/>
                  <a:gd name="T7" fmla="*/ 3 h 85"/>
                  <a:gd name="T8" fmla="*/ 12 w 206"/>
                  <a:gd name="T9" fmla="*/ 2 h 85"/>
                  <a:gd name="T10" fmla="*/ 10 w 206"/>
                  <a:gd name="T11" fmla="*/ 1 h 85"/>
                  <a:gd name="T12" fmla="*/ 3 w 206"/>
                  <a:gd name="T13" fmla="*/ 2 h 85"/>
                  <a:gd name="T14" fmla="*/ 4 w 206"/>
                  <a:gd name="T15" fmla="*/ 4 h 85"/>
                  <a:gd name="T16" fmla="*/ 7 w 206"/>
                  <a:gd name="T17" fmla="*/ 5 h 85"/>
                  <a:gd name="T18" fmla="*/ 9 w 206"/>
                  <a:gd name="T19" fmla="*/ 7 h 85"/>
                  <a:gd name="T20" fmla="*/ 12 w 206"/>
                  <a:gd name="T21" fmla="*/ 7 h 85"/>
                  <a:gd name="T22" fmla="*/ 14 w 206"/>
                  <a:gd name="T23" fmla="*/ 6 h 85"/>
                  <a:gd name="T24" fmla="*/ 15 w 206"/>
                  <a:gd name="T25" fmla="*/ 5 h 85"/>
                  <a:gd name="T26" fmla="*/ 17 w 206"/>
                  <a:gd name="T27" fmla="*/ 4 h 85"/>
                  <a:gd name="T28" fmla="*/ 22 w 206"/>
                  <a:gd name="T29" fmla="*/ 3 h 85"/>
                  <a:gd name="T30" fmla="*/ 23 w 206"/>
                  <a:gd name="T31" fmla="*/ 3 h 85"/>
                  <a:gd name="T32" fmla="*/ 25 w 206"/>
                  <a:gd name="T33" fmla="*/ 2 h 85"/>
                  <a:gd name="T34" fmla="*/ 24 w 206"/>
                  <a:gd name="T35" fmla="*/ 1 h 8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06"/>
                  <a:gd name="T55" fmla="*/ 0 h 85"/>
                  <a:gd name="T56" fmla="*/ 206 w 206"/>
                  <a:gd name="T57" fmla="*/ 85 h 8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06" h="85">
                    <a:moveTo>
                      <a:pt x="191" y="7"/>
                    </a:moveTo>
                    <a:cubicBezTo>
                      <a:pt x="165" y="6"/>
                      <a:pt x="130" y="0"/>
                      <a:pt x="103" y="9"/>
                    </a:cubicBezTo>
                    <a:cubicBezTo>
                      <a:pt x="100" y="18"/>
                      <a:pt x="101" y="20"/>
                      <a:pt x="109" y="25"/>
                    </a:cubicBezTo>
                    <a:cubicBezTo>
                      <a:pt x="111" y="28"/>
                      <a:pt x="118" y="34"/>
                      <a:pt x="107" y="33"/>
                    </a:cubicBezTo>
                    <a:cubicBezTo>
                      <a:pt x="101" y="32"/>
                      <a:pt x="89" y="27"/>
                      <a:pt x="89" y="27"/>
                    </a:cubicBezTo>
                    <a:cubicBezTo>
                      <a:pt x="86" y="24"/>
                      <a:pt x="82" y="18"/>
                      <a:pt x="77" y="19"/>
                    </a:cubicBezTo>
                    <a:cubicBezTo>
                      <a:pt x="52" y="22"/>
                      <a:pt x="57" y="25"/>
                      <a:pt x="23" y="27"/>
                    </a:cubicBezTo>
                    <a:cubicBezTo>
                      <a:pt x="0" y="31"/>
                      <a:pt x="18" y="45"/>
                      <a:pt x="31" y="49"/>
                    </a:cubicBezTo>
                    <a:cubicBezTo>
                      <a:pt x="43" y="53"/>
                      <a:pt x="35" y="51"/>
                      <a:pt x="55" y="53"/>
                    </a:cubicBezTo>
                    <a:cubicBezTo>
                      <a:pt x="63" y="59"/>
                      <a:pt x="66" y="67"/>
                      <a:pt x="75" y="73"/>
                    </a:cubicBezTo>
                    <a:cubicBezTo>
                      <a:pt x="78" y="81"/>
                      <a:pt x="81" y="82"/>
                      <a:pt x="89" y="85"/>
                    </a:cubicBezTo>
                    <a:cubicBezTo>
                      <a:pt x="104" y="81"/>
                      <a:pt x="99" y="75"/>
                      <a:pt x="109" y="67"/>
                    </a:cubicBezTo>
                    <a:cubicBezTo>
                      <a:pt x="113" y="64"/>
                      <a:pt x="121" y="59"/>
                      <a:pt x="121" y="59"/>
                    </a:cubicBezTo>
                    <a:cubicBezTo>
                      <a:pt x="123" y="55"/>
                      <a:pt x="124" y="50"/>
                      <a:pt x="127" y="47"/>
                    </a:cubicBezTo>
                    <a:cubicBezTo>
                      <a:pt x="132" y="41"/>
                      <a:pt x="158" y="37"/>
                      <a:pt x="167" y="35"/>
                    </a:cubicBezTo>
                    <a:cubicBezTo>
                      <a:pt x="174" y="34"/>
                      <a:pt x="181" y="33"/>
                      <a:pt x="187" y="31"/>
                    </a:cubicBezTo>
                    <a:cubicBezTo>
                      <a:pt x="191" y="30"/>
                      <a:pt x="199" y="27"/>
                      <a:pt x="199" y="27"/>
                    </a:cubicBezTo>
                    <a:cubicBezTo>
                      <a:pt x="206" y="16"/>
                      <a:pt x="199" y="15"/>
                      <a:pt x="191" y="7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8" name="Freeform 30"/>
              <p:cNvSpPr>
                <a:spLocks/>
              </p:cNvSpPr>
              <p:nvPr/>
            </p:nvSpPr>
            <p:spPr bwMode="black">
              <a:xfrm>
                <a:off x="2724" y="1816"/>
                <a:ext cx="49" cy="21"/>
              </a:xfrm>
              <a:custGeom>
                <a:avLst/>
                <a:gdLst>
                  <a:gd name="T0" fmla="*/ 4 w 64"/>
                  <a:gd name="T1" fmla="*/ 2 h 28"/>
                  <a:gd name="T2" fmla="*/ 2 w 64"/>
                  <a:gd name="T3" fmla="*/ 2 h 28"/>
                  <a:gd name="T4" fmla="*/ 3 w 64"/>
                  <a:gd name="T5" fmla="*/ 3 h 28"/>
                  <a:gd name="T6" fmla="*/ 6 w 64"/>
                  <a:gd name="T7" fmla="*/ 2 h 28"/>
                  <a:gd name="T8" fmla="*/ 4 w 64"/>
                  <a:gd name="T9" fmla="*/ 2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28"/>
                  <a:gd name="T17" fmla="*/ 64 w 64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28">
                    <a:moveTo>
                      <a:pt x="36" y="6"/>
                    </a:moveTo>
                    <a:cubicBezTo>
                      <a:pt x="32" y="18"/>
                      <a:pt x="19" y="0"/>
                      <a:pt x="8" y="4"/>
                    </a:cubicBezTo>
                    <a:cubicBezTo>
                      <a:pt x="0" y="16"/>
                      <a:pt x="14" y="27"/>
                      <a:pt x="24" y="28"/>
                    </a:cubicBezTo>
                    <a:cubicBezTo>
                      <a:pt x="30" y="27"/>
                      <a:pt x="48" y="16"/>
                      <a:pt x="54" y="14"/>
                    </a:cubicBezTo>
                    <a:cubicBezTo>
                      <a:pt x="64" y="10"/>
                      <a:pt x="36" y="9"/>
                      <a:pt x="36" y="6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9" name="Freeform 31"/>
              <p:cNvSpPr>
                <a:spLocks/>
              </p:cNvSpPr>
              <p:nvPr/>
            </p:nvSpPr>
            <p:spPr bwMode="black">
              <a:xfrm>
                <a:off x="2424" y="2087"/>
                <a:ext cx="112" cy="131"/>
              </a:xfrm>
              <a:custGeom>
                <a:avLst/>
                <a:gdLst>
                  <a:gd name="T0" fmla="*/ 3 w 146"/>
                  <a:gd name="T1" fmla="*/ 1 h 176"/>
                  <a:gd name="T2" fmla="*/ 0 w 146"/>
                  <a:gd name="T3" fmla="*/ 2 h 176"/>
                  <a:gd name="T4" fmla="*/ 2 w 146"/>
                  <a:gd name="T5" fmla="*/ 4 h 176"/>
                  <a:gd name="T6" fmla="*/ 4 w 146"/>
                  <a:gd name="T7" fmla="*/ 8 h 176"/>
                  <a:gd name="T8" fmla="*/ 6 w 146"/>
                  <a:gd name="T9" fmla="*/ 9 h 176"/>
                  <a:gd name="T10" fmla="*/ 6 w 146"/>
                  <a:gd name="T11" fmla="*/ 10 h 176"/>
                  <a:gd name="T12" fmla="*/ 3 w 146"/>
                  <a:gd name="T13" fmla="*/ 10 h 176"/>
                  <a:gd name="T14" fmla="*/ 2 w 146"/>
                  <a:gd name="T15" fmla="*/ 12 h 176"/>
                  <a:gd name="T16" fmla="*/ 2 w 146"/>
                  <a:gd name="T17" fmla="*/ 13 h 176"/>
                  <a:gd name="T18" fmla="*/ 4 w 146"/>
                  <a:gd name="T19" fmla="*/ 13 h 176"/>
                  <a:gd name="T20" fmla="*/ 2 w 146"/>
                  <a:gd name="T21" fmla="*/ 16 h 176"/>
                  <a:gd name="T22" fmla="*/ 2 w 146"/>
                  <a:gd name="T23" fmla="*/ 16 h 176"/>
                  <a:gd name="T24" fmla="*/ 4 w 146"/>
                  <a:gd name="T25" fmla="*/ 16 h 176"/>
                  <a:gd name="T26" fmla="*/ 7 w 146"/>
                  <a:gd name="T27" fmla="*/ 16 h 176"/>
                  <a:gd name="T28" fmla="*/ 11 w 146"/>
                  <a:gd name="T29" fmla="*/ 16 h 176"/>
                  <a:gd name="T30" fmla="*/ 13 w 146"/>
                  <a:gd name="T31" fmla="*/ 16 h 176"/>
                  <a:gd name="T32" fmla="*/ 15 w 146"/>
                  <a:gd name="T33" fmla="*/ 16 h 176"/>
                  <a:gd name="T34" fmla="*/ 15 w 146"/>
                  <a:gd name="T35" fmla="*/ 13 h 176"/>
                  <a:gd name="T36" fmla="*/ 18 w 146"/>
                  <a:gd name="T37" fmla="*/ 13 h 176"/>
                  <a:gd name="T38" fmla="*/ 13 w 146"/>
                  <a:gd name="T39" fmla="*/ 10 h 176"/>
                  <a:gd name="T40" fmla="*/ 11 w 146"/>
                  <a:gd name="T41" fmla="*/ 7 h 176"/>
                  <a:gd name="T42" fmla="*/ 9 w 146"/>
                  <a:gd name="T43" fmla="*/ 7 h 176"/>
                  <a:gd name="T44" fmla="*/ 8 w 146"/>
                  <a:gd name="T45" fmla="*/ 5 h 176"/>
                  <a:gd name="T46" fmla="*/ 11 w 146"/>
                  <a:gd name="T47" fmla="*/ 4 h 176"/>
                  <a:gd name="T48" fmla="*/ 8 w 146"/>
                  <a:gd name="T49" fmla="*/ 3 h 176"/>
                  <a:gd name="T50" fmla="*/ 8 w 146"/>
                  <a:gd name="T51" fmla="*/ 1 h 176"/>
                  <a:gd name="T52" fmla="*/ 5 w 146"/>
                  <a:gd name="T53" fmla="*/ 1 h 176"/>
                  <a:gd name="T54" fmla="*/ 4 w 146"/>
                  <a:gd name="T55" fmla="*/ 1 h 176"/>
                  <a:gd name="T56" fmla="*/ 3 w 146"/>
                  <a:gd name="T57" fmla="*/ 1 h 17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46"/>
                  <a:gd name="T88" fmla="*/ 0 h 176"/>
                  <a:gd name="T89" fmla="*/ 146 w 146"/>
                  <a:gd name="T90" fmla="*/ 176 h 17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46" h="176">
                    <a:moveTo>
                      <a:pt x="24" y="19"/>
                    </a:moveTo>
                    <a:cubicBezTo>
                      <a:pt x="13" y="23"/>
                      <a:pt x="7" y="15"/>
                      <a:pt x="0" y="25"/>
                    </a:cubicBezTo>
                    <a:cubicBezTo>
                      <a:pt x="2" y="32"/>
                      <a:pt x="14" y="43"/>
                      <a:pt x="14" y="43"/>
                    </a:cubicBezTo>
                    <a:cubicBezTo>
                      <a:pt x="19" y="58"/>
                      <a:pt x="20" y="78"/>
                      <a:pt x="34" y="87"/>
                    </a:cubicBezTo>
                    <a:cubicBezTo>
                      <a:pt x="42" y="84"/>
                      <a:pt x="45" y="86"/>
                      <a:pt x="52" y="91"/>
                    </a:cubicBezTo>
                    <a:cubicBezTo>
                      <a:pt x="57" y="105"/>
                      <a:pt x="60" y="101"/>
                      <a:pt x="50" y="107"/>
                    </a:cubicBezTo>
                    <a:cubicBezTo>
                      <a:pt x="38" y="105"/>
                      <a:pt x="32" y="101"/>
                      <a:pt x="28" y="113"/>
                    </a:cubicBezTo>
                    <a:cubicBezTo>
                      <a:pt x="32" y="129"/>
                      <a:pt x="33" y="128"/>
                      <a:pt x="16" y="131"/>
                    </a:cubicBezTo>
                    <a:cubicBezTo>
                      <a:pt x="17" y="133"/>
                      <a:pt x="16" y="136"/>
                      <a:pt x="18" y="137"/>
                    </a:cubicBezTo>
                    <a:cubicBezTo>
                      <a:pt x="21" y="139"/>
                      <a:pt x="30" y="141"/>
                      <a:pt x="30" y="141"/>
                    </a:cubicBezTo>
                    <a:cubicBezTo>
                      <a:pt x="28" y="152"/>
                      <a:pt x="21" y="159"/>
                      <a:pt x="18" y="169"/>
                    </a:cubicBezTo>
                    <a:cubicBezTo>
                      <a:pt x="19" y="171"/>
                      <a:pt x="18" y="174"/>
                      <a:pt x="20" y="175"/>
                    </a:cubicBezTo>
                    <a:cubicBezTo>
                      <a:pt x="22" y="176"/>
                      <a:pt x="32" y="171"/>
                      <a:pt x="34" y="171"/>
                    </a:cubicBezTo>
                    <a:cubicBezTo>
                      <a:pt x="42" y="170"/>
                      <a:pt x="50" y="170"/>
                      <a:pt x="58" y="169"/>
                    </a:cubicBezTo>
                    <a:cubicBezTo>
                      <a:pt x="70" y="167"/>
                      <a:pt x="80" y="167"/>
                      <a:pt x="92" y="171"/>
                    </a:cubicBezTo>
                    <a:cubicBezTo>
                      <a:pt x="98" y="170"/>
                      <a:pt x="104" y="170"/>
                      <a:pt x="110" y="169"/>
                    </a:cubicBezTo>
                    <a:cubicBezTo>
                      <a:pt x="114" y="168"/>
                      <a:pt x="122" y="165"/>
                      <a:pt x="122" y="165"/>
                    </a:cubicBezTo>
                    <a:cubicBezTo>
                      <a:pt x="124" y="158"/>
                      <a:pt x="123" y="147"/>
                      <a:pt x="128" y="141"/>
                    </a:cubicBezTo>
                    <a:cubicBezTo>
                      <a:pt x="132" y="136"/>
                      <a:pt x="146" y="133"/>
                      <a:pt x="146" y="133"/>
                    </a:cubicBezTo>
                    <a:cubicBezTo>
                      <a:pt x="142" y="105"/>
                      <a:pt x="143" y="111"/>
                      <a:pt x="110" y="109"/>
                    </a:cubicBezTo>
                    <a:cubicBezTo>
                      <a:pt x="102" y="97"/>
                      <a:pt x="103" y="88"/>
                      <a:pt x="88" y="83"/>
                    </a:cubicBezTo>
                    <a:cubicBezTo>
                      <a:pt x="85" y="79"/>
                      <a:pt x="86" y="72"/>
                      <a:pt x="82" y="69"/>
                    </a:cubicBezTo>
                    <a:cubicBezTo>
                      <a:pt x="77" y="65"/>
                      <a:pt x="69" y="65"/>
                      <a:pt x="64" y="61"/>
                    </a:cubicBezTo>
                    <a:cubicBezTo>
                      <a:pt x="52" y="43"/>
                      <a:pt x="67" y="47"/>
                      <a:pt x="86" y="45"/>
                    </a:cubicBezTo>
                    <a:cubicBezTo>
                      <a:pt x="93" y="25"/>
                      <a:pt x="83" y="29"/>
                      <a:pt x="64" y="31"/>
                    </a:cubicBezTo>
                    <a:cubicBezTo>
                      <a:pt x="62" y="25"/>
                      <a:pt x="70" y="13"/>
                      <a:pt x="70" y="13"/>
                    </a:cubicBezTo>
                    <a:cubicBezTo>
                      <a:pt x="64" y="4"/>
                      <a:pt x="56" y="3"/>
                      <a:pt x="46" y="1"/>
                    </a:cubicBezTo>
                    <a:cubicBezTo>
                      <a:pt x="35" y="3"/>
                      <a:pt x="34" y="0"/>
                      <a:pt x="30" y="9"/>
                    </a:cubicBezTo>
                    <a:cubicBezTo>
                      <a:pt x="25" y="21"/>
                      <a:pt x="29" y="24"/>
                      <a:pt x="24" y="19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0" name="Freeform 32"/>
              <p:cNvSpPr>
                <a:spLocks/>
              </p:cNvSpPr>
              <p:nvPr/>
            </p:nvSpPr>
            <p:spPr bwMode="black">
              <a:xfrm>
                <a:off x="2369" y="2134"/>
                <a:ext cx="71" cy="68"/>
              </a:xfrm>
              <a:custGeom>
                <a:avLst/>
                <a:gdLst>
                  <a:gd name="T0" fmla="*/ 7 w 92"/>
                  <a:gd name="T1" fmla="*/ 1 h 92"/>
                  <a:gd name="T2" fmla="*/ 10 w 92"/>
                  <a:gd name="T3" fmla="*/ 1 h 92"/>
                  <a:gd name="T4" fmla="*/ 12 w 92"/>
                  <a:gd name="T5" fmla="*/ 2 h 92"/>
                  <a:gd name="T6" fmla="*/ 10 w 92"/>
                  <a:gd name="T7" fmla="*/ 4 h 92"/>
                  <a:gd name="T8" fmla="*/ 6 w 92"/>
                  <a:gd name="T9" fmla="*/ 7 h 92"/>
                  <a:gd name="T10" fmla="*/ 2 w 92"/>
                  <a:gd name="T11" fmla="*/ 8 h 92"/>
                  <a:gd name="T12" fmla="*/ 2 w 92"/>
                  <a:gd name="T13" fmla="*/ 7 h 92"/>
                  <a:gd name="T14" fmla="*/ 2 w 92"/>
                  <a:gd name="T15" fmla="*/ 5 h 92"/>
                  <a:gd name="T16" fmla="*/ 2 w 92"/>
                  <a:gd name="T17" fmla="*/ 4 h 92"/>
                  <a:gd name="T18" fmla="*/ 5 w 92"/>
                  <a:gd name="T19" fmla="*/ 3 h 92"/>
                  <a:gd name="T20" fmla="*/ 7 w 92"/>
                  <a:gd name="T21" fmla="*/ 1 h 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92"/>
                  <a:gd name="T35" fmla="*/ 92 w 92"/>
                  <a:gd name="T36" fmla="*/ 92 h 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92">
                    <a:moveTo>
                      <a:pt x="58" y="6"/>
                    </a:moveTo>
                    <a:cubicBezTo>
                      <a:pt x="67" y="0"/>
                      <a:pt x="73" y="2"/>
                      <a:pt x="82" y="8"/>
                    </a:cubicBezTo>
                    <a:cubicBezTo>
                      <a:pt x="91" y="22"/>
                      <a:pt x="88" y="15"/>
                      <a:pt x="92" y="26"/>
                    </a:cubicBezTo>
                    <a:cubicBezTo>
                      <a:pt x="89" y="36"/>
                      <a:pt x="82" y="37"/>
                      <a:pt x="78" y="48"/>
                    </a:cubicBezTo>
                    <a:cubicBezTo>
                      <a:pt x="85" y="69"/>
                      <a:pt x="60" y="71"/>
                      <a:pt x="46" y="76"/>
                    </a:cubicBezTo>
                    <a:cubicBezTo>
                      <a:pt x="40" y="86"/>
                      <a:pt x="28" y="86"/>
                      <a:pt x="18" y="92"/>
                    </a:cubicBezTo>
                    <a:cubicBezTo>
                      <a:pt x="9" y="90"/>
                      <a:pt x="0" y="84"/>
                      <a:pt x="8" y="72"/>
                    </a:cubicBezTo>
                    <a:cubicBezTo>
                      <a:pt x="11" y="68"/>
                      <a:pt x="20" y="64"/>
                      <a:pt x="20" y="64"/>
                    </a:cubicBezTo>
                    <a:cubicBezTo>
                      <a:pt x="23" y="55"/>
                      <a:pt x="21" y="53"/>
                      <a:pt x="14" y="46"/>
                    </a:cubicBezTo>
                    <a:cubicBezTo>
                      <a:pt x="18" y="30"/>
                      <a:pt x="28" y="36"/>
                      <a:pt x="40" y="28"/>
                    </a:cubicBezTo>
                    <a:cubicBezTo>
                      <a:pt x="56" y="17"/>
                      <a:pt x="50" y="24"/>
                      <a:pt x="58" y="6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1" name="Freeform 33"/>
              <p:cNvSpPr>
                <a:spLocks/>
              </p:cNvSpPr>
              <p:nvPr/>
            </p:nvSpPr>
            <p:spPr bwMode="black">
              <a:xfrm>
                <a:off x="4064" y="3266"/>
                <a:ext cx="486" cy="493"/>
              </a:xfrm>
              <a:custGeom>
                <a:avLst/>
                <a:gdLst>
                  <a:gd name="T0" fmla="*/ 26 w 633"/>
                  <a:gd name="T1" fmla="*/ 1 h 660"/>
                  <a:gd name="T2" fmla="*/ 21 w 633"/>
                  <a:gd name="T3" fmla="*/ 1 h 660"/>
                  <a:gd name="T4" fmla="*/ 17 w 633"/>
                  <a:gd name="T5" fmla="*/ 5 h 660"/>
                  <a:gd name="T6" fmla="*/ 12 w 633"/>
                  <a:gd name="T7" fmla="*/ 5 h 660"/>
                  <a:gd name="T8" fmla="*/ 10 w 633"/>
                  <a:gd name="T9" fmla="*/ 7 h 660"/>
                  <a:gd name="T10" fmla="*/ 8 w 633"/>
                  <a:gd name="T11" fmla="*/ 11 h 660"/>
                  <a:gd name="T12" fmla="*/ 4 w 633"/>
                  <a:gd name="T13" fmla="*/ 16 h 660"/>
                  <a:gd name="T14" fmla="*/ 0 w 633"/>
                  <a:gd name="T15" fmla="*/ 17 h 660"/>
                  <a:gd name="T16" fmla="*/ 9 w 633"/>
                  <a:gd name="T17" fmla="*/ 31 h 660"/>
                  <a:gd name="T18" fmla="*/ 15 w 633"/>
                  <a:gd name="T19" fmla="*/ 41 h 660"/>
                  <a:gd name="T20" fmla="*/ 17 w 633"/>
                  <a:gd name="T21" fmla="*/ 43 h 660"/>
                  <a:gd name="T22" fmla="*/ 21 w 633"/>
                  <a:gd name="T23" fmla="*/ 43 h 660"/>
                  <a:gd name="T24" fmla="*/ 28 w 633"/>
                  <a:gd name="T25" fmla="*/ 42 h 660"/>
                  <a:gd name="T26" fmla="*/ 31 w 633"/>
                  <a:gd name="T27" fmla="*/ 41 h 660"/>
                  <a:gd name="T28" fmla="*/ 36 w 633"/>
                  <a:gd name="T29" fmla="*/ 43 h 660"/>
                  <a:gd name="T30" fmla="*/ 39 w 633"/>
                  <a:gd name="T31" fmla="*/ 52 h 660"/>
                  <a:gd name="T32" fmla="*/ 41 w 633"/>
                  <a:gd name="T33" fmla="*/ 51 h 660"/>
                  <a:gd name="T34" fmla="*/ 42 w 633"/>
                  <a:gd name="T35" fmla="*/ 49 h 660"/>
                  <a:gd name="T36" fmla="*/ 45 w 633"/>
                  <a:gd name="T37" fmla="*/ 54 h 660"/>
                  <a:gd name="T38" fmla="*/ 49 w 633"/>
                  <a:gd name="T39" fmla="*/ 55 h 660"/>
                  <a:gd name="T40" fmla="*/ 52 w 633"/>
                  <a:gd name="T41" fmla="*/ 58 h 660"/>
                  <a:gd name="T42" fmla="*/ 54 w 633"/>
                  <a:gd name="T43" fmla="*/ 60 h 660"/>
                  <a:gd name="T44" fmla="*/ 55 w 633"/>
                  <a:gd name="T45" fmla="*/ 61 h 660"/>
                  <a:gd name="T46" fmla="*/ 59 w 633"/>
                  <a:gd name="T47" fmla="*/ 63 h 660"/>
                  <a:gd name="T48" fmla="*/ 60 w 633"/>
                  <a:gd name="T49" fmla="*/ 61 h 660"/>
                  <a:gd name="T50" fmla="*/ 65 w 633"/>
                  <a:gd name="T51" fmla="*/ 63 h 660"/>
                  <a:gd name="T52" fmla="*/ 71 w 633"/>
                  <a:gd name="T53" fmla="*/ 63 h 660"/>
                  <a:gd name="T54" fmla="*/ 74 w 633"/>
                  <a:gd name="T55" fmla="*/ 52 h 660"/>
                  <a:gd name="T56" fmla="*/ 77 w 633"/>
                  <a:gd name="T57" fmla="*/ 46 h 660"/>
                  <a:gd name="T58" fmla="*/ 75 w 633"/>
                  <a:gd name="T59" fmla="*/ 35 h 660"/>
                  <a:gd name="T60" fmla="*/ 65 w 633"/>
                  <a:gd name="T61" fmla="*/ 26 h 660"/>
                  <a:gd name="T62" fmla="*/ 64 w 633"/>
                  <a:gd name="T63" fmla="*/ 23 h 660"/>
                  <a:gd name="T64" fmla="*/ 55 w 633"/>
                  <a:gd name="T65" fmla="*/ 17 h 660"/>
                  <a:gd name="T66" fmla="*/ 57 w 633"/>
                  <a:gd name="T67" fmla="*/ 16 h 660"/>
                  <a:gd name="T68" fmla="*/ 55 w 633"/>
                  <a:gd name="T69" fmla="*/ 13 h 660"/>
                  <a:gd name="T70" fmla="*/ 50 w 633"/>
                  <a:gd name="T71" fmla="*/ 7 h 660"/>
                  <a:gd name="T72" fmla="*/ 47 w 633"/>
                  <a:gd name="T73" fmla="*/ 3 h 660"/>
                  <a:gd name="T74" fmla="*/ 47 w 633"/>
                  <a:gd name="T75" fmla="*/ 1 h 660"/>
                  <a:gd name="T76" fmla="*/ 44 w 633"/>
                  <a:gd name="T77" fmla="*/ 14 h 660"/>
                  <a:gd name="T78" fmla="*/ 39 w 633"/>
                  <a:gd name="T79" fmla="*/ 11 h 660"/>
                  <a:gd name="T80" fmla="*/ 35 w 633"/>
                  <a:gd name="T81" fmla="*/ 10 h 660"/>
                  <a:gd name="T82" fmla="*/ 32 w 633"/>
                  <a:gd name="T83" fmla="*/ 9 h 660"/>
                  <a:gd name="T84" fmla="*/ 32 w 633"/>
                  <a:gd name="T85" fmla="*/ 5 h 660"/>
                  <a:gd name="T86" fmla="*/ 34 w 633"/>
                  <a:gd name="T87" fmla="*/ 5 h 660"/>
                  <a:gd name="T88" fmla="*/ 29 w 633"/>
                  <a:gd name="T89" fmla="*/ 1 h 660"/>
                  <a:gd name="T90" fmla="*/ 27 w 633"/>
                  <a:gd name="T91" fmla="*/ 1 h 660"/>
                  <a:gd name="T92" fmla="*/ 25 w 633"/>
                  <a:gd name="T93" fmla="*/ 1 h 660"/>
                  <a:gd name="T94" fmla="*/ 26 w 633"/>
                  <a:gd name="T95" fmla="*/ 1 h 66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33"/>
                  <a:gd name="T145" fmla="*/ 0 h 660"/>
                  <a:gd name="T146" fmla="*/ 633 w 633"/>
                  <a:gd name="T147" fmla="*/ 660 h 66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33" h="660">
                    <a:moveTo>
                      <a:pt x="212" y="11"/>
                    </a:moveTo>
                    <a:cubicBezTo>
                      <a:pt x="195" y="0"/>
                      <a:pt x="187" y="2"/>
                      <a:pt x="176" y="19"/>
                    </a:cubicBezTo>
                    <a:cubicBezTo>
                      <a:pt x="171" y="61"/>
                      <a:pt x="181" y="88"/>
                      <a:pt x="144" y="51"/>
                    </a:cubicBezTo>
                    <a:cubicBezTo>
                      <a:pt x="131" y="53"/>
                      <a:pt x="115" y="51"/>
                      <a:pt x="104" y="59"/>
                    </a:cubicBezTo>
                    <a:cubicBezTo>
                      <a:pt x="78" y="80"/>
                      <a:pt x="114" y="65"/>
                      <a:pt x="84" y="75"/>
                    </a:cubicBezTo>
                    <a:cubicBezTo>
                      <a:pt x="78" y="94"/>
                      <a:pt x="92" y="107"/>
                      <a:pt x="68" y="115"/>
                    </a:cubicBezTo>
                    <a:cubicBezTo>
                      <a:pt x="55" y="135"/>
                      <a:pt x="59" y="159"/>
                      <a:pt x="36" y="167"/>
                    </a:cubicBezTo>
                    <a:cubicBezTo>
                      <a:pt x="16" y="163"/>
                      <a:pt x="7" y="158"/>
                      <a:pt x="0" y="179"/>
                    </a:cubicBezTo>
                    <a:cubicBezTo>
                      <a:pt x="9" y="232"/>
                      <a:pt x="43" y="279"/>
                      <a:pt x="72" y="323"/>
                    </a:cubicBezTo>
                    <a:cubicBezTo>
                      <a:pt x="82" y="371"/>
                      <a:pt x="85" y="392"/>
                      <a:pt x="120" y="427"/>
                    </a:cubicBezTo>
                    <a:cubicBezTo>
                      <a:pt x="127" y="434"/>
                      <a:pt x="136" y="438"/>
                      <a:pt x="144" y="443"/>
                    </a:cubicBezTo>
                    <a:cubicBezTo>
                      <a:pt x="151" y="448"/>
                      <a:pt x="168" y="451"/>
                      <a:pt x="168" y="451"/>
                    </a:cubicBezTo>
                    <a:cubicBezTo>
                      <a:pt x="188" y="444"/>
                      <a:pt x="208" y="438"/>
                      <a:pt x="228" y="431"/>
                    </a:cubicBezTo>
                    <a:cubicBezTo>
                      <a:pt x="236" y="428"/>
                      <a:pt x="252" y="423"/>
                      <a:pt x="252" y="423"/>
                    </a:cubicBezTo>
                    <a:cubicBezTo>
                      <a:pt x="271" y="429"/>
                      <a:pt x="281" y="445"/>
                      <a:pt x="300" y="451"/>
                    </a:cubicBezTo>
                    <a:cubicBezTo>
                      <a:pt x="320" y="471"/>
                      <a:pt x="315" y="500"/>
                      <a:pt x="324" y="527"/>
                    </a:cubicBezTo>
                    <a:cubicBezTo>
                      <a:pt x="328" y="526"/>
                      <a:pt x="333" y="526"/>
                      <a:pt x="336" y="523"/>
                    </a:cubicBezTo>
                    <a:cubicBezTo>
                      <a:pt x="340" y="520"/>
                      <a:pt x="339" y="511"/>
                      <a:pt x="344" y="511"/>
                    </a:cubicBezTo>
                    <a:cubicBezTo>
                      <a:pt x="358" y="511"/>
                      <a:pt x="362" y="541"/>
                      <a:pt x="368" y="547"/>
                    </a:cubicBezTo>
                    <a:cubicBezTo>
                      <a:pt x="378" y="557"/>
                      <a:pt x="392" y="563"/>
                      <a:pt x="404" y="571"/>
                    </a:cubicBezTo>
                    <a:cubicBezTo>
                      <a:pt x="418" y="580"/>
                      <a:pt x="422" y="594"/>
                      <a:pt x="436" y="603"/>
                    </a:cubicBezTo>
                    <a:cubicBezTo>
                      <a:pt x="439" y="607"/>
                      <a:pt x="441" y="612"/>
                      <a:pt x="444" y="615"/>
                    </a:cubicBezTo>
                    <a:cubicBezTo>
                      <a:pt x="447" y="618"/>
                      <a:pt x="453" y="619"/>
                      <a:pt x="456" y="623"/>
                    </a:cubicBezTo>
                    <a:cubicBezTo>
                      <a:pt x="489" y="660"/>
                      <a:pt x="457" y="637"/>
                      <a:pt x="484" y="655"/>
                    </a:cubicBezTo>
                    <a:cubicBezTo>
                      <a:pt x="487" y="647"/>
                      <a:pt x="485" y="626"/>
                      <a:pt x="492" y="631"/>
                    </a:cubicBezTo>
                    <a:cubicBezTo>
                      <a:pt x="509" y="642"/>
                      <a:pt x="522" y="653"/>
                      <a:pt x="540" y="659"/>
                    </a:cubicBezTo>
                    <a:cubicBezTo>
                      <a:pt x="557" y="642"/>
                      <a:pt x="567" y="648"/>
                      <a:pt x="588" y="655"/>
                    </a:cubicBezTo>
                    <a:cubicBezTo>
                      <a:pt x="611" y="621"/>
                      <a:pt x="573" y="560"/>
                      <a:pt x="616" y="531"/>
                    </a:cubicBezTo>
                    <a:cubicBezTo>
                      <a:pt x="632" y="507"/>
                      <a:pt x="629" y="496"/>
                      <a:pt x="632" y="463"/>
                    </a:cubicBezTo>
                    <a:cubicBezTo>
                      <a:pt x="630" y="440"/>
                      <a:pt x="633" y="390"/>
                      <a:pt x="620" y="367"/>
                    </a:cubicBezTo>
                    <a:cubicBezTo>
                      <a:pt x="600" y="332"/>
                      <a:pt x="565" y="300"/>
                      <a:pt x="536" y="271"/>
                    </a:cubicBezTo>
                    <a:cubicBezTo>
                      <a:pt x="532" y="259"/>
                      <a:pt x="532" y="247"/>
                      <a:pt x="528" y="235"/>
                    </a:cubicBezTo>
                    <a:cubicBezTo>
                      <a:pt x="525" y="225"/>
                      <a:pt x="474" y="188"/>
                      <a:pt x="460" y="179"/>
                    </a:cubicBezTo>
                    <a:cubicBezTo>
                      <a:pt x="463" y="171"/>
                      <a:pt x="471" y="164"/>
                      <a:pt x="472" y="155"/>
                    </a:cubicBezTo>
                    <a:cubicBezTo>
                      <a:pt x="474" y="144"/>
                      <a:pt x="461" y="137"/>
                      <a:pt x="456" y="131"/>
                    </a:cubicBezTo>
                    <a:cubicBezTo>
                      <a:pt x="435" y="106"/>
                      <a:pt x="451" y="88"/>
                      <a:pt x="416" y="79"/>
                    </a:cubicBezTo>
                    <a:cubicBezTo>
                      <a:pt x="395" y="48"/>
                      <a:pt x="403" y="64"/>
                      <a:pt x="392" y="31"/>
                    </a:cubicBezTo>
                    <a:cubicBezTo>
                      <a:pt x="391" y="27"/>
                      <a:pt x="388" y="19"/>
                      <a:pt x="388" y="19"/>
                    </a:cubicBezTo>
                    <a:cubicBezTo>
                      <a:pt x="362" y="58"/>
                      <a:pt x="379" y="107"/>
                      <a:pt x="364" y="151"/>
                    </a:cubicBezTo>
                    <a:cubicBezTo>
                      <a:pt x="344" y="144"/>
                      <a:pt x="344" y="120"/>
                      <a:pt x="324" y="115"/>
                    </a:cubicBezTo>
                    <a:cubicBezTo>
                      <a:pt x="314" y="112"/>
                      <a:pt x="303" y="112"/>
                      <a:pt x="292" y="111"/>
                    </a:cubicBezTo>
                    <a:cubicBezTo>
                      <a:pt x="284" y="103"/>
                      <a:pt x="276" y="97"/>
                      <a:pt x="272" y="87"/>
                    </a:cubicBezTo>
                    <a:cubicBezTo>
                      <a:pt x="269" y="79"/>
                      <a:pt x="264" y="63"/>
                      <a:pt x="264" y="63"/>
                    </a:cubicBezTo>
                    <a:cubicBezTo>
                      <a:pt x="268" y="60"/>
                      <a:pt x="273" y="58"/>
                      <a:pt x="276" y="55"/>
                    </a:cubicBezTo>
                    <a:cubicBezTo>
                      <a:pt x="300" y="31"/>
                      <a:pt x="256" y="24"/>
                      <a:pt x="240" y="19"/>
                    </a:cubicBezTo>
                    <a:cubicBezTo>
                      <a:pt x="232" y="16"/>
                      <a:pt x="224" y="14"/>
                      <a:pt x="216" y="11"/>
                    </a:cubicBezTo>
                    <a:cubicBezTo>
                      <a:pt x="212" y="10"/>
                      <a:pt x="200" y="5"/>
                      <a:pt x="204" y="7"/>
                    </a:cubicBezTo>
                    <a:cubicBezTo>
                      <a:pt x="207" y="8"/>
                      <a:pt x="209" y="10"/>
                      <a:pt x="212" y="11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2" name="Freeform 34"/>
              <p:cNvSpPr>
                <a:spLocks/>
              </p:cNvSpPr>
              <p:nvPr/>
            </p:nvSpPr>
            <p:spPr bwMode="black">
              <a:xfrm>
                <a:off x="4215" y="3006"/>
                <a:ext cx="327" cy="209"/>
              </a:xfrm>
              <a:custGeom>
                <a:avLst/>
                <a:gdLst>
                  <a:gd name="T0" fmla="*/ 10 w 426"/>
                  <a:gd name="T1" fmla="*/ 5 h 280"/>
                  <a:gd name="T2" fmla="*/ 8 w 426"/>
                  <a:gd name="T3" fmla="*/ 3 h 280"/>
                  <a:gd name="T4" fmla="*/ 8 w 426"/>
                  <a:gd name="T5" fmla="*/ 1 h 280"/>
                  <a:gd name="T6" fmla="*/ 6 w 426"/>
                  <a:gd name="T7" fmla="*/ 1 h 280"/>
                  <a:gd name="T8" fmla="*/ 2 w 426"/>
                  <a:gd name="T9" fmla="*/ 1 h 280"/>
                  <a:gd name="T10" fmla="*/ 5 w 426"/>
                  <a:gd name="T11" fmla="*/ 4 h 280"/>
                  <a:gd name="T12" fmla="*/ 5 w 426"/>
                  <a:gd name="T13" fmla="*/ 5 h 280"/>
                  <a:gd name="T14" fmla="*/ 3 w 426"/>
                  <a:gd name="T15" fmla="*/ 7 h 280"/>
                  <a:gd name="T16" fmla="*/ 11 w 426"/>
                  <a:gd name="T17" fmla="*/ 9 h 280"/>
                  <a:gd name="T18" fmla="*/ 15 w 426"/>
                  <a:gd name="T19" fmla="*/ 10 h 280"/>
                  <a:gd name="T20" fmla="*/ 16 w 426"/>
                  <a:gd name="T21" fmla="*/ 12 h 280"/>
                  <a:gd name="T22" fmla="*/ 16 w 426"/>
                  <a:gd name="T23" fmla="*/ 13 h 280"/>
                  <a:gd name="T24" fmla="*/ 18 w 426"/>
                  <a:gd name="T25" fmla="*/ 16 h 280"/>
                  <a:gd name="T26" fmla="*/ 16 w 426"/>
                  <a:gd name="T27" fmla="*/ 19 h 280"/>
                  <a:gd name="T28" fmla="*/ 21 w 426"/>
                  <a:gd name="T29" fmla="*/ 18 h 280"/>
                  <a:gd name="T30" fmla="*/ 23 w 426"/>
                  <a:gd name="T31" fmla="*/ 21 h 280"/>
                  <a:gd name="T32" fmla="*/ 26 w 426"/>
                  <a:gd name="T33" fmla="*/ 22 h 280"/>
                  <a:gd name="T34" fmla="*/ 28 w 426"/>
                  <a:gd name="T35" fmla="*/ 22 h 280"/>
                  <a:gd name="T36" fmla="*/ 31 w 426"/>
                  <a:gd name="T37" fmla="*/ 22 h 280"/>
                  <a:gd name="T38" fmla="*/ 34 w 426"/>
                  <a:gd name="T39" fmla="*/ 19 h 280"/>
                  <a:gd name="T40" fmla="*/ 41 w 426"/>
                  <a:gd name="T41" fmla="*/ 24 h 280"/>
                  <a:gd name="T42" fmla="*/ 44 w 426"/>
                  <a:gd name="T43" fmla="*/ 28 h 280"/>
                  <a:gd name="T44" fmla="*/ 44 w 426"/>
                  <a:gd name="T45" fmla="*/ 22 h 280"/>
                  <a:gd name="T46" fmla="*/ 41 w 426"/>
                  <a:gd name="T47" fmla="*/ 19 h 280"/>
                  <a:gd name="T48" fmla="*/ 45 w 426"/>
                  <a:gd name="T49" fmla="*/ 16 h 280"/>
                  <a:gd name="T50" fmla="*/ 49 w 426"/>
                  <a:gd name="T51" fmla="*/ 16 h 280"/>
                  <a:gd name="T52" fmla="*/ 51 w 426"/>
                  <a:gd name="T53" fmla="*/ 14 h 280"/>
                  <a:gd name="T54" fmla="*/ 51 w 426"/>
                  <a:gd name="T55" fmla="*/ 13 h 280"/>
                  <a:gd name="T56" fmla="*/ 43 w 426"/>
                  <a:gd name="T57" fmla="*/ 14 h 280"/>
                  <a:gd name="T58" fmla="*/ 37 w 426"/>
                  <a:gd name="T59" fmla="*/ 13 h 280"/>
                  <a:gd name="T60" fmla="*/ 36 w 426"/>
                  <a:gd name="T61" fmla="*/ 12 h 280"/>
                  <a:gd name="T62" fmla="*/ 35 w 426"/>
                  <a:gd name="T63" fmla="*/ 12 h 280"/>
                  <a:gd name="T64" fmla="*/ 27 w 426"/>
                  <a:gd name="T65" fmla="*/ 7 h 280"/>
                  <a:gd name="T66" fmla="*/ 19 w 426"/>
                  <a:gd name="T67" fmla="*/ 5 h 280"/>
                  <a:gd name="T68" fmla="*/ 16 w 426"/>
                  <a:gd name="T69" fmla="*/ 5 h 280"/>
                  <a:gd name="T70" fmla="*/ 9 w 426"/>
                  <a:gd name="T71" fmla="*/ 5 h 280"/>
                  <a:gd name="T72" fmla="*/ 8 w 426"/>
                  <a:gd name="T73" fmla="*/ 3 h 280"/>
                  <a:gd name="T74" fmla="*/ 8 w 426"/>
                  <a:gd name="T75" fmla="*/ 0 h 2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26"/>
                  <a:gd name="T115" fmla="*/ 0 h 280"/>
                  <a:gd name="T116" fmla="*/ 426 w 426"/>
                  <a:gd name="T117" fmla="*/ 280 h 28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26" h="280">
                    <a:moveTo>
                      <a:pt x="84" y="60"/>
                    </a:moveTo>
                    <a:cubicBezTo>
                      <a:pt x="79" y="52"/>
                      <a:pt x="70" y="45"/>
                      <a:pt x="68" y="36"/>
                    </a:cubicBezTo>
                    <a:cubicBezTo>
                      <a:pt x="67" y="29"/>
                      <a:pt x="68" y="22"/>
                      <a:pt x="64" y="16"/>
                    </a:cubicBezTo>
                    <a:cubicBezTo>
                      <a:pt x="62" y="12"/>
                      <a:pt x="56" y="13"/>
                      <a:pt x="52" y="12"/>
                    </a:cubicBezTo>
                    <a:cubicBezTo>
                      <a:pt x="40" y="13"/>
                      <a:pt x="27" y="11"/>
                      <a:pt x="16" y="16"/>
                    </a:cubicBezTo>
                    <a:cubicBezTo>
                      <a:pt x="0" y="24"/>
                      <a:pt x="43" y="40"/>
                      <a:pt x="44" y="40"/>
                    </a:cubicBezTo>
                    <a:cubicBezTo>
                      <a:pt x="45" y="44"/>
                      <a:pt x="50" y="49"/>
                      <a:pt x="48" y="52"/>
                    </a:cubicBezTo>
                    <a:cubicBezTo>
                      <a:pt x="42" y="60"/>
                      <a:pt x="24" y="68"/>
                      <a:pt x="24" y="68"/>
                    </a:cubicBezTo>
                    <a:cubicBezTo>
                      <a:pt x="38" y="88"/>
                      <a:pt x="65" y="89"/>
                      <a:pt x="88" y="92"/>
                    </a:cubicBezTo>
                    <a:cubicBezTo>
                      <a:pt x="101" y="96"/>
                      <a:pt x="124" y="112"/>
                      <a:pt x="124" y="112"/>
                    </a:cubicBezTo>
                    <a:cubicBezTo>
                      <a:pt x="125" y="116"/>
                      <a:pt x="125" y="121"/>
                      <a:pt x="128" y="124"/>
                    </a:cubicBezTo>
                    <a:cubicBezTo>
                      <a:pt x="131" y="128"/>
                      <a:pt x="137" y="128"/>
                      <a:pt x="140" y="132"/>
                    </a:cubicBezTo>
                    <a:cubicBezTo>
                      <a:pt x="144" y="139"/>
                      <a:pt x="148" y="156"/>
                      <a:pt x="148" y="156"/>
                    </a:cubicBezTo>
                    <a:cubicBezTo>
                      <a:pt x="144" y="171"/>
                      <a:pt x="137" y="181"/>
                      <a:pt x="132" y="196"/>
                    </a:cubicBezTo>
                    <a:cubicBezTo>
                      <a:pt x="151" y="209"/>
                      <a:pt x="167" y="207"/>
                      <a:pt x="180" y="188"/>
                    </a:cubicBezTo>
                    <a:cubicBezTo>
                      <a:pt x="182" y="196"/>
                      <a:pt x="184" y="211"/>
                      <a:pt x="192" y="216"/>
                    </a:cubicBezTo>
                    <a:cubicBezTo>
                      <a:pt x="199" y="220"/>
                      <a:pt x="208" y="221"/>
                      <a:pt x="216" y="224"/>
                    </a:cubicBezTo>
                    <a:cubicBezTo>
                      <a:pt x="220" y="225"/>
                      <a:pt x="228" y="228"/>
                      <a:pt x="228" y="228"/>
                    </a:cubicBezTo>
                    <a:cubicBezTo>
                      <a:pt x="236" y="227"/>
                      <a:pt x="245" y="228"/>
                      <a:pt x="252" y="224"/>
                    </a:cubicBezTo>
                    <a:cubicBezTo>
                      <a:pt x="269" y="216"/>
                      <a:pt x="252" y="204"/>
                      <a:pt x="276" y="196"/>
                    </a:cubicBezTo>
                    <a:cubicBezTo>
                      <a:pt x="296" y="209"/>
                      <a:pt x="322" y="231"/>
                      <a:pt x="336" y="252"/>
                    </a:cubicBezTo>
                    <a:cubicBezTo>
                      <a:pt x="354" y="280"/>
                      <a:pt x="343" y="273"/>
                      <a:pt x="364" y="280"/>
                    </a:cubicBezTo>
                    <a:cubicBezTo>
                      <a:pt x="376" y="262"/>
                      <a:pt x="375" y="241"/>
                      <a:pt x="360" y="224"/>
                    </a:cubicBezTo>
                    <a:cubicBezTo>
                      <a:pt x="352" y="216"/>
                      <a:pt x="336" y="200"/>
                      <a:pt x="336" y="200"/>
                    </a:cubicBezTo>
                    <a:cubicBezTo>
                      <a:pt x="323" y="162"/>
                      <a:pt x="322" y="174"/>
                      <a:pt x="372" y="168"/>
                    </a:cubicBezTo>
                    <a:cubicBezTo>
                      <a:pt x="384" y="164"/>
                      <a:pt x="396" y="160"/>
                      <a:pt x="408" y="156"/>
                    </a:cubicBezTo>
                    <a:cubicBezTo>
                      <a:pt x="412" y="155"/>
                      <a:pt x="420" y="152"/>
                      <a:pt x="420" y="152"/>
                    </a:cubicBezTo>
                    <a:cubicBezTo>
                      <a:pt x="421" y="148"/>
                      <a:pt x="426" y="144"/>
                      <a:pt x="424" y="140"/>
                    </a:cubicBezTo>
                    <a:cubicBezTo>
                      <a:pt x="420" y="131"/>
                      <a:pt x="365" y="146"/>
                      <a:pt x="356" y="148"/>
                    </a:cubicBezTo>
                    <a:cubicBezTo>
                      <a:pt x="339" y="146"/>
                      <a:pt x="316" y="152"/>
                      <a:pt x="304" y="140"/>
                    </a:cubicBezTo>
                    <a:cubicBezTo>
                      <a:pt x="301" y="137"/>
                      <a:pt x="302" y="132"/>
                      <a:pt x="300" y="128"/>
                    </a:cubicBezTo>
                    <a:cubicBezTo>
                      <a:pt x="298" y="124"/>
                      <a:pt x="296" y="119"/>
                      <a:pt x="292" y="116"/>
                    </a:cubicBezTo>
                    <a:cubicBezTo>
                      <a:pt x="272" y="98"/>
                      <a:pt x="244" y="91"/>
                      <a:pt x="220" y="80"/>
                    </a:cubicBezTo>
                    <a:cubicBezTo>
                      <a:pt x="201" y="72"/>
                      <a:pt x="180" y="67"/>
                      <a:pt x="160" y="60"/>
                    </a:cubicBezTo>
                    <a:cubicBezTo>
                      <a:pt x="152" y="57"/>
                      <a:pt x="136" y="52"/>
                      <a:pt x="136" y="52"/>
                    </a:cubicBezTo>
                    <a:cubicBezTo>
                      <a:pt x="113" y="55"/>
                      <a:pt x="98" y="64"/>
                      <a:pt x="80" y="52"/>
                    </a:cubicBezTo>
                    <a:cubicBezTo>
                      <a:pt x="70" y="38"/>
                      <a:pt x="74" y="44"/>
                      <a:pt x="68" y="32"/>
                    </a:cubicBezTo>
                    <a:lnTo>
                      <a:pt x="68" y="0"/>
                    </a:lnTo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3" name="Freeform 35"/>
              <p:cNvSpPr>
                <a:spLocks/>
              </p:cNvSpPr>
              <p:nvPr/>
            </p:nvSpPr>
            <p:spPr bwMode="black">
              <a:xfrm>
                <a:off x="4224" y="3008"/>
                <a:ext cx="319" cy="210"/>
              </a:xfrm>
              <a:custGeom>
                <a:avLst/>
                <a:gdLst>
                  <a:gd name="T0" fmla="*/ 0 w 416"/>
                  <a:gd name="T1" fmla="*/ 1 h 282"/>
                  <a:gd name="T2" fmla="*/ 2 w 416"/>
                  <a:gd name="T3" fmla="*/ 4 h 282"/>
                  <a:gd name="T4" fmla="*/ 3 w 416"/>
                  <a:gd name="T5" fmla="*/ 4 h 282"/>
                  <a:gd name="T6" fmla="*/ 10 w 416"/>
                  <a:gd name="T7" fmla="*/ 8 h 282"/>
                  <a:gd name="T8" fmla="*/ 14 w 416"/>
                  <a:gd name="T9" fmla="*/ 10 h 282"/>
                  <a:gd name="T10" fmla="*/ 16 w 416"/>
                  <a:gd name="T11" fmla="*/ 12 h 282"/>
                  <a:gd name="T12" fmla="*/ 16 w 416"/>
                  <a:gd name="T13" fmla="*/ 16 h 282"/>
                  <a:gd name="T14" fmla="*/ 14 w 416"/>
                  <a:gd name="T15" fmla="*/ 19 h 282"/>
                  <a:gd name="T16" fmla="*/ 16 w 416"/>
                  <a:gd name="T17" fmla="*/ 19 h 282"/>
                  <a:gd name="T18" fmla="*/ 18 w 416"/>
                  <a:gd name="T19" fmla="*/ 18 h 282"/>
                  <a:gd name="T20" fmla="*/ 19 w 416"/>
                  <a:gd name="T21" fmla="*/ 19 h 282"/>
                  <a:gd name="T22" fmla="*/ 22 w 416"/>
                  <a:gd name="T23" fmla="*/ 21 h 282"/>
                  <a:gd name="T24" fmla="*/ 25 w 416"/>
                  <a:gd name="T25" fmla="*/ 22 h 282"/>
                  <a:gd name="T26" fmla="*/ 29 w 416"/>
                  <a:gd name="T27" fmla="*/ 21 h 282"/>
                  <a:gd name="T28" fmla="*/ 30 w 416"/>
                  <a:gd name="T29" fmla="*/ 19 h 282"/>
                  <a:gd name="T30" fmla="*/ 31 w 416"/>
                  <a:gd name="T31" fmla="*/ 19 h 282"/>
                  <a:gd name="T32" fmla="*/ 35 w 416"/>
                  <a:gd name="T33" fmla="*/ 20 h 282"/>
                  <a:gd name="T34" fmla="*/ 41 w 416"/>
                  <a:gd name="T35" fmla="*/ 27 h 282"/>
                  <a:gd name="T36" fmla="*/ 42 w 416"/>
                  <a:gd name="T37" fmla="*/ 26 h 282"/>
                  <a:gd name="T38" fmla="*/ 42 w 416"/>
                  <a:gd name="T39" fmla="*/ 23 h 282"/>
                  <a:gd name="T40" fmla="*/ 38 w 416"/>
                  <a:gd name="T41" fmla="*/ 19 h 282"/>
                  <a:gd name="T42" fmla="*/ 44 w 416"/>
                  <a:gd name="T43" fmla="*/ 16 h 282"/>
                  <a:gd name="T44" fmla="*/ 49 w 416"/>
                  <a:gd name="T45" fmla="*/ 14 h 282"/>
                  <a:gd name="T46" fmla="*/ 49 w 416"/>
                  <a:gd name="T47" fmla="*/ 11 h 282"/>
                  <a:gd name="T48" fmla="*/ 44 w 416"/>
                  <a:gd name="T49" fmla="*/ 13 h 282"/>
                  <a:gd name="T50" fmla="*/ 37 w 416"/>
                  <a:gd name="T51" fmla="*/ 13 h 282"/>
                  <a:gd name="T52" fmla="*/ 31 w 416"/>
                  <a:gd name="T53" fmla="*/ 9 h 282"/>
                  <a:gd name="T54" fmla="*/ 21 w 416"/>
                  <a:gd name="T55" fmla="*/ 5 h 282"/>
                  <a:gd name="T56" fmla="*/ 16 w 416"/>
                  <a:gd name="T57" fmla="*/ 3 h 282"/>
                  <a:gd name="T58" fmla="*/ 11 w 416"/>
                  <a:gd name="T59" fmla="*/ 4 h 282"/>
                  <a:gd name="T60" fmla="*/ 9 w 416"/>
                  <a:gd name="T61" fmla="*/ 5 h 282"/>
                  <a:gd name="T62" fmla="*/ 7 w 416"/>
                  <a:gd name="T63" fmla="*/ 1 h 282"/>
                  <a:gd name="T64" fmla="*/ 0 w 416"/>
                  <a:gd name="T65" fmla="*/ 1 h 28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16"/>
                  <a:gd name="T100" fmla="*/ 0 h 282"/>
                  <a:gd name="T101" fmla="*/ 416 w 416"/>
                  <a:gd name="T102" fmla="*/ 282 h 28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16" h="282">
                    <a:moveTo>
                      <a:pt x="0" y="1"/>
                    </a:moveTo>
                    <a:cubicBezTo>
                      <a:pt x="7" y="22"/>
                      <a:pt x="2" y="9"/>
                      <a:pt x="20" y="37"/>
                    </a:cubicBezTo>
                    <a:cubicBezTo>
                      <a:pt x="23" y="41"/>
                      <a:pt x="28" y="49"/>
                      <a:pt x="28" y="49"/>
                    </a:cubicBezTo>
                    <a:cubicBezTo>
                      <a:pt x="5" y="84"/>
                      <a:pt x="65" y="78"/>
                      <a:pt x="84" y="89"/>
                    </a:cubicBezTo>
                    <a:cubicBezTo>
                      <a:pt x="97" y="96"/>
                      <a:pt x="108" y="105"/>
                      <a:pt x="120" y="113"/>
                    </a:cubicBezTo>
                    <a:cubicBezTo>
                      <a:pt x="124" y="116"/>
                      <a:pt x="132" y="121"/>
                      <a:pt x="132" y="121"/>
                    </a:cubicBezTo>
                    <a:cubicBezTo>
                      <a:pt x="138" y="138"/>
                      <a:pt x="132" y="151"/>
                      <a:pt x="136" y="169"/>
                    </a:cubicBezTo>
                    <a:cubicBezTo>
                      <a:pt x="107" y="188"/>
                      <a:pt x="110" y="176"/>
                      <a:pt x="116" y="201"/>
                    </a:cubicBezTo>
                    <a:cubicBezTo>
                      <a:pt x="123" y="200"/>
                      <a:pt x="130" y="199"/>
                      <a:pt x="136" y="197"/>
                    </a:cubicBezTo>
                    <a:cubicBezTo>
                      <a:pt x="141" y="195"/>
                      <a:pt x="143" y="188"/>
                      <a:pt x="148" y="189"/>
                    </a:cubicBezTo>
                    <a:cubicBezTo>
                      <a:pt x="154" y="190"/>
                      <a:pt x="156" y="198"/>
                      <a:pt x="160" y="201"/>
                    </a:cubicBezTo>
                    <a:cubicBezTo>
                      <a:pt x="168" y="207"/>
                      <a:pt x="176" y="212"/>
                      <a:pt x="184" y="217"/>
                    </a:cubicBezTo>
                    <a:cubicBezTo>
                      <a:pt x="192" y="222"/>
                      <a:pt x="208" y="233"/>
                      <a:pt x="208" y="233"/>
                    </a:cubicBezTo>
                    <a:cubicBezTo>
                      <a:pt x="216" y="231"/>
                      <a:pt x="234" y="230"/>
                      <a:pt x="240" y="221"/>
                    </a:cubicBezTo>
                    <a:cubicBezTo>
                      <a:pt x="244" y="214"/>
                      <a:pt x="248" y="197"/>
                      <a:pt x="248" y="197"/>
                    </a:cubicBezTo>
                    <a:cubicBezTo>
                      <a:pt x="255" y="198"/>
                      <a:pt x="261" y="199"/>
                      <a:pt x="268" y="201"/>
                    </a:cubicBezTo>
                    <a:cubicBezTo>
                      <a:pt x="276" y="203"/>
                      <a:pt x="292" y="209"/>
                      <a:pt x="292" y="209"/>
                    </a:cubicBezTo>
                    <a:cubicBezTo>
                      <a:pt x="298" y="242"/>
                      <a:pt x="306" y="270"/>
                      <a:pt x="340" y="281"/>
                    </a:cubicBezTo>
                    <a:cubicBezTo>
                      <a:pt x="345" y="280"/>
                      <a:pt x="354" y="282"/>
                      <a:pt x="356" y="277"/>
                    </a:cubicBezTo>
                    <a:cubicBezTo>
                      <a:pt x="359" y="270"/>
                      <a:pt x="355" y="260"/>
                      <a:pt x="352" y="253"/>
                    </a:cubicBezTo>
                    <a:cubicBezTo>
                      <a:pt x="346" y="238"/>
                      <a:pt x="329" y="206"/>
                      <a:pt x="316" y="197"/>
                    </a:cubicBezTo>
                    <a:cubicBezTo>
                      <a:pt x="307" y="170"/>
                      <a:pt x="339" y="175"/>
                      <a:pt x="360" y="173"/>
                    </a:cubicBezTo>
                    <a:cubicBezTo>
                      <a:pt x="383" y="165"/>
                      <a:pt x="391" y="162"/>
                      <a:pt x="408" y="145"/>
                    </a:cubicBezTo>
                    <a:cubicBezTo>
                      <a:pt x="412" y="140"/>
                      <a:pt x="416" y="121"/>
                      <a:pt x="409" y="120"/>
                    </a:cubicBezTo>
                    <a:cubicBezTo>
                      <a:pt x="402" y="119"/>
                      <a:pt x="384" y="135"/>
                      <a:pt x="367" y="138"/>
                    </a:cubicBezTo>
                    <a:cubicBezTo>
                      <a:pt x="350" y="141"/>
                      <a:pt x="325" y="144"/>
                      <a:pt x="308" y="137"/>
                    </a:cubicBezTo>
                    <a:cubicBezTo>
                      <a:pt x="286" y="130"/>
                      <a:pt x="284" y="111"/>
                      <a:pt x="264" y="97"/>
                    </a:cubicBezTo>
                    <a:cubicBezTo>
                      <a:pt x="238" y="80"/>
                      <a:pt x="203" y="76"/>
                      <a:pt x="180" y="61"/>
                    </a:cubicBezTo>
                    <a:cubicBezTo>
                      <a:pt x="163" y="50"/>
                      <a:pt x="150" y="39"/>
                      <a:pt x="132" y="33"/>
                    </a:cubicBezTo>
                    <a:cubicBezTo>
                      <a:pt x="119" y="35"/>
                      <a:pt x="102" y="31"/>
                      <a:pt x="92" y="41"/>
                    </a:cubicBezTo>
                    <a:cubicBezTo>
                      <a:pt x="71" y="62"/>
                      <a:pt x="108" y="46"/>
                      <a:pt x="76" y="57"/>
                    </a:cubicBezTo>
                    <a:cubicBezTo>
                      <a:pt x="52" y="49"/>
                      <a:pt x="67" y="38"/>
                      <a:pt x="56" y="17"/>
                    </a:cubicBezTo>
                    <a:cubicBezTo>
                      <a:pt x="48" y="0"/>
                      <a:pt x="16" y="1"/>
                      <a:pt x="0" y="1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4" name="Freeform 36"/>
              <p:cNvSpPr>
                <a:spLocks/>
              </p:cNvSpPr>
              <p:nvPr/>
            </p:nvSpPr>
            <p:spPr bwMode="black">
              <a:xfrm>
                <a:off x="4460" y="3775"/>
                <a:ext cx="46" cy="58"/>
              </a:xfrm>
              <a:custGeom>
                <a:avLst/>
                <a:gdLst>
                  <a:gd name="T0" fmla="*/ 4 w 60"/>
                  <a:gd name="T1" fmla="*/ 1 h 78"/>
                  <a:gd name="T2" fmla="*/ 0 w 60"/>
                  <a:gd name="T3" fmla="*/ 1 h 78"/>
                  <a:gd name="T4" fmla="*/ 2 w 60"/>
                  <a:gd name="T5" fmla="*/ 4 h 78"/>
                  <a:gd name="T6" fmla="*/ 3 w 60"/>
                  <a:gd name="T7" fmla="*/ 6 h 78"/>
                  <a:gd name="T8" fmla="*/ 4 w 60"/>
                  <a:gd name="T9" fmla="*/ 7 h 78"/>
                  <a:gd name="T10" fmla="*/ 7 w 60"/>
                  <a:gd name="T11" fmla="*/ 5 h 78"/>
                  <a:gd name="T12" fmla="*/ 4 w 60"/>
                  <a:gd name="T13" fmla="*/ 1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0"/>
                  <a:gd name="T22" fmla="*/ 0 h 78"/>
                  <a:gd name="T23" fmla="*/ 60 w 60"/>
                  <a:gd name="T24" fmla="*/ 78 h 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0" h="78">
                    <a:moveTo>
                      <a:pt x="32" y="18"/>
                    </a:moveTo>
                    <a:cubicBezTo>
                      <a:pt x="16" y="7"/>
                      <a:pt x="12" y="0"/>
                      <a:pt x="0" y="18"/>
                    </a:cubicBezTo>
                    <a:cubicBezTo>
                      <a:pt x="6" y="27"/>
                      <a:pt x="15" y="33"/>
                      <a:pt x="20" y="42"/>
                    </a:cubicBezTo>
                    <a:cubicBezTo>
                      <a:pt x="24" y="49"/>
                      <a:pt x="25" y="58"/>
                      <a:pt x="28" y="66"/>
                    </a:cubicBezTo>
                    <a:cubicBezTo>
                      <a:pt x="29" y="70"/>
                      <a:pt x="32" y="78"/>
                      <a:pt x="32" y="78"/>
                    </a:cubicBezTo>
                    <a:cubicBezTo>
                      <a:pt x="52" y="73"/>
                      <a:pt x="54" y="69"/>
                      <a:pt x="60" y="50"/>
                    </a:cubicBezTo>
                    <a:cubicBezTo>
                      <a:pt x="54" y="32"/>
                      <a:pt x="50" y="27"/>
                      <a:pt x="32" y="18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5" name="Freeform 37"/>
              <p:cNvSpPr>
                <a:spLocks/>
              </p:cNvSpPr>
              <p:nvPr/>
            </p:nvSpPr>
            <p:spPr bwMode="black">
              <a:xfrm>
                <a:off x="4599" y="3686"/>
                <a:ext cx="168" cy="84"/>
              </a:xfrm>
              <a:custGeom>
                <a:avLst/>
                <a:gdLst>
                  <a:gd name="T0" fmla="*/ 5 w 219"/>
                  <a:gd name="T1" fmla="*/ 7 h 113"/>
                  <a:gd name="T2" fmla="*/ 5 w 219"/>
                  <a:gd name="T3" fmla="*/ 5 h 113"/>
                  <a:gd name="T4" fmla="*/ 2 w 219"/>
                  <a:gd name="T5" fmla="*/ 7 h 113"/>
                  <a:gd name="T6" fmla="*/ 5 w 219"/>
                  <a:gd name="T7" fmla="*/ 10 h 113"/>
                  <a:gd name="T8" fmla="*/ 15 w 219"/>
                  <a:gd name="T9" fmla="*/ 8 h 113"/>
                  <a:gd name="T10" fmla="*/ 18 w 219"/>
                  <a:gd name="T11" fmla="*/ 7 h 113"/>
                  <a:gd name="T12" fmla="*/ 21 w 219"/>
                  <a:gd name="T13" fmla="*/ 6 h 113"/>
                  <a:gd name="T14" fmla="*/ 26 w 219"/>
                  <a:gd name="T15" fmla="*/ 1 h 113"/>
                  <a:gd name="T16" fmla="*/ 25 w 219"/>
                  <a:gd name="T17" fmla="*/ 0 h 113"/>
                  <a:gd name="T18" fmla="*/ 21 w 219"/>
                  <a:gd name="T19" fmla="*/ 1 h 113"/>
                  <a:gd name="T20" fmla="*/ 12 w 219"/>
                  <a:gd name="T21" fmla="*/ 4 h 113"/>
                  <a:gd name="T22" fmla="*/ 10 w 219"/>
                  <a:gd name="T23" fmla="*/ 4 h 113"/>
                  <a:gd name="T24" fmla="*/ 7 w 219"/>
                  <a:gd name="T25" fmla="*/ 5 h 113"/>
                  <a:gd name="T26" fmla="*/ 5 w 219"/>
                  <a:gd name="T27" fmla="*/ 7 h 11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19"/>
                  <a:gd name="T43" fmla="*/ 0 h 113"/>
                  <a:gd name="T44" fmla="*/ 219 w 219"/>
                  <a:gd name="T45" fmla="*/ 113 h 11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19" h="113">
                    <a:moveTo>
                      <a:pt x="47" y="73"/>
                    </a:moveTo>
                    <a:cubicBezTo>
                      <a:pt x="44" y="69"/>
                      <a:pt x="44" y="62"/>
                      <a:pt x="39" y="61"/>
                    </a:cubicBezTo>
                    <a:cubicBezTo>
                      <a:pt x="31" y="60"/>
                      <a:pt x="15" y="69"/>
                      <a:pt x="15" y="69"/>
                    </a:cubicBezTo>
                    <a:cubicBezTo>
                      <a:pt x="0" y="91"/>
                      <a:pt x="20" y="101"/>
                      <a:pt x="39" y="113"/>
                    </a:cubicBezTo>
                    <a:cubicBezTo>
                      <a:pt x="67" y="107"/>
                      <a:pt x="96" y="98"/>
                      <a:pt x="123" y="89"/>
                    </a:cubicBezTo>
                    <a:cubicBezTo>
                      <a:pt x="132" y="86"/>
                      <a:pt x="139" y="78"/>
                      <a:pt x="147" y="73"/>
                    </a:cubicBezTo>
                    <a:cubicBezTo>
                      <a:pt x="154" y="68"/>
                      <a:pt x="171" y="65"/>
                      <a:pt x="171" y="65"/>
                    </a:cubicBezTo>
                    <a:cubicBezTo>
                      <a:pt x="186" y="50"/>
                      <a:pt x="207" y="36"/>
                      <a:pt x="219" y="19"/>
                    </a:cubicBezTo>
                    <a:cubicBezTo>
                      <a:pt x="215" y="16"/>
                      <a:pt x="215" y="0"/>
                      <a:pt x="210" y="0"/>
                    </a:cubicBezTo>
                    <a:cubicBezTo>
                      <a:pt x="205" y="0"/>
                      <a:pt x="183" y="15"/>
                      <a:pt x="179" y="17"/>
                    </a:cubicBezTo>
                    <a:cubicBezTo>
                      <a:pt x="159" y="26"/>
                      <a:pt x="129" y="37"/>
                      <a:pt x="107" y="41"/>
                    </a:cubicBezTo>
                    <a:cubicBezTo>
                      <a:pt x="99" y="42"/>
                      <a:pt x="91" y="43"/>
                      <a:pt x="83" y="45"/>
                    </a:cubicBezTo>
                    <a:cubicBezTo>
                      <a:pt x="75" y="47"/>
                      <a:pt x="59" y="53"/>
                      <a:pt x="59" y="53"/>
                    </a:cubicBezTo>
                    <a:cubicBezTo>
                      <a:pt x="49" y="67"/>
                      <a:pt x="53" y="61"/>
                      <a:pt x="47" y="73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6" name="Freeform 38"/>
              <p:cNvSpPr>
                <a:spLocks/>
              </p:cNvSpPr>
              <p:nvPr/>
            </p:nvSpPr>
            <p:spPr bwMode="black">
              <a:xfrm>
                <a:off x="4773" y="3636"/>
                <a:ext cx="107" cy="91"/>
              </a:xfrm>
              <a:custGeom>
                <a:avLst/>
                <a:gdLst>
                  <a:gd name="T0" fmla="*/ 2 w 139"/>
                  <a:gd name="T1" fmla="*/ 5 h 122"/>
                  <a:gd name="T2" fmla="*/ 2 w 139"/>
                  <a:gd name="T3" fmla="*/ 7 h 122"/>
                  <a:gd name="T4" fmla="*/ 0 w 139"/>
                  <a:gd name="T5" fmla="*/ 10 h 122"/>
                  <a:gd name="T6" fmla="*/ 5 w 139"/>
                  <a:gd name="T7" fmla="*/ 11 h 122"/>
                  <a:gd name="T8" fmla="*/ 6 w 139"/>
                  <a:gd name="T9" fmla="*/ 9 h 122"/>
                  <a:gd name="T10" fmla="*/ 15 w 139"/>
                  <a:gd name="T11" fmla="*/ 7 h 122"/>
                  <a:gd name="T12" fmla="*/ 17 w 139"/>
                  <a:gd name="T13" fmla="*/ 4 h 122"/>
                  <a:gd name="T14" fmla="*/ 14 w 139"/>
                  <a:gd name="T15" fmla="*/ 3 h 122"/>
                  <a:gd name="T16" fmla="*/ 12 w 139"/>
                  <a:gd name="T17" fmla="*/ 1 h 122"/>
                  <a:gd name="T18" fmla="*/ 8 w 139"/>
                  <a:gd name="T19" fmla="*/ 1 h 122"/>
                  <a:gd name="T20" fmla="*/ 6 w 139"/>
                  <a:gd name="T21" fmla="*/ 3 h 122"/>
                  <a:gd name="T22" fmla="*/ 2 w 139"/>
                  <a:gd name="T23" fmla="*/ 5 h 1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9"/>
                  <a:gd name="T37" fmla="*/ 0 h 122"/>
                  <a:gd name="T38" fmla="*/ 139 w 139"/>
                  <a:gd name="T39" fmla="*/ 122 h 1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9" h="122">
                    <a:moveTo>
                      <a:pt x="12" y="60"/>
                    </a:moveTo>
                    <a:cubicBezTo>
                      <a:pt x="11" y="68"/>
                      <a:pt x="10" y="76"/>
                      <a:pt x="8" y="84"/>
                    </a:cubicBezTo>
                    <a:cubicBezTo>
                      <a:pt x="6" y="92"/>
                      <a:pt x="0" y="108"/>
                      <a:pt x="0" y="108"/>
                    </a:cubicBezTo>
                    <a:cubicBezTo>
                      <a:pt x="14" y="118"/>
                      <a:pt x="19" y="122"/>
                      <a:pt x="36" y="116"/>
                    </a:cubicBezTo>
                    <a:cubicBezTo>
                      <a:pt x="46" y="86"/>
                      <a:pt x="31" y="122"/>
                      <a:pt x="52" y="96"/>
                    </a:cubicBezTo>
                    <a:cubicBezTo>
                      <a:pt x="83" y="57"/>
                      <a:pt x="30" y="74"/>
                      <a:pt x="124" y="68"/>
                    </a:cubicBezTo>
                    <a:cubicBezTo>
                      <a:pt x="125" y="67"/>
                      <a:pt x="139" y="48"/>
                      <a:pt x="136" y="44"/>
                    </a:cubicBezTo>
                    <a:cubicBezTo>
                      <a:pt x="130" y="36"/>
                      <a:pt x="120" y="33"/>
                      <a:pt x="112" y="28"/>
                    </a:cubicBezTo>
                    <a:cubicBezTo>
                      <a:pt x="108" y="25"/>
                      <a:pt x="100" y="20"/>
                      <a:pt x="100" y="20"/>
                    </a:cubicBezTo>
                    <a:cubicBezTo>
                      <a:pt x="89" y="4"/>
                      <a:pt x="92" y="0"/>
                      <a:pt x="64" y="12"/>
                    </a:cubicBezTo>
                    <a:cubicBezTo>
                      <a:pt x="57" y="15"/>
                      <a:pt x="55" y="30"/>
                      <a:pt x="52" y="36"/>
                    </a:cubicBezTo>
                    <a:cubicBezTo>
                      <a:pt x="46" y="49"/>
                      <a:pt x="26" y="60"/>
                      <a:pt x="12" y="6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7" name="Freeform 39"/>
              <p:cNvSpPr>
                <a:spLocks/>
              </p:cNvSpPr>
              <p:nvPr/>
            </p:nvSpPr>
            <p:spPr bwMode="black">
              <a:xfrm>
                <a:off x="4830" y="3595"/>
                <a:ext cx="38" cy="26"/>
              </a:xfrm>
              <a:custGeom>
                <a:avLst/>
                <a:gdLst>
                  <a:gd name="T0" fmla="*/ 4 w 49"/>
                  <a:gd name="T1" fmla="*/ 0 h 35"/>
                  <a:gd name="T2" fmla="*/ 2 w 49"/>
                  <a:gd name="T3" fmla="*/ 1 h 35"/>
                  <a:gd name="T4" fmla="*/ 3 w 49"/>
                  <a:gd name="T5" fmla="*/ 3 h 35"/>
                  <a:gd name="T6" fmla="*/ 5 w 49"/>
                  <a:gd name="T7" fmla="*/ 2 h 35"/>
                  <a:gd name="T8" fmla="*/ 4 w 49"/>
                  <a:gd name="T9" fmla="*/ 0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5"/>
                  <a:gd name="T17" fmla="*/ 49 w 49"/>
                  <a:gd name="T18" fmla="*/ 35 h 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5">
                    <a:moveTo>
                      <a:pt x="29" y="0"/>
                    </a:moveTo>
                    <a:cubicBezTo>
                      <a:pt x="25" y="12"/>
                      <a:pt x="19" y="7"/>
                      <a:pt x="8" y="11"/>
                    </a:cubicBezTo>
                    <a:cubicBezTo>
                      <a:pt x="0" y="23"/>
                      <a:pt x="14" y="34"/>
                      <a:pt x="24" y="35"/>
                    </a:cubicBezTo>
                    <a:cubicBezTo>
                      <a:pt x="30" y="34"/>
                      <a:pt x="33" y="28"/>
                      <a:pt x="39" y="26"/>
                    </a:cubicBezTo>
                    <a:cubicBezTo>
                      <a:pt x="49" y="22"/>
                      <a:pt x="29" y="3"/>
                      <a:pt x="2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8" name="Freeform 40"/>
              <p:cNvSpPr>
                <a:spLocks/>
              </p:cNvSpPr>
              <p:nvPr/>
            </p:nvSpPr>
            <p:spPr bwMode="black">
              <a:xfrm>
                <a:off x="3097" y="3118"/>
                <a:ext cx="126" cy="200"/>
              </a:xfrm>
              <a:custGeom>
                <a:avLst/>
                <a:gdLst>
                  <a:gd name="T0" fmla="*/ 16 w 164"/>
                  <a:gd name="T1" fmla="*/ 0 h 268"/>
                  <a:gd name="T2" fmla="*/ 13 w 164"/>
                  <a:gd name="T3" fmla="*/ 3 h 268"/>
                  <a:gd name="T4" fmla="*/ 11 w 164"/>
                  <a:gd name="T5" fmla="*/ 6 h 268"/>
                  <a:gd name="T6" fmla="*/ 5 w 164"/>
                  <a:gd name="T7" fmla="*/ 7 h 268"/>
                  <a:gd name="T8" fmla="*/ 4 w 164"/>
                  <a:gd name="T9" fmla="*/ 9 h 268"/>
                  <a:gd name="T10" fmla="*/ 2 w 164"/>
                  <a:gd name="T11" fmla="*/ 10 h 268"/>
                  <a:gd name="T12" fmla="*/ 2 w 164"/>
                  <a:gd name="T13" fmla="*/ 13 h 268"/>
                  <a:gd name="T14" fmla="*/ 4 w 164"/>
                  <a:gd name="T15" fmla="*/ 16 h 268"/>
                  <a:gd name="T16" fmla="*/ 0 w 164"/>
                  <a:gd name="T17" fmla="*/ 19 h 268"/>
                  <a:gd name="T18" fmla="*/ 4 w 164"/>
                  <a:gd name="T19" fmla="*/ 25 h 268"/>
                  <a:gd name="T20" fmla="*/ 6 w 164"/>
                  <a:gd name="T21" fmla="*/ 25 h 268"/>
                  <a:gd name="T22" fmla="*/ 11 w 164"/>
                  <a:gd name="T23" fmla="*/ 21 h 268"/>
                  <a:gd name="T24" fmla="*/ 13 w 164"/>
                  <a:gd name="T25" fmla="*/ 19 h 268"/>
                  <a:gd name="T26" fmla="*/ 16 w 164"/>
                  <a:gd name="T27" fmla="*/ 12 h 268"/>
                  <a:gd name="T28" fmla="*/ 17 w 164"/>
                  <a:gd name="T29" fmla="*/ 7 h 268"/>
                  <a:gd name="T30" fmla="*/ 21 w 164"/>
                  <a:gd name="T31" fmla="*/ 7 h 268"/>
                  <a:gd name="T32" fmla="*/ 16 w 164"/>
                  <a:gd name="T33" fmla="*/ 0 h 26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4"/>
                  <a:gd name="T52" fmla="*/ 0 h 268"/>
                  <a:gd name="T53" fmla="*/ 164 w 164"/>
                  <a:gd name="T54" fmla="*/ 268 h 26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4" h="268">
                    <a:moveTo>
                      <a:pt x="128" y="0"/>
                    </a:moveTo>
                    <a:cubicBezTo>
                      <a:pt x="123" y="16"/>
                      <a:pt x="120" y="23"/>
                      <a:pt x="104" y="28"/>
                    </a:cubicBezTo>
                    <a:cubicBezTo>
                      <a:pt x="102" y="35"/>
                      <a:pt x="97" y="57"/>
                      <a:pt x="88" y="64"/>
                    </a:cubicBezTo>
                    <a:cubicBezTo>
                      <a:pt x="75" y="75"/>
                      <a:pt x="51" y="74"/>
                      <a:pt x="36" y="84"/>
                    </a:cubicBezTo>
                    <a:cubicBezTo>
                      <a:pt x="33" y="88"/>
                      <a:pt x="32" y="93"/>
                      <a:pt x="28" y="96"/>
                    </a:cubicBezTo>
                    <a:cubicBezTo>
                      <a:pt x="25" y="99"/>
                      <a:pt x="17" y="96"/>
                      <a:pt x="16" y="100"/>
                    </a:cubicBezTo>
                    <a:cubicBezTo>
                      <a:pt x="14" y="110"/>
                      <a:pt x="18" y="121"/>
                      <a:pt x="20" y="132"/>
                    </a:cubicBezTo>
                    <a:cubicBezTo>
                      <a:pt x="22" y="140"/>
                      <a:pt x="28" y="156"/>
                      <a:pt x="28" y="156"/>
                    </a:cubicBezTo>
                    <a:cubicBezTo>
                      <a:pt x="13" y="166"/>
                      <a:pt x="6" y="183"/>
                      <a:pt x="0" y="200"/>
                    </a:cubicBezTo>
                    <a:cubicBezTo>
                      <a:pt x="3" y="210"/>
                      <a:pt x="19" y="254"/>
                      <a:pt x="28" y="260"/>
                    </a:cubicBezTo>
                    <a:cubicBezTo>
                      <a:pt x="35" y="264"/>
                      <a:pt x="52" y="268"/>
                      <a:pt x="52" y="268"/>
                    </a:cubicBezTo>
                    <a:cubicBezTo>
                      <a:pt x="85" y="261"/>
                      <a:pt x="79" y="244"/>
                      <a:pt x="88" y="216"/>
                    </a:cubicBezTo>
                    <a:cubicBezTo>
                      <a:pt x="91" y="207"/>
                      <a:pt x="99" y="200"/>
                      <a:pt x="104" y="192"/>
                    </a:cubicBezTo>
                    <a:cubicBezTo>
                      <a:pt x="116" y="174"/>
                      <a:pt x="121" y="136"/>
                      <a:pt x="128" y="116"/>
                    </a:cubicBezTo>
                    <a:cubicBezTo>
                      <a:pt x="131" y="108"/>
                      <a:pt x="134" y="79"/>
                      <a:pt x="140" y="76"/>
                    </a:cubicBezTo>
                    <a:cubicBezTo>
                      <a:pt x="147" y="72"/>
                      <a:pt x="156" y="73"/>
                      <a:pt x="164" y="72"/>
                    </a:cubicBezTo>
                    <a:cubicBezTo>
                      <a:pt x="158" y="19"/>
                      <a:pt x="161" y="33"/>
                      <a:pt x="128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19" name="Freeform 41"/>
              <p:cNvSpPr>
                <a:spLocks/>
              </p:cNvSpPr>
              <p:nvPr/>
            </p:nvSpPr>
            <p:spPr bwMode="black">
              <a:xfrm>
                <a:off x="3642" y="2807"/>
                <a:ext cx="50" cy="61"/>
              </a:xfrm>
              <a:custGeom>
                <a:avLst/>
                <a:gdLst>
                  <a:gd name="T0" fmla="*/ 4 w 66"/>
                  <a:gd name="T1" fmla="*/ 0 h 81"/>
                  <a:gd name="T2" fmla="*/ 3 w 66"/>
                  <a:gd name="T3" fmla="*/ 6 h 81"/>
                  <a:gd name="T4" fmla="*/ 4 w 66"/>
                  <a:gd name="T5" fmla="*/ 8 h 81"/>
                  <a:gd name="T6" fmla="*/ 5 w 66"/>
                  <a:gd name="T7" fmla="*/ 8 h 81"/>
                  <a:gd name="T8" fmla="*/ 6 w 66"/>
                  <a:gd name="T9" fmla="*/ 8 h 81"/>
                  <a:gd name="T10" fmla="*/ 4 w 66"/>
                  <a:gd name="T11" fmla="*/ 0 h 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6"/>
                  <a:gd name="T19" fmla="*/ 0 h 81"/>
                  <a:gd name="T20" fmla="*/ 66 w 66"/>
                  <a:gd name="T21" fmla="*/ 81 h 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6" h="81">
                    <a:moveTo>
                      <a:pt x="29" y="0"/>
                    </a:moveTo>
                    <a:cubicBezTo>
                      <a:pt x="0" y="10"/>
                      <a:pt x="20" y="38"/>
                      <a:pt x="25" y="60"/>
                    </a:cubicBezTo>
                    <a:cubicBezTo>
                      <a:pt x="26" y="65"/>
                      <a:pt x="26" y="72"/>
                      <a:pt x="29" y="76"/>
                    </a:cubicBezTo>
                    <a:cubicBezTo>
                      <a:pt x="32" y="79"/>
                      <a:pt x="37" y="79"/>
                      <a:pt x="41" y="80"/>
                    </a:cubicBezTo>
                    <a:cubicBezTo>
                      <a:pt x="46" y="79"/>
                      <a:pt x="55" y="81"/>
                      <a:pt x="57" y="76"/>
                    </a:cubicBezTo>
                    <a:cubicBezTo>
                      <a:pt x="66" y="53"/>
                      <a:pt x="45" y="16"/>
                      <a:pt x="2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0" name="Freeform 42"/>
              <p:cNvSpPr>
                <a:spLocks/>
              </p:cNvSpPr>
              <p:nvPr/>
            </p:nvSpPr>
            <p:spPr bwMode="black">
              <a:xfrm>
                <a:off x="3950" y="2866"/>
                <a:ext cx="114" cy="182"/>
              </a:xfrm>
              <a:custGeom>
                <a:avLst/>
                <a:gdLst>
                  <a:gd name="T0" fmla="*/ 12 w 148"/>
                  <a:gd name="T1" fmla="*/ 0 h 244"/>
                  <a:gd name="T2" fmla="*/ 7 w 148"/>
                  <a:gd name="T3" fmla="*/ 7 h 244"/>
                  <a:gd name="T4" fmla="*/ 5 w 148"/>
                  <a:gd name="T5" fmla="*/ 9 h 244"/>
                  <a:gd name="T6" fmla="*/ 2 w 148"/>
                  <a:gd name="T7" fmla="*/ 10 h 244"/>
                  <a:gd name="T8" fmla="*/ 5 w 148"/>
                  <a:gd name="T9" fmla="*/ 18 h 244"/>
                  <a:gd name="T10" fmla="*/ 6 w 148"/>
                  <a:gd name="T11" fmla="*/ 21 h 244"/>
                  <a:gd name="T12" fmla="*/ 7 w 148"/>
                  <a:gd name="T13" fmla="*/ 22 h 244"/>
                  <a:gd name="T14" fmla="*/ 11 w 148"/>
                  <a:gd name="T15" fmla="*/ 23 h 244"/>
                  <a:gd name="T16" fmla="*/ 12 w 148"/>
                  <a:gd name="T17" fmla="*/ 19 h 244"/>
                  <a:gd name="T18" fmla="*/ 15 w 148"/>
                  <a:gd name="T19" fmla="*/ 16 h 244"/>
                  <a:gd name="T20" fmla="*/ 14 w 148"/>
                  <a:gd name="T21" fmla="*/ 7 h 244"/>
                  <a:gd name="T22" fmla="*/ 17 w 148"/>
                  <a:gd name="T23" fmla="*/ 4 h 244"/>
                  <a:gd name="T24" fmla="*/ 14 w 148"/>
                  <a:gd name="T25" fmla="*/ 1 h 244"/>
                  <a:gd name="T26" fmla="*/ 12 w 148"/>
                  <a:gd name="T27" fmla="*/ 0 h 24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48"/>
                  <a:gd name="T43" fmla="*/ 0 h 244"/>
                  <a:gd name="T44" fmla="*/ 148 w 148"/>
                  <a:gd name="T45" fmla="*/ 244 h 24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48" h="244">
                    <a:moveTo>
                      <a:pt x="96" y="0"/>
                    </a:moveTo>
                    <a:cubicBezTo>
                      <a:pt x="86" y="29"/>
                      <a:pt x="70" y="55"/>
                      <a:pt x="60" y="84"/>
                    </a:cubicBezTo>
                    <a:cubicBezTo>
                      <a:pt x="57" y="92"/>
                      <a:pt x="43" y="87"/>
                      <a:pt x="36" y="92"/>
                    </a:cubicBezTo>
                    <a:cubicBezTo>
                      <a:pt x="28" y="97"/>
                      <a:pt x="12" y="108"/>
                      <a:pt x="12" y="108"/>
                    </a:cubicBezTo>
                    <a:cubicBezTo>
                      <a:pt x="0" y="144"/>
                      <a:pt x="30" y="158"/>
                      <a:pt x="40" y="188"/>
                    </a:cubicBezTo>
                    <a:cubicBezTo>
                      <a:pt x="44" y="200"/>
                      <a:pt x="45" y="213"/>
                      <a:pt x="52" y="224"/>
                    </a:cubicBezTo>
                    <a:cubicBezTo>
                      <a:pt x="55" y="228"/>
                      <a:pt x="56" y="233"/>
                      <a:pt x="60" y="236"/>
                    </a:cubicBezTo>
                    <a:cubicBezTo>
                      <a:pt x="67" y="240"/>
                      <a:pt x="84" y="244"/>
                      <a:pt x="84" y="244"/>
                    </a:cubicBezTo>
                    <a:cubicBezTo>
                      <a:pt x="111" y="235"/>
                      <a:pt x="103" y="218"/>
                      <a:pt x="96" y="196"/>
                    </a:cubicBezTo>
                    <a:cubicBezTo>
                      <a:pt x="100" y="183"/>
                      <a:pt x="124" y="168"/>
                      <a:pt x="124" y="168"/>
                    </a:cubicBezTo>
                    <a:cubicBezTo>
                      <a:pt x="148" y="132"/>
                      <a:pt x="123" y="101"/>
                      <a:pt x="112" y="68"/>
                    </a:cubicBezTo>
                    <a:cubicBezTo>
                      <a:pt x="140" y="59"/>
                      <a:pt x="133" y="68"/>
                      <a:pt x="140" y="48"/>
                    </a:cubicBezTo>
                    <a:cubicBezTo>
                      <a:pt x="136" y="35"/>
                      <a:pt x="112" y="20"/>
                      <a:pt x="112" y="20"/>
                    </a:cubicBezTo>
                    <a:cubicBezTo>
                      <a:pt x="102" y="5"/>
                      <a:pt x="107" y="11"/>
                      <a:pt x="96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1" name="Freeform 43"/>
              <p:cNvSpPr>
                <a:spLocks/>
              </p:cNvSpPr>
              <p:nvPr/>
            </p:nvSpPr>
            <p:spPr bwMode="black">
              <a:xfrm>
                <a:off x="3854" y="2809"/>
                <a:ext cx="74" cy="136"/>
              </a:xfrm>
              <a:custGeom>
                <a:avLst/>
                <a:gdLst>
                  <a:gd name="T0" fmla="*/ 6 w 96"/>
                  <a:gd name="T1" fmla="*/ 1 h 183"/>
                  <a:gd name="T2" fmla="*/ 6 w 96"/>
                  <a:gd name="T3" fmla="*/ 3 h 183"/>
                  <a:gd name="T4" fmla="*/ 7 w 96"/>
                  <a:gd name="T5" fmla="*/ 5 h 183"/>
                  <a:gd name="T6" fmla="*/ 8 w 96"/>
                  <a:gd name="T7" fmla="*/ 9 h 183"/>
                  <a:gd name="T8" fmla="*/ 9 w 96"/>
                  <a:gd name="T9" fmla="*/ 10 h 183"/>
                  <a:gd name="T10" fmla="*/ 9 w 96"/>
                  <a:gd name="T11" fmla="*/ 12 h 183"/>
                  <a:gd name="T12" fmla="*/ 7 w 96"/>
                  <a:gd name="T13" fmla="*/ 9 h 183"/>
                  <a:gd name="T14" fmla="*/ 4 w 96"/>
                  <a:gd name="T15" fmla="*/ 7 h 183"/>
                  <a:gd name="T16" fmla="*/ 2 w 96"/>
                  <a:gd name="T17" fmla="*/ 7 h 183"/>
                  <a:gd name="T18" fmla="*/ 2 w 96"/>
                  <a:gd name="T19" fmla="*/ 10 h 183"/>
                  <a:gd name="T20" fmla="*/ 5 w 96"/>
                  <a:gd name="T21" fmla="*/ 10 h 183"/>
                  <a:gd name="T22" fmla="*/ 7 w 96"/>
                  <a:gd name="T23" fmla="*/ 12 h 183"/>
                  <a:gd name="T24" fmla="*/ 9 w 96"/>
                  <a:gd name="T25" fmla="*/ 12 h 183"/>
                  <a:gd name="T26" fmla="*/ 9 w 96"/>
                  <a:gd name="T27" fmla="*/ 14 h 183"/>
                  <a:gd name="T28" fmla="*/ 12 w 96"/>
                  <a:gd name="T29" fmla="*/ 16 h 183"/>
                  <a:gd name="T30" fmla="*/ 10 w 96"/>
                  <a:gd name="T31" fmla="*/ 12 h 183"/>
                  <a:gd name="T32" fmla="*/ 10 w 96"/>
                  <a:gd name="T33" fmla="*/ 9 h 183"/>
                  <a:gd name="T34" fmla="*/ 9 w 96"/>
                  <a:gd name="T35" fmla="*/ 5 h 183"/>
                  <a:gd name="T36" fmla="*/ 8 w 96"/>
                  <a:gd name="T37" fmla="*/ 4 h 183"/>
                  <a:gd name="T38" fmla="*/ 7 w 96"/>
                  <a:gd name="T39" fmla="*/ 1 h 183"/>
                  <a:gd name="T40" fmla="*/ 6 w 96"/>
                  <a:gd name="T41" fmla="*/ 1 h 1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"/>
                  <a:gd name="T64" fmla="*/ 0 h 183"/>
                  <a:gd name="T65" fmla="*/ 96 w 96"/>
                  <a:gd name="T66" fmla="*/ 183 h 1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" h="183">
                    <a:moveTo>
                      <a:pt x="48" y="2"/>
                    </a:moveTo>
                    <a:cubicBezTo>
                      <a:pt x="47" y="4"/>
                      <a:pt x="49" y="25"/>
                      <a:pt x="51" y="35"/>
                    </a:cubicBezTo>
                    <a:cubicBezTo>
                      <a:pt x="53" y="45"/>
                      <a:pt x="58" y="53"/>
                      <a:pt x="60" y="62"/>
                    </a:cubicBezTo>
                    <a:cubicBezTo>
                      <a:pt x="62" y="71"/>
                      <a:pt x="61" y="85"/>
                      <a:pt x="62" y="92"/>
                    </a:cubicBezTo>
                    <a:cubicBezTo>
                      <a:pt x="63" y="99"/>
                      <a:pt x="67" y="99"/>
                      <a:pt x="68" y="105"/>
                    </a:cubicBezTo>
                    <a:cubicBezTo>
                      <a:pt x="69" y="111"/>
                      <a:pt x="73" y="128"/>
                      <a:pt x="71" y="126"/>
                    </a:cubicBezTo>
                    <a:cubicBezTo>
                      <a:pt x="69" y="124"/>
                      <a:pt x="63" y="101"/>
                      <a:pt x="57" y="93"/>
                    </a:cubicBezTo>
                    <a:cubicBezTo>
                      <a:pt x="51" y="85"/>
                      <a:pt x="44" y="80"/>
                      <a:pt x="35" y="78"/>
                    </a:cubicBezTo>
                    <a:cubicBezTo>
                      <a:pt x="26" y="76"/>
                      <a:pt x="10" y="79"/>
                      <a:pt x="5" y="83"/>
                    </a:cubicBezTo>
                    <a:cubicBezTo>
                      <a:pt x="0" y="87"/>
                      <a:pt x="2" y="97"/>
                      <a:pt x="8" y="102"/>
                    </a:cubicBezTo>
                    <a:cubicBezTo>
                      <a:pt x="14" y="107"/>
                      <a:pt x="33" y="109"/>
                      <a:pt x="41" y="114"/>
                    </a:cubicBezTo>
                    <a:cubicBezTo>
                      <a:pt x="49" y="119"/>
                      <a:pt x="52" y="132"/>
                      <a:pt x="57" y="135"/>
                    </a:cubicBezTo>
                    <a:cubicBezTo>
                      <a:pt x="62" y="138"/>
                      <a:pt x="68" y="133"/>
                      <a:pt x="71" y="135"/>
                    </a:cubicBezTo>
                    <a:cubicBezTo>
                      <a:pt x="74" y="137"/>
                      <a:pt x="74" y="143"/>
                      <a:pt x="78" y="150"/>
                    </a:cubicBezTo>
                    <a:cubicBezTo>
                      <a:pt x="82" y="157"/>
                      <a:pt x="96" y="183"/>
                      <a:pt x="96" y="179"/>
                    </a:cubicBezTo>
                    <a:cubicBezTo>
                      <a:pt x="96" y="175"/>
                      <a:pt x="84" y="140"/>
                      <a:pt x="81" y="126"/>
                    </a:cubicBezTo>
                    <a:cubicBezTo>
                      <a:pt x="78" y="112"/>
                      <a:pt x="82" y="104"/>
                      <a:pt x="80" y="93"/>
                    </a:cubicBezTo>
                    <a:cubicBezTo>
                      <a:pt x="78" y="82"/>
                      <a:pt x="74" y="72"/>
                      <a:pt x="71" y="63"/>
                    </a:cubicBezTo>
                    <a:cubicBezTo>
                      <a:pt x="68" y="54"/>
                      <a:pt x="65" y="48"/>
                      <a:pt x="63" y="41"/>
                    </a:cubicBezTo>
                    <a:cubicBezTo>
                      <a:pt x="61" y="34"/>
                      <a:pt x="59" y="26"/>
                      <a:pt x="57" y="20"/>
                    </a:cubicBezTo>
                    <a:cubicBezTo>
                      <a:pt x="55" y="14"/>
                      <a:pt x="49" y="0"/>
                      <a:pt x="48" y="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2" name="Freeform 44"/>
              <p:cNvSpPr>
                <a:spLocks/>
              </p:cNvSpPr>
              <p:nvPr/>
            </p:nvSpPr>
            <p:spPr bwMode="black">
              <a:xfrm>
                <a:off x="3904" y="2918"/>
                <a:ext cx="41" cy="131"/>
              </a:xfrm>
              <a:custGeom>
                <a:avLst/>
                <a:gdLst>
                  <a:gd name="T0" fmla="*/ 2 w 54"/>
                  <a:gd name="T1" fmla="*/ 0 h 175"/>
                  <a:gd name="T2" fmla="*/ 0 w 54"/>
                  <a:gd name="T3" fmla="*/ 2 h 175"/>
                  <a:gd name="T4" fmla="*/ 2 w 54"/>
                  <a:gd name="T5" fmla="*/ 5 h 175"/>
                  <a:gd name="T6" fmla="*/ 2 w 54"/>
                  <a:gd name="T7" fmla="*/ 9 h 175"/>
                  <a:gd name="T8" fmla="*/ 4 w 54"/>
                  <a:gd name="T9" fmla="*/ 13 h 175"/>
                  <a:gd name="T10" fmla="*/ 6 w 54"/>
                  <a:gd name="T11" fmla="*/ 17 h 175"/>
                  <a:gd name="T12" fmla="*/ 5 w 54"/>
                  <a:gd name="T13" fmla="*/ 11 h 175"/>
                  <a:gd name="T14" fmla="*/ 4 w 54"/>
                  <a:gd name="T15" fmla="*/ 9 h 175"/>
                  <a:gd name="T16" fmla="*/ 3 w 54"/>
                  <a:gd name="T17" fmla="*/ 5 h 175"/>
                  <a:gd name="T18" fmla="*/ 3 w 54"/>
                  <a:gd name="T19" fmla="*/ 4 h 175"/>
                  <a:gd name="T20" fmla="*/ 2 w 54"/>
                  <a:gd name="T21" fmla="*/ 4 h 175"/>
                  <a:gd name="T22" fmla="*/ 2 w 54"/>
                  <a:gd name="T23" fmla="*/ 0 h 17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4"/>
                  <a:gd name="T37" fmla="*/ 0 h 175"/>
                  <a:gd name="T38" fmla="*/ 54 w 54"/>
                  <a:gd name="T39" fmla="*/ 175 h 17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4" h="175">
                    <a:moveTo>
                      <a:pt x="6" y="0"/>
                    </a:moveTo>
                    <a:lnTo>
                      <a:pt x="0" y="25"/>
                    </a:lnTo>
                    <a:cubicBezTo>
                      <a:pt x="3" y="48"/>
                      <a:pt x="3" y="40"/>
                      <a:pt x="9" y="54"/>
                    </a:cubicBezTo>
                    <a:cubicBezTo>
                      <a:pt x="10" y="66"/>
                      <a:pt x="12" y="83"/>
                      <a:pt x="18" y="94"/>
                    </a:cubicBezTo>
                    <a:cubicBezTo>
                      <a:pt x="21" y="109"/>
                      <a:pt x="25" y="117"/>
                      <a:pt x="34" y="129"/>
                    </a:cubicBezTo>
                    <a:cubicBezTo>
                      <a:pt x="35" y="143"/>
                      <a:pt x="35" y="171"/>
                      <a:pt x="54" y="175"/>
                    </a:cubicBezTo>
                    <a:cubicBezTo>
                      <a:pt x="52" y="133"/>
                      <a:pt x="53" y="141"/>
                      <a:pt x="40" y="115"/>
                    </a:cubicBezTo>
                    <a:cubicBezTo>
                      <a:pt x="39" y="108"/>
                      <a:pt x="37" y="100"/>
                      <a:pt x="34" y="93"/>
                    </a:cubicBezTo>
                    <a:cubicBezTo>
                      <a:pt x="33" y="82"/>
                      <a:pt x="30" y="72"/>
                      <a:pt x="28" y="61"/>
                    </a:cubicBezTo>
                    <a:cubicBezTo>
                      <a:pt x="28" y="58"/>
                      <a:pt x="28" y="50"/>
                      <a:pt x="25" y="46"/>
                    </a:cubicBezTo>
                    <a:cubicBezTo>
                      <a:pt x="22" y="43"/>
                      <a:pt x="16" y="37"/>
                      <a:pt x="16" y="37"/>
                    </a:cubicBezTo>
                    <a:cubicBezTo>
                      <a:pt x="14" y="25"/>
                      <a:pt x="13" y="9"/>
                      <a:pt x="6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3" name="Freeform 45"/>
              <p:cNvSpPr>
                <a:spLocks/>
              </p:cNvSpPr>
              <p:nvPr/>
            </p:nvSpPr>
            <p:spPr bwMode="black">
              <a:xfrm>
                <a:off x="3950" y="3055"/>
                <a:ext cx="67" cy="54"/>
              </a:xfrm>
              <a:custGeom>
                <a:avLst/>
                <a:gdLst>
                  <a:gd name="T0" fmla="*/ 2 w 86"/>
                  <a:gd name="T1" fmla="*/ 0 h 73"/>
                  <a:gd name="T2" fmla="*/ 2 w 86"/>
                  <a:gd name="T3" fmla="*/ 3 h 73"/>
                  <a:gd name="T4" fmla="*/ 3 w 86"/>
                  <a:gd name="T5" fmla="*/ 4 h 73"/>
                  <a:gd name="T6" fmla="*/ 7 w 86"/>
                  <a:gd name="T7" fmla="*/ 4 h 73"/>
                  <a:gd name="T8" fmla="*/ 9 w 86"/>
                  <a:gd name="T9" fmla="*/ 5 h 73"/>
                  <a:gd name="T10" fmla="*/ 9 w 86"/>
                  <a:gd name="T11" fmla="*/ 6 h 73"/>
                  <a:gd name="T12" fmla="*/ 12 w 86"/>
                  <a:gd name="T13" fmla="*/ 7 h 73"/>
                  <a:gd name="T14" fmla="*/ 9 w 86"/>
                  <a:gd name="T15" fmla="*/ 4 h 73"/>
                  <a:gd name="T16" fmla="*/ 9 w 86"/>
                  <a:gd name="T17" fmla="*/ 2 h 73"/>
                  <a:gd name="T18" fmla="*/ 5 w 86"/>
                  <a:gd name="T19" fmla="*/ 2 h 73"/>
                  <a:gd name="T20" fmla="*/ 3 w 86"/>
                  <a:gd name="T21" fmla="*/ 1 h 73"/>
                  <a:gd name="T22" fmla="*/ 2 w 86"/>
                  <a:gd name="T23" fmla="*/ 0 h 73"/>
                  <a:gd name="T24" fmla="*/ 2 w 86"/>
                  <a:gd name="T25" fmla="*/ 0 h 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6"/>
                  <a:gd name="T40" fmla="*/ 0 h 73"/>
                  <a:gd name="T41" fmla="*/ 86 w 86"/>
                  <a:gd name="T42" fmla="*/ 73 h 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6" h="73">
                    <a:moveTo>
                      <a:pt x="2" y="0"/>
                    </a:moveTo>
                    <a:cubicBezTo>
                      <a:pt x="3" y="17"/>
                      <a:pt x="0" y="23"/>
                      <a:pt x="8" y="34"/>
                    </a:cubicBezTo>
                    <a:cubicBezTo>
                      <a:pt x="10" y="43"/>
                      <a:pt x="14" y="42"/>
                      <a:pt x="23" y="43"/>
                    </a:cubicBezTo>
                    <a:cubicBezTo>
                      <a:pt x="30" y="47"/>
                      <a:pt x="40" y="48"/>
                      <a:pt x="48" y="49"/>
                    </a:cubicBezTo>
                    <a:cubicBezTo>
                      <a:pt x="53" y="51"/>
                      <a:pt x="57" y="54"/>
                      <a:pt x="62" y="57"/>
                    </a:cubicBezTo>
                    <a:cubicBezTo>
                      <a:pt x="66" y="62"/>
                      <a:pt x="68" y="64"/>
                      <a:pt x="74" y="66"/>
                    </a:cubicBezTo>
                    <a:cubicBezTo>
                      <a:pt x="78" y="72"/>
                      <a:pt x="79" y="73"/>
                      <a:pt x="86" y="69"/>
                    </a:cubicBezTo>
                    <a:cubicBezTo>
                      <a:pt x="83" y="53"/>
                      <a:pt x="80" y="52"/>
                      <a:pt x="72" y="39"/>
                    </a:cubicBezTo>
                    <a:cubicBezTo>
                      <a:pt x="68" y="34"/>
                      <a:pt x="63" y="22"/>
                      <a:pt x="63" y="22"/>
                    </a:cubicBezTo>
                    <a:cubicBezTo>
                      <a:pt x="52" y="26"/>
                      <a:pt x="48" y="26"/>
                      <a:pt x="36" y="24"/>
                    </a:cubicBezTo>
                    <a:cubicBezTo>
                      <a:pt x="24" y="15"/>
                      <a:pt x="43" y="29"/>
                      <a:pt x="24" y="19"/>
                    </a:cubicBezTo>
                    <a:cubicBezTo>
                      <a:pt x="15" y="15"/>
                      <a:pt x="16" y="2"/>
                      <a:pt x="6" y="0"/>
                    </a:cubicBezTo>
                    <a:cubicBezTo>
                      <a:pt x="1" y="4"/>
                      <a:pt x="2" y="5"/>
                      <a:pt x="2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4" name="Freeform 46"/>
              <p:cNvSpPr>
                <a:spLocks/>
              </p:cNvSpPr>
              <p:nvPr/>
            </p:nvSpPr>
            <p:spPr bwMode="black">
              <a:xfrm>
                <a:off x="4057" y="2960"/>
                <a:ext cx="85" cy="117"/>
              </a:xfrm>
              <a:custGeom>
                <a:avLst/>
                <a:gdLst>
                  <a:gd name="T0" fmla="*/ 11 w 111"/>
                  <a:gd name="T1" fmla="*/ 0 h 156"/>
                  <a:gd name="T2" fmla="*/ 8 w 111"/>
                  <a:gd name="T3" fmla="*/ 2 h 156"/>
                  <a:gd name="T4" fmla="*/ 3 w 111"/>
                  <a:gd name="T5" fmla="*/ 2 h 156"/>
                  <a:gd name="T6" fmla="*/ 2 w 111"/>
                  <a:gd name="T7" fmla="*/ 3 h 156"/>
                  <a:gd name="T8" fmla="*/ 2 w 111"/>
                  <a:gd name="T9" fmla="*/ 5 h 156"/>
                  <a:gd name="T10" fmla="*/ 2 w 111"/>
                  <a:gd name="T11" fmla="*/ 7 h 156"/>
                  <a:gd name="T12" fmla="*/ 2 w 111"/>
                  <a:gd name="T13" fmla="*/ 9 h 156"/>
                  <a:gd name="T14" fmla="*/ 2 w 111"/>
                  <a:gd name="T15" fmla="*/ 10 h 156"/>
                  <a:gd name="T16" fmla="*/ 3 w 111"/>
                  <a:gd name="T17" fmla="*/ 12 h 156"/>
                  <a:gd name="T18" fmla="*/ 2 w 111"/>
                  <a:gd name="T19" fmla="*/ 14 h 156"/>
                  <a:gd name="T20" fmla="*/ 3 w 111"/>
                  <a:gd name="T21" fmla="*/ 16 h 156"/>
                  <a:gd name="T22" fmla="*/ 5 w 111"/>
                  <a:gd name="T23" fmla="*/ 14 h 156"/>
                  <a:gd name="T24" fmla="*/ 6 w 111"/>
                  <a:gd name="T25" fmla="*/ 9 h 156"/>
                  <a:gd name="T26" fmla="*/ 6 w 111"/>
                  <a:gd name="T27" fmla="*/ 12 h 156"/>
                  <a:gd name="T28" fmla="*/ 8 w 111"/>
                  <a:gd name="T29" fmla="*/ 14 h 156"/>
                  <a:gd name="T30" fmla="*/ 7 w 111"/>
                  <a:gd name="T31" fmla="*/ 10 h 156"/>
                  <a:gd name="T32" fmla="*/ 8 w 111"/>
                  <a:gd name="T33" fmla="*/ 7 h 156"/>
                  <a:gd name="T34" fmla="*/ 8 w 111"/>
                  <a:gd name="T35" fmla="*/ 5 h 156"/>
                  <a:gd name="T36" fmla="*/ 6 w 111"/>
                  <a:gd name="T37" fmla="*/ 5 h 156"/>
                  <a:gd name="T38" fmla="*/ 4 w 111"/>
                  <a:gd name="T39" fmla="*/ 5 h 156"/>
                  <a:gd name="T40" fmla="*/ 5 w 111"/>
                  <a:gd name="T41" fmla="*/ 3 h 156"/>
                  <a:gd name="T42" fmla="*/ 7 w 111"/>
                  <a:gd name="T43" fmla="*/ 3 h 156"/>
                  <a:gd name="T44" fmla="*/ 9 w 111"/>
                  <a:gd name="T45" fmla="*/ 4 h 156"/>
                  <a:gd name="T46" fmla="*/ 11 w 111"/>
                  <a:gd name="T47" fmla="*/ 3 h 156"/>
                  <a:gd name="T48" fmla="*/ 13 w 111"/>
                  <a:gd name="T49" fmla="*/ 2 h 156"/>
                  <a:gd name="T50" fmla="*/ 11 w 111"/>
                  <a:gd name="T51" fmla="*/ 0 h 15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1"/>
                  <a:gd name="T79" fmla="*/ 0 h 156"/>
                  <a:gd name="T80" fmla="*/ 111 w 111"/>
                  <a:gd name="T81" fmla="*/ 156 h 15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1" h="156">
                    <a:moveTo>
                      <a:pt x="98" y="0"/>
                    </a:moveTo>
                    <a:cubicBezTo>
                      <a:pt x="75" y="2"/>
                      <a:pt x="87" y="8"/>
                      <a:pt x="75" y="10"/>
                    </a:cubicBezTo>
                    <a:cubicBezTo>
                      <a:pt x="72" y="10"/>
                      <a:pt x="25" y="3"/>
                      <a:pt x="23" y="15"/>
                    </a:cubicBezTo>
                    <a:cubicBezTo>
                      <a:pt x="25" y="26"/>
                      <a:pt x="23" y="27"/>
                      <a:pt x="14" y="33"/>
                    </a:cubicBezTo>
                    <a:cubicBezTo>
                      <a:pt x="15" y="43"/>
                      <a:pt x="20" y="54"/>
                      <a:pt x="11" y="61"/>
                    </a:cubicBezTo>
                    <a:cubicBezTo>
                      <a:pt x="8" y="68"/>
                      <a:pt x="10" y="69"/>
                      <a:pt x="14" y="75"/>
                    </a:cubicBezTo>
                    <a:cubicBezTo>
                      <a:pt x="16" y="84"/>
                      <a:pt x="12" y="86"/>
                      <a:pt x="3" y="88"/>
                    </a:cubicBezTo>
                    <a:cubicBezTo>
                      <a:pt x="1" y="99"/>
                      <a:pt x="0" y="106"/>
                      <a:pt x="14" y="109"/>
                    </a:cubicBezTo>
                    <a:cubicBezTo>
                      <a:pt x="21" y="112"/>
                      <a:pt x="20" y="118"/>
                      <a:pt x="23" y="124"/>
                    </a:cubicBezTo>
                    <a:cubicBezTo>
                      <a:pt x="25" y="133"/>
                      <a:pt x="23" y="139"/>
                      <a:pt x="15" y="144"/>
                    </a:cubicBezTo>
                    <a:cubicBezTo>
                      <a:pt x="17" y="150"/>
                      <a:pt x="18" y="153"/>
                      <a:pt x="24" y="156"/>
                    </a:cubicBezTo>
                    <a:cubicBezTo>
                      <a:pt x="31" y="154"/>
                      <a:pt x="36" y="148"/>
                      <a:pt x="42" y="144"/>
                    </a:cubicBezTo>
                    <a:cubicBezTo>
                      <a:pt x="41" y="128"/>
                      <a:pt x="33" y="103"/>
                      <a:pt x="50" y="93"/>
                    </a:cubicBezTo>
                    <a:cubicBezTo>
                      <a:pt x="52" y="105"/>
                      <a:pt x="46" y="116"/>
                      <a:pt x="56" y="126"/>
                    </a:cubicBezTo>
                    <a:cubicBezTo>
                      <a:pt x="57" y="134"/>
                      <a:pt x="58" y="141"/>
                      <a:pt x="65" y="145"/>
                    </a:cubicBezTo>
                    <a:cubicBezTo>
                      <a:pt x="70" y="134"/>
                      <a:pt x="64" y="123"/>
                      <a:pt x="62" y="112"/>
                    </a:cubicBezTo>
                    <a:cubicBezTo>
                      <a:pt x="65" y="97"/>
                      <a:pt x="55" y="81"/>
                      <a:pt x="72" y="73"/>
                    </a:cubicBezTo>
                    <a:cubicBezTo>
                      <a:pt x="79" y="64"/>
                      <a:pt x="75" y="59"/>
                      <a:pt x="69" y="51"/>
                    </a:cubicBezTo>
                    <a:cubicBezTo>
                      <a:pt x="61" y="52"/>
                      <a:pt x="61" y="56"/>
                      <a:pt x="54" y="60"/>
                    </a:cubicBezTo>
                    <a:cubicBezTo>
                      <a:pt x="37" y="57"/>
                      <a:pt x="43" y="60"/>
                      <a:pt x="35" y="54"/>
                    </a:cubicBezTo>
                    <a:cubicBezTo>
                      <a:pt x="31" y="45"/>
                      <a:pt x="28" y="39"/>
                      <a:pt x="41" y="36"/>
                    </a:cubicBezTo>
                    <a:cubicBezTo>
                      <a:pt x="49" y="32"/>
                      <a:pt x="53" y="33"/>
                      <a:pt x="62" y="34"/>
                    </a:cubicBezTo>
                    <a:cubicBezTo>
                      <a:pt x="67" y="36"/>
                      <a:pt x="73" y="36"/>
                      <a:pt x="78" y="39"/>
                    </a:cubicBezTo>
                    <a:cubicBezTo>
                      <a:pt x="85" y="36"/>
                      <a:pt x="90" y="31"/>
                      <a:pt x="98" y="30"/>
                    </a:cubicBezTo>
                    <a:cubicBezTo>
                      <a:pt x="104" y="26"/>
                      <a:pt x="107" y="19"/>
                      <a:pt x="111" y="13"/>
                    </a:cubicBezTo>
                    <a:cubicBezTo>
                      <a:pt x="107" y="8"/>
                      <a:pt x="102" y="4"/>
                      <a:pt x="98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5" name="Freeform 47"/>
              <p:cNvSpPr>
                <a:spLocks/>
              </p:cNvSpPr>
              <p:nvPr/>
            </p:nvSpPr>
            <p:spPr bwMode="black">
              <a:xfrm>
                <a:off x="4061" y="2551"/>
                <a:ext cx="23" cy="71"/>
              </a:xfrm>
              <a:custGeom>
                <a:avLst/>
                <a:gdLst>
                  <a:gd name="T0" fmla="*/ 2 w 30"/>
                  <a:gd name="T1" fmla="*/ 0 h 94"/>
                  <a:gd name="T2" fmla="*/ 0 w 30"/>
                  <a:gd name="T3" fmla="*/ 2 h 94"/>
                  <a:gd name="T4" fmla="*/ 2 w 30"/>
                  <a:gd name="T5" fmla="*/ 4 h 94"/>
                  <a:gd name="T6" fmla="*/ 1 w 30"/>
                  <a:gd name="T7" fmla="*/ 6 h 94"/>
                  <a:gd name="T8" fmla="*/ 2 w 30"/>
                  <a:gd name="T9" fmla="*/ 10 h 94"/>
                  <a:gd name="T10" fmla="*/ 4 w 30"/>
                  <a:gd name="T11" fmla="*/ 8 h 94"/>
                  <a:gd name="T12" fmla="*/ 3 w 30"/>
                  <a:gd name="T13" fmla="*/ 6 h 94"/>
                  <a:gd name="T14" fmla="*/ 2 w 30"/>
                  <a:gd name="T15" fmla="*/ 0 h 9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0"/>
                  <a:gd name="T25" fmla="*/ 0 h 94"/>
                  <a:gd name="T26" fmla="*/ 30 w 30"/>
                  <a:gd name="T27" fmla="*/ 94 h 9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0" h="94">
                    <a:moveTo>
                      <a:pt x="12" y="0"/>
                    </a:moveTo>
                    <a:cubicBezTo>
                      <a:pt x="9" y="6"/>
                      <a:pt x="4" y="11"/>
                      <a:pt x="0" y="16"/>
                    </a:cubicBezTo>
                    <a:cubicBezTo>
                      <a:pt x="1" y="23"/>
                      <a:pt x="3" y="30"/>
                      <a:pt x="6" y="37"/>
                    </a:cubicBezTo>
                    <a:cubicBezTo>
                      <a:pt x="3" y="45"/>
                      <a:pt x="4" y="53"/>
                      <a:pt x="1" y="61"/>
                    </a:cubicBezTo>
                    <a:cubicBezTo>
                      <a:pt x="3" y="81"/>
                      <a:pt x="2" y="83"/>
                      <a:pt x="16" y="94"/>
                    </a:cubicBezTo>
                    <a:cubicBezTo>
                      <a:pt x="24" y="92"/>
                      <a:pt x="27" y="90"/>
                      <a:pt x="30" y="82"/>
                    </a:cubicBezTo>
                    <a:cubicBezTo>
                      <a:pt x="28" y="73"/>
                      <a:pt x="26" y="69"/>
                      <a:pt x="22" y="61"/>
                    </a:cubicBezTo>
                    <a:cubicBezTo>
                      <a:pt x="19" y="40"/>
                      <a:pt x="18" y="20"/>
                      <a:pt x="12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6" name="Freeform 48"/>
              <p:cNvSpPr>
                <a:spLocks/>
              </p:cNvSpPr>
              <p:nvPr/>
            </p:nvSpPr>
            <p:spPr bwMode="black">
              <a:xfrm>
                <a:off x="4076" y="2669"/>
                <a:ext cx="62" cy="118"/>
              </a:xfrm>
              <a:custGeom>
                <a:avLst/>
                <a:gdLst>
                  <a:gd name="T0" fmla="*/ 2 w 81"/>
                  <a:gd name="T1" fmla="*/ 1 h 158"/>
                  <a:gd name="T2" fmla="*/ 0 w 81"/>
                  <a:gd name="T3" fmla="*/ 1 h 158"/>
                  <a:gd name="T4" fmla="*/ 2 w 81"/>
                  <a:gd name="T5" fmla="*/ 5 h 158"/>
                  <a:gd name="T6" fmla="*/ 2 w 81"/>
                  <a:gd name="T7" fmla="*/ 10 h 158"/>
                  <a:gd name="T8" fmla="*/ 2 w 81"/>
                  <a:gd name="T9" fmla="*/ 10 h 158"/>
                  <a:gd name="T10" fmla="*/ 2 w 81"/>
                  <a:gd name="T11" fmla="*/ 11 h 158"/>
                  <a:gd name="T12" fmla="*/ 4 w 81"/>
                  <a:gd name="T13" fmla="*/ 12 h 158"/>
                  <a:gd name="T14" fmla="*/ 5 w 81"/>
                  <a:gd name="T15" fmla="*/ 13 h 158"/>
                  <a:gd name="T16" fmla="*/ 5 w 81"/>
                  <a:gd name="T17" fmla="*/ 12 h 158"/>
                  <a:gd name="T18" fmla="*/ 8 w 81"/>
                  <a:gd name="T19" fmla="*/ 13 h 158"/>
                  <a:gd name="T20" fmla="*/ 7 w 81"/>
                  <a:gd name="T21" fmla="*/ 10 h 158"/>
                  <a:gd name="T22" fmla="*/ 5 w 81"/>
                  <a:gd name="T23" fmla="*/ 10 h 158"/>
                  <a:gd name="T24" fmla="*/ 5 w 81"/>
                  <a:gd name="T25" fmla="*/ 9 h 158"/>
                  <a:gd name="T26" fmla="*/ 4 w 81"/>
                  <a:gd name="T27" fmla="*/ 7 h 158"/>
                  <a:gd name="T28" fmla="*/ 5 w 81"/>
                  <a:gd name="T29" fmla="*/ 5 h 158"/>
                  <a:gd name="T30" fmla="*/ 4 w 81"/>
                  <a:gd name="T31" fmla="*/ 3 h 158"/>
                  <a:gd name="T32" fmla="*/ 5 w 81"/>
                  <a:gd name="T33" fmla="*/ 1 h 158"/>
                  <a:gd name="T34" fmla="*/ 4 w 81"/>
                  <a:gd name="T35" fmla="*/ 1 h 158"/>
                  <a:gd name="T36" fmla="*/ 2 w 81"/>
                  <a:gd name="T37" fmla="*/ 1 h 158"/>
                  <a:gd name="T38" fmla="*/ 2 w 81"/>
                  <a:gd name="T39" fmla="*/ 1 h 15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81"/>
                  <a:gd name="T61" fmla="*/ 0 h 158"/>
                  <a:gd name="T62" fmla="*/ 81 w 81"/>
                  <a:gd name="T63" fmla="*/ 158 h 15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81" h="158">
                    <a:moveTo>
                      <a:pt x="12" y="2"/>
                    </a:moveTo>
                    <a:cubicBezTo>
                      <a:pt x="8" y="8"/>
                      <a:pt x="3" y="13"/>
                      <a:pt x="0" y="20"/>
                    </a:cubicBezTo>
                    <a:cubicBezTo>
                      <a:pt x="5" y="31"/>
                      <a:pt x="6" y="35"/>
                      <a:pt x="8" y="49"/>
                    </a:cubicBezTo>
                    <a:cubicBezTo>
                      <a:pt x="7" y="69"/>
                      <a:pt x="4" y="87"/>
                      <a:pt x="6" y="107"/>
                    </a:cubicBezTo>
                    <a:cubicBezTo>
                      <a:pt x="8" y="106"/>
                      <a:pt x="14" y="101"/>
                      <a:pt x="17" y="103"/>
                    </a:cubicBezTo>
                    <a:cubicBezTo>
                      <a:pt x="20" y="105"/>
                      <a:pt x="17" y="112"/>
                      <a:pt x="20" y="115"/>
                    </a:cubicBezTo>
                    <a:cubicBezTo>
                      <a:pt x="22" y="118"/>
                      <a:pt x="29" y="122"/>
                      <a:pt x="29" y="122"/>
                    </a:cubicBezTo>
                    <a:cubicBezTo>
                      <a:pt x="29" y="133"/>
                      <a:pt x="27" y="158"/>
                      <a:pt x="38" y="140"/>
                    </a:cubicBezTo>
                    <a:cubicBezTo>
                      <a:pt x="39" y="133"/>
                      <a:pt x="41" y="131"/>
                      <a:pt x="48" y="128"/>
                    </a:cubicBezTo>
                    <a:cubicBezTo>
                      <a:pt x="55" y="130"/>
                      <a:pt x="59" y="133"/>
                      <a:pt x="65" y="134"/>
                    </a:cubicBezTo>
                    <a:cubicBezTo>
                      <a:pt x="81" y="131"/>
                      <a:pt x="76" y="112"/>
                      <a:pt x="63" y="109"/>
                    </a:cubicBezTo>
                    <a:cubicBezTo>
                      <a:pt x="58" y="107"/>
                      <a:pt x="53" y="106"/>
                      <a:pt x="48" y="104"/>
                    </a:cubicBezTo>
                    <a:cubicBezTo>
                      <a:pt x="45" y="100"/>
                      <a:pt x="42" y="95"/>
                      <a:pt x="39" y="91"/>
                    </a:cubicBezTo>
                    <a:cubicBezTo>
                      <a:pt x="38" y="85"/>
                      <a:pt x="36" y="79"/>
                      <a:pt x="33" y="73"/>
                    </a:cubicBezTo>
                    <a:cubicBezTo>
                      <a:pt x="31" y="64"/>
                      <a:pt x="33" y="58"/>
                      <a:pt x="41" y="53"/>
                    </a:cubicBezTo>
                    <a:cubicBezTo>
                      <a:pt x="48" y="44"/>
                      <a:pt x="47" y="38"/>
                      <a:pt x="35" y="35"/>
                    </a:cubicBezTo>
                    <a:cubicBezTo>
                      <a:pt x="36" y="28"/>
                      <a:pt x="39" y="26"/>
                      <a:pt x="42" y="20"/>
                    </a:cubicBezTo>
                    <a:cubicBezTo>
                      <a:pt x="41" y="13"/>
                      <a:pt x="35" y="8"/>
                      <a:pt x="29" y="4"/>
                    </a:cubicBezTo>
                    <a:cubicBezTo>
                      <a:pt x="25" y="9"/>
                      <a:pt x="23" y="13"/>
                      <a:pt x="18" y="7"/>
                    </a:cubicBezTo>
                    <a:cubicBezTo>
                      <a:pt x="17" y="0"/>
                      <a:pt x="19" y="2"/>
                      <a:pt x="12" y="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7" name="Freeform 49"/>
              <p:cNvSpPr>
                <a:spLocks/>
              </p:cNvSpPr>
              <p:nvPr/>
            </p:nvSpPr>
            <p:spPr bwMode="black">
              <a:xfrm>
                <a:off x="4087" y="2818"/>
                <a:ext cx="65" cy="79"/>
              </a:xfrm>
              <a:custGeom>
                <a:avLst/>
                <a:gdLst>
                  <a:gd name="T0" fmla="*/ 6 w 85"/>
                  <a:gd name="T1" fmla="*/ 0 h 105"/>
                  <a:gd name="T2" fmla="*/ 5 w 85"/>
                  <a:gd name="T3" fmla="*/ 2 h 105"/>
                  <a:gd name="T4" fmla="*/ 4 w 85"/>
                  <a:gd name="T5" fmla="*/ 4 h 105"/>
                  <a:gd name="T6" fmla="*/ 2 w 85"/>
                  <a:gd name="T7" fmla="*/ 4 h 105"/>
                  <a:gd name="T8" fmla="*/ 2 w 85"/>
                  <a:gd name="T9" fmla="*/ 5 h 105"/>
                  <a:gd name="T10" fmla="*/ 2 w 85"/>
                  <a:gd name="T11" fmla="*/ 8 h 105"/>
                  <a:gd name="T12" fmla="*/ 2 w 85"/>
                  <a:gd name="T13" fmla="*/ 8 h 105"/>
                  <a:gd name="T14" fmla="*/ 3 w 85"/>
                  <a:gd name="T15" fmla="*/ 6 h 105"/>
                  <a:gd name="T16" fmla="*/ 4 w 85"/>
                  <a:gd name="T17" fmla="*/ 8 h 105"/>
                  <a:gd name="T18" fmla="*/ 6 w 85"/>
                  <a:gd name="T19" fmla="*/ 11 h 105"/>
                  <a:gd name="T20" fmla="*/ 8 w 85"/>
                  <a:gd name="T21" fmla="*/ 8 h 105"/>
                  <a:gd name="T22" fmla="*/ 10 w 85"/>
                  <a:gd name="T23" fmla="*/ 8 h 105"/>
                  <a:gd name="T24" fmla="*/ 8 w 85"/>
                  <a:gd name="T25" fmla="*/ 5 h 105"/>
                  <a:gd name="T26" fmla="*/ 6 w 85"/>
                  <a:gd name="T27" fmla="*/ 0 h 10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5"/>
                  <a:gd name="T43" fmla="*/ 0 h 105"/>
                  <a:gd name="T44" fmla="*/ 85 w 85"/>
                  <a:gd name="T45" fmla="*/ 105 h 10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5" h="105">
                    <a:moveTo>
                      <a:pt x="52" y="0"/>
                    </a:moveTo>
                    <a:cubicBezTo>
                      <a:pt x="50" y="6"/>
                      <a:pt x="47" y="12"/>
                      <a:pt x="44" y="18"/>
                    </a:cubicBezTo>
                    <a:cubicBezTo>
                      <a:pt x="43" y="28"/>
                      <a:pt x="42" y="28"/>
                      <a:pt x="32" y="30"/>
                    </a:cubicBezTo>
                    <a:cubicBezTo>
                      <a:pt x="27" y="33"/>
                      <a:pt x="21" y="33"/>
                      <a:pt x="16" y="35"/>
                    </a:cubicBezTo>
                    <a:cubicBezTo>
                      <a:pt x="13" y="39"/>
                      <a:pt x="11" y="44"/>
                      <a:pt x="8" y="48"/>
                    </a:cubicBezTo>
                    <a:cubicBezTo>
                      <a:pt x="4" y="66"/>
                      <a:pt x="0" y="42"/>
                      <a:pt x="4" y="74"/>
                    </a:cubicBezTo>
                    <a:cubicBezTo>
                      <a:pt x="7" y="73"/>
                      <a:pt x="10" y="73"/>
                      <a:pt x="13" y="71"/>
                    </a:cubicBezTo>
                    <a:cubicBezTo>
                      <a:pt x="19" y="67"/>
                      <a:pt x="17" y="64"/>
                      <a:pt x="25" y="62"/>
                    </a:cubicBezTo>
                    <a:cubicBezTo>
                      <a:pt x="32" y="59"/>
                      <a:pt x="31" y="64"/>
                      <a:pt x="34" y="69"/>
                    </a:cubicBezTo>
                    <a:cubicBezTo>
                      <a:pt x="37" y="82"/>
                      <a:pt x="44" y="96"/>
                      <a:pt x="58" y="99"/>
                    </a:cubicBezTo>
                    <a:cubicBezTo>
                      <a:pt x="70" y="105"/>
                      <a:pt x="60" y="78"/>
                      <a:pt x="71" y="72"/>
                    </a:cubicBezTo>
                    <a:cubicBezTo>
                      <a:pt x="78" y="74"/>
                      <a:pt x="80" y="74"/>
                      <a:pt x="85" y="68"/>
                    </a:cubicBezTo>
                    <a:cubicBezTo>
                      <a:pt x="82" y="56"/>
                      <a:pt x="80" y="49"/>
                      <a:pt x="74" y="39"/>
                    </a:cubicBezTo>
                    <a:cubicBezTo>
                      <a:pt x="73" y="6"/>
                      <a:pt x="80" y="6"/>
                      <a:pt x="52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8" name="Freeform 50"/>
              <p:cNvSpPr>
                <a:spLocks/>
              </p:cNvSpPr>
              <p:nvPr/>
            </p:nvSpPr>
            <p:spPr bwMode="black">
              <a:xfrm>
                <a:off x="4165" y="2958"/>
                <a:ext cx="29" cy="49"/>
              </a:xfrm>
              <a:custGeom>
                <a:avLst/>
                <a:gdLst>
                  <a:gd name="T0" fmla="*/ 2 w 38"/>
                  <a:gd name="T1" fmla="*/ 2 h 66"/>
                  <a:gd name="T2" fmla="*/ 3 w 38"/>
                  <a:gd name="T3" fmla="*/ 6 h 66"/>
                  <a:gd name="T4" fmla="*/ 4 w 38"/>
                  <a:gd name="T5" fmla="*/ 5 h 66"/>
                  <a:gd name="T6" fmla="*/ 5 w 38"/>
                  <a:gd name="T7" fmla="*/ 4 h 66"/>
                  <a:gd name="T8" fmla="*/ 4 w 38"/>
                  <a:gd name="T9" fmla="*/ 2 h 66"/>
                  <a:gd name="T10" fmla="*/ 2 w 38"/>
                  <a:gd name="T11" fmla="*/ 1 h 66"/>
                  <a:gd name="T12" fmla="*/ 2 w 38"/>
                  <a:gd name="T13" fmla="*/ 1 h 66"/>
                  <a:gd name="T14" fmla="*/ 2 w 38"/>
                  <a:gd name="T15" fmla="*/ 1 h 66"/>
                  <a:gd name="T16" fmla="*/ 2 w 38"/>
                  <a:gd name="T17" fmla="*/ 2 h 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8"/>
                  <a:gd name="T28" fmla="*/ 0 h 66"/>
                  <a:gd name="T29" fmla="*/ 38 w 38"/>
                  <a:gd name="T30" fmla="*/ 66 h 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8" h="66">
                    <a:moveTo>
                      <a:pt x="6" y="27"/>
                    </a:moveTo>
                    <a:cubicBezTo>
                      <a:pt x="8" y="52"/>
                      <a:pt x="5" y="58"/>
                      <a:pt x="26" y="66"/>
                    </a:cubicBezTo>
                    <a:cubicBezTo>
                      <a:pt x="36" y="63"/>
                      <a:pt x="33" y="61"/>
                      <a:pt x="30" y="52"/>
                    </a:cubicBezTo>
                    <a:cubicBezTo>
                      <a:pt x="28" y="41"/>
                      <a:pt x="34" y="49"/>
                      <a:pt x="38" y="40"/>
                    </a:cubicBezTo>
                    <a:cubicBezTo>
                      <a:pt x="34" y="35"/>
                      <a:pt x="33" y="30"/>
                      <a:pt x="30" y="25"/>
                    </a:cubicBezTo>
                    <a:cubicBezTo>
                      <a:pt x="29" y="14"/>
                      <a:pt x="30" y="0"/>
                      <a:pt x="20" y="13"/>
                    </a:cubicBezTo>
                    <a:cubicBezTo>
                      <a:pt x="14" y="9"/>
                      <a:pt x="12" y="8"/>
                      <a:pt x="11" y="1"/>
                    </a:cubicBezTo>
                    <a:cubicBezTo>
                      <a:pt x="5" y="4"/>
                      <a:pt x="3" y="5"/>
                      <a:pt x="2" y="12"/>
                    </a:cubicBezTo>
                    <a:cubicBezTo>
                      <a:pt x="3" y="25"/>
                      <a:pt x="0" y="21"/>
                      <a:pt x="6" y="27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29" name="Freeform 51"/>
              <p:cNvSpPr>
                <a:spLocks/>
              </p:cNvSpPr>
              <p:nvPr/>
            </p:nvSpPr>
            <p:spPr bwMode="black">
              <a:xfrm>
                <a:off x="4148" y="3040"/>
                <a:ext cx="19" cy="17"/>
              </a:xfrm>
              <a:custGeom>
                <a:avLst/>
                <a:gdLst>
                  <a:gd name="T0" fmla="*/ 0 w 24"/>
                  <a:gd name="T1" fmla="*/ 0 h 23"/>
                  <a:gd name="T2" fmla="*/ 2 w 24"/>
                  <a:gd name="T3" fmla="*/ 2 h 23"/>
                  <a:gd name="T4" fmla="*/ 4 w 24"/>
                  <a:gd name="T5" fmla="*/ 1 h 23"/>
                  <a:gd name="T6" fmla="*/ 0 w 24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"/>
                  <a:gd name="T13" fmla="*/ 0 h 23"/>
                  <a:gd name="T14" fmla="*/ 24 w 24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" h="23">
                    <a:moveTo>
                      <a:pt x="0" y="0"/>
                    </a:moveTo>
                    <a:cubicBezTo>
                      <a:pt x="1" y="8"/>
                      <a:pt x="3" y="16"/>
                      <a:pt x="6" y="23"/>
                    </a:cubicBezTo>
                    <a:cubicBezTo>
                      <a:pt x="19" y="20"/>
                      <a:pt x="19" y="22"/>
                      <a:pt x="24" y="11"/>
                    </a:cubicBezTo>
                    <a:cubicBezTo>
                      <a:pt x="20" y="0"/>
                      <a:pt x="4" y="8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0" name="Freeform 52"/>
              <p:cNvSpPr>
                <a:spLocks/>
              </p:cNvSpPr>
              <p:nvPr/>
            </p:nvSpPr>
            <p:spPr bwMode="black">
              <a:xfrm>
                <a:off x="4176" y="3030"/>
                <a:ext cx="46" cy="37"/>
              </a:xfrm>
              <a:custGeom>
                <a:avLst/>
                <a:gdLst>
                  <a:gd name="T0" fmla="*/ 2 w 60"/>
                  <a:gd name="T1" fmla="*/ 0 h 49"/>
                  <a:gd name="T2" fmla="*/ 0 w 60"/>
                  <a:gd name="T3" fmla="*/ 2 h 49"/>
                  <a:gd name="T4" fmla="*/ 3 w 60"/>
                  <a:gd name="T5" fmla="*/ 4 h 49"/>
                  <a:gd name="T6" fmla="*/ 5 w 60"/>
                  <a:gd name="T7" fmla="*/ 5 h 49"/>
                  <a:gd name="T8" fmla="*/ 7 w 60"/>
                  <a:gd name="T9" fmla="*/ 5 h 49"/>
                  <a:gd name="T10" fmla="*/ 6 w 60"/>
                  <a:gd name="T11" fmla="*/ 3 h 49"/>
                  <a:gd name="T12" fmla="*/ 3 w 60"/>
                  <a:gd name="T13" fmla="*/ 2 h 49"/>
                  <a:gd name="T14" fmla="*/ 2 w 60"/>
                  <a:gd name="T15" fmla="*/ 2 h 49"/>
                  <a:gd name="T16" fmla="*/ 2 w 60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0"/>
                  <a:gd name="T28" fmla="*/ 0 h 49"/>
                  <a:gd name="T29" fmla="*/ 60 w 60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0" h="49">
                    <a:moveTo>
                      <a:pt x="9" y="0"/>
                    </a:moveTo>
                    <a:cubicBezTo>
                      <a:pt x="8" y="7"/>
                      <a:pt x="0" y="18"/>
                      <a:pt x="0" y="18"/>
                    </a:cubicBezTo>
                    <a:cubicBezTo>
                      <a:pt x="2" y="36"/>
                      <a:pt x="9" y="31"/>
                      <a:pt x="28" y="33"/>
                    </a:cubicBezTo>
                    <a:cubicBezTo>
                      <a:pt x="33" y="40"/>
                      <a:pt x="33" y="44"/>
                      <a:pt x="42" y="46"/>
                    </a:cubicBezTo>
                    <a:cubicBezTo>
                      <a:pt x="49" y="49"/>
                      <a:pt x="56" y="49"/>
                      <a:pt x="60" y="42"/>
                    </a:cubicBezTo>
                    <a:cubicBezTo>
                      <a:pt x="58" y="32"/>
                      <a:pt x="59" y="26"/>
                      <a:pt x="49" y="24"/>
                    </a:cubicBezTo>
                    <a:cubicBezTo>
                      <a:pt x="47" y="12"/>
                      <a:pt x="41" y="5"/>
                      <a:pt x="28" y="3"/>
                    </a:cubicBezTo>
                    <a:cubicBezTo>
                      <a:pt x="23" y="10"/>
                      <a:pt x="30" y="23"/>
                      <a:pt x="19" y="16"/>
                    </a:cubicBezTo>
                    <a:cubicBezTo>
                      <a:pt x="17" y="6"/>
                      <a:pt x="20" y="0"/>
                      <a:pt x="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1" name="Freeform 53"/>
              <p:cNvSpPr>
                <a:spLocks/>
              </p:cNvSpPr>
              <p:nvPr/>
            </p:nvSpPr>
            <p:spPr bwMode="black">
              <a:xfrm>
                <a:off x="4247" y="3100"/>
                <a:ext cx="24" cy="33"/>
              </a:xfrm>
              <a:custGeom>
                <a:avLst/>
                <a:gdLst>
                  <a:gd name="T0" fmla="*/ 3 w 32"/>
                  <a:gd name="T1" fmla="*/ 0 h 44"/>
                  <a:gd name="T2" fmla="*/ 2 w 32"/>
                  <a:gd name="T3" fmla="*/ 2 h 44"/>
                  <a:gd name="T4" fmla="*/ 2 w 32"/>
                  <a:gd name="T5" fmla="*/ 3 h 44"/>
                  <a:gd name="T6" fmla="*/ 2 w 32"/>
                  <a:gd name="T7" fmla="*/ 3 h 44"/>
                  <a:gd name="T8" fmla="*/ 3 w 32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44"/>
                  <a:gd name="T17" fmla="*/ 32 w 32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44">
                    <a:moveTo>
                      <a:pt x="28" y="0"/>
                    </a:moveTo>
                    <a:cubicBezTo>
                      <a:pt x="32" y="10"/>
                      <a:pt x="18" y="9"/>
                      <a:pt x="10" y="11"/>
                    </a:cubicBezTo>
                    <a:cubicBezTo>
                      <a:pt x="0" y="18"/>
                      <a:pt x="7" y="24"/>
                      <a:pt x="12" y="32"/>
                    </a:cubicBezTo>
                    <a:cubicBezTo>
                      <a:pt x="14" y="44"/>
                      <a:pt x="15" y="41"/>
                      <a:pt x="24" y="36"/>
                    </a:cubicBezTo>
                    <a:cubicBezTo>
                      <a:pt x="32" y="25"/>
                      <a:pt x="29" y="14"/>
                      <a:pt x="28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2" name="Freeform 54"/>
              <p:cNvSpPr>
                <a:spLocks/>
              </p:cNvSpPr>
              <p:nvPr/>
            </p:nvSpPr>
            <p:spPr bwMode="black">
              <a:xfrm>
                <a:off x="4520" y="3058"/>
                <a:ext cx="47" cy="47"/>
              </a:xfrm>
              <a:custGeom>
                <a:avLst/>
                <a:gdLst>
                  <a:gd name="T0" fmla="*/ 2 w 61"/>
                  <a:gd name="T1" fmla="*/ 0 h 63"/>
                  <a:gd name="T2" fmla="*/ 0 w 61"/>
                  <a:gd name="T3" fmla="*/ 1 h 63"/>
                  <a:gd name="T4" fmla="*/ 3 w 61"/>
                  <a:gd name="T5" fmla="*/ 3 h 63"/>
                  <a:gd name="T6" fmla="*/ 5 w 61"/>
                  <a:gd name="T7" fmla="*/ 5 h 63"/>
                  <a:gd name="T8" fmla="*/ 5 w 61"/>
                  <a:gd name="T9" fmla="*/ 5 h 63"/>
                  <a:gd name="T10" fmla="*/ 8 w 61"/>
                  <a:gd name="T11" fmla="*/ 5 h 63"/>
                  <a:gd name="T12" fmla="*/ 4 w 61"/>
                  <a:gd name="T13" fmla="*/ 1 h 63"/>
                  <a:gd name="T14" fmla="*/ 2 w 61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1"/>
                  <a:gd name="T25" fmla="*/ 0 h 63"/>
                  <a:gd name="T26" fmla="*/ 61 w 61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1" h="63">
                    <a:moveTo>
                      <a:pt x="7" y="0"/>
                    </a:moveTo>
                    <a:cubicBezTo>
                      <a:pt x="6" y="6"/>
                      <a:pt x="3" y="9"/>
                      <a:pt x="0" y="14"/>
                    </a:cubicBezTo>
                    <a:cubicBezTo>
                      <a:pt x="7" y="23"/>
                      <a:pt x="13" y="31"/>
                      <a:pt x="24" y="35"/>
                    </a:cubicBezTo>
                    <a:cubicBezTo>
                      <a:pt x="27" y="42"/>
                      <a:pt x="31" y="48"/>
                      <a:pt x="36" y="54"/>
                    </a:cubicBezTo>
                    <a:cubicBezTo>
                      <a:pt x="37" y="61"/>
                      <a:pt x="40" y="59"/>
                      <a:pt x="46" y="63"/>
                    </a:cubicBezTo>
                    <a:cubicBezTo>
                      <a:pt x="54" y="62"/>
                      <a:pt x="56" y="62"/>
                      <a:pt x="61" y="56"/>
                    </a:cubicBezTo>
                    <a:cubicBezTo>
                      <a:pt x="59" y="46"/>
                      <a:pt x="42" y="23"/>
                      <a:pt x="33" y="17"/>
                    </a:cubicBezTo>
                    <a:cubicBezTo>
                      <a:pt x="23" y="10"/>
                      <a:pt x="14" y="9"/>
                      <a:pt x="7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3" name="Freeform 55"/>
              <p:cNvSpPr>
                <a:spLocks/>
              </p:cNvSpPr>
              <p:nvPr/>
            </p:nvSpPr>
            <p:spPr bwMode="black">
              <a:xfrm>
                <a:off x="4113" y="3117"/>
                <a:ext cx="47" cy="50"/>
              </a:xfrm>
              <a:custGeom>
                <a:avLst/>
                <a:gdLst>
                  <a:gd name="T0" fmla="*/ 4 w 61"/>
                  <a:gd name="T1" fmla="*/ 1 h 67"/>
                  <a:gd name="T2" fmla="*/ 4 w 61"/>
                  <a:gd name="T3" fmla="*/ 3 h 67"/>
                  <a:gd name="T4" fmla="*/ 2 w 61"/>
                  <a:gd name="T5" fmla="*/ 4 h 67"/>
                  <a:gd name="T6" fmla="*/ 3 w 61"/>
                  <a:gd name="T7" fmla="*/ 7 h 67"/>
                  <a:gd name="T8" fmla="*/ 6 w 61"/>
                  <a:gd name="T9" fmla="*/ 5 h 67"/>
                  <a:gd name="T10" fmla="*/ 7 w 61"/>
                  <a:gd name="T11" fmla="*/ 4 h 67"/>
                  <a:gd name="T12" fmla="*/ 6 w 61"/>
                  <a:gd name="T13" fmla="*/ 3 h 67"/>
                  <a:gd name="T14" fmla="*/ 7 w 61"/>
                  <a:gd name="T15" fmla="*/ 1 h 67"/>
                  <a:gd name="T16" fmla="*/ 7 w 61"/>
                  <a:gd name="T17" fmla="*/ 1 h 67"/>
                  <a:gd name="T18" fmla="*/ 5 w 61"/>
                  <a:gd name="T19" fmla="*/ 1 h 67"/>
                  <a:gd name="T20" fmla="*/ 6 w 61"/>
                  <a:gd name="T21" fmla="*/ 1 h 67"/>
                  <a:gd name="T22" fmla="*/ 6 w 61"/>
                  <a:gd name="T23" fmla="*/ 1 h 67"/>
                  <a:gd name="T24" fmla="*/ 5 w 61"/>
                  <a:gd name="T25" fmla="*/ 2 h 67"/>
                  <a:gd name="T26" fmla="*/ 4 w 61"/>
                  <a:gd name="T27" fmla="*/ 1 h 6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1"/>
                  <a:gd name="T43" fmla="*/ 0 h 67"/>
                  <a:gd name="T44" fmla="*/ 61 w 61"/>
                  <a:gd name="T45" fmla="*/ 67 h 6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1" h="67">
                    <a:moveTo>
                      <a:pt x="28" y="7"/>
                    </a:moveTo>
                    <a:cubicBezTo>
                      <a:pt x="17" y="15"/>
                      <a:pt x="24" y="25"/>
                      <a:pt x="30" y="34"/>
                    </a:cubicBezTo>
                    <a:cubicBezTo>
                      <a:pt x="27" y="44"/>
                      <a:pt x="26" y="44"/>
                      <a:pt x="16" y="43"/>
                    </a:cubicBezTo>
                    <a:cubicBezTo>
                      <a:pt x="0" y="46"/>
                      <a:pt x="13" y="63"/>
                      <a:pt x="22" y="67"/>
                    </a:cubicBezTo>
                    <a:cubicBezTo>
                      <a:pt x="31" y="65"/>
                      <a:pt x="39" y="60"/>
                      <a:pt x="48" y="58"/>
                    </a:cubicBezTo>
                    <a:cubicBezTo>
                      <a:pt x="51" y="52"/>
                      <a:pt x="54" y="50"/>
                      <a:pt x="60" y="47"/>
                    </a:cubicBezTo>
                    <a:cubicBezTo>
                      <a:pt x="61" y="40"/>
                      <a:pt x="51" y="28"/>
                      <a:pt x="51" y="28"/>
                    </a:cubicBezTo>
                    <a:cubicBezTo>
                      <a:pt x="52" y="22"/>
                      <a:pt x="55" y="19"/>
                      <a:pt x="57" y="14"/>
                    </a:cubicBezTo>
                    <a:cubicBezTo>
                      <a:pt x="56" y="10"/>
                      <a:pt x="58" y="5"/>
                      <a:pt x="55" y="2"/>
                    </a:cubicBezTo>
                    <a:cubicBezTo>
                      <a:pt x="53" y="0"/>
                      <a:pt x="48" y="2"/>
                      <a:pt x="46" y="4"/>
                    </a:cubicBezTo>
                    <a:cubicBezTo>
                      <a:pt x="45" y="5"/>
                      <a:pt x="49" y="5"/>
                      <a:pt x="51" y="5"/>
                    </a:cubicBezTo>
                    <a:cubicBezTo>
                      <a:pt x="57" y="10"/>
                      <a:pt x="52" y="9"/>
                      <a:pt x="49" y="16"/>
                    </a:cubicBezTo>
                    <a:cubicBezTo>
                      <a:pt x="58" y="23"/>
                      <a:pt x="50" y="22"/>
                      <a:pt x="43" y="23"/>
                    </a:cubicBezTo>
                    <a:cubicBezTo>
                      <a:pt x="34" y="22"/>
                      <a:pt x="31" y="16"/>
                      <a:pt x="28" y="7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4" name="Freeform 56"/>
              <p:cNvSpPr>
                <a:spLocks/>
              </p:cNvSpPr>
              <p:nvPr/>
            </p:nvSpPr>
            <p:spPr bwMode="black">
              <a:xfrm>
                <a:off x="4063" y="3136"/>
                <a:ext cx="33" cy="27"/>
              </a:xfrm>
              <a:custGeom>
                <a:avLst/>
                <a:gdLst>
                  <a:gd name="T0" fmla="*/ 2 w 43"/>
                  <a:gd name="T1" fmla="*/ 2 h 36"/>
                  <a:gd name="T2" fmla="*/ 2 w 43"/>
                  <a:gd name="T3" fmla="*/ 2 h 36"/>
                  <a:gd name="T4" fmla="*/ 4 w 43"/>
                  <a:gd name="T5" fmla="*/ 3 h 36"/>
                  <a:gd name="T6" fmla="*/ 5 w 43"/>
                  <a:gd name="T7" fmla="*/ 3 h 36"/>
                  <a:gd name="T8" fmla="*/ 2 w 43"/>
                  <a:gd name="T9" fmla="*/ 2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"/>
                  <a:gd name="T16" fmla="*/ 0 h 36"/>
                  <a:gd name="T17" fmla="*/ 43 w 43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" h="36">
                    <a:moveTo>
                      <a:pt x="21" y="3"/>
                    </a:moveTo>
                    <a:cubicBezTo>
                      <a:pt x="14" y="0"/>
                      <a:pt x="12" y="2"/>
                      <a:pt x="6" y="6"/>
                    </a:cubicBezTo>
                    <a:cubicBezTo>
                      <a:pt x="0" y="17"/>
                      <a:pt x="23" y="32"/>
                      <a:pt x="33" y="36"/>
                    </a:cubicBezTo>
                    <a:cubicBezTo>
                      <a:pt x="36" y="35"/>
                      <a:pt x="42" y="34"/>
                      <a:pt x="42" y="30"/>
                    </a:cubicBezTo>
                    <a:cubicBezTo>
                      <a:pt x="43" y="24"/>
                      <a:pt x="27" y="3"/>
                      <a:pt x="21" y="3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5" name="Freeform 57"/>
              <p:cNvSpPr>
                <a:spLocks/>
              </p:cNvSpPr>
              <p:nvPr/>
            </p:nvSpPr>
            <p:spPr bwMode="black">
              <a:xfrm>
                <a:off x="4042" y="3107"/>
                <a:ext cx="24" cy="31"/>
              </a:xfrm>
              <a:custGeom>
                <a:avLst/>
                <a:gdLst>
                  <a:gd name="T0" fmla="*/ 2 w 32"/>
                  <a:gd name="T1" fmla="*/ 0 h 41"/>
                  <a:gd name="T2" fmla="*/ 0 w 32"/>
                  <a:gd name="T3" fmla="*/ 3 h 41"/>
                  <a:gd name="T4" fmla="*/ 2 w 32"/>
                  <a:gd name="T5" fmla="*/ 3 h 41"/>
                  <a:gd name="T6" fmla="*/ 2 w 32"/>
                  <a:gd name="T7" fmla="*/ 4 h 41"/>
                  <a:gd name="T8" fmla="*/ 2 w 32"/>
                  <a:gd name="T9" fmla="*/ 4 h 41"/>
                  <a:gd name="T10" fmla="*/ 3 w 32"/>
                  <a:gd name="T11" fmla="*/ 2 h 41"/>
                  <a:gd name="T12" fmla="*/ 2 w 32"/>
                  <a:gd name="T13" fmla="*/ 2 h 41"/>
                  <a:gd name="T14" fmla="*/ 2 w 32"/>
                  <a:gd name="T15" fmla="*/ 0 h 4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41"/>
                  <a:gd name="T26" fmla="*/ 32 w 32"/>
                  <a:gd name="T27" fmla="*/ 41 h 4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41">
                    <a:moveTo>
                      <a:pt x="21" y="0"/>
                    </a:moveTo>
                    <a:cubicBezTo>
                      <a:pt x="15" y="10"/>
                      <a:pt x="6" y="16"/>
                      <a:pt x="0" y="26"/>
                    </a:cubicBezTo>
                    <a:cubicBezTo>
                      <a:pt x="7" y="27"/>
                      <a:pt x="10" y="27"/>
                      <a:pt x="16" y="24"/>
                    </a:cubicBezTo>
                    <a:cubicBezTo>
                      <a:pt x="17" y="26"/>
                      <a:pt x="19" y="27"/>
                      <a:pt x="19" y="29"/>
                    </a:cubicBezTo>
                    <a:cubicBezTo>
                      <a:pt x="19" y="31"/>
                      <a:pt x="15" y="33"/>
                      <a:pt x="16" y="35"/>
                    </a:cubicBezTo>
                    <a:cubicBezTo>
                      <a:pt x="19" y="41"/>
                      <a:pt x="29" y="23"/>
                      <a:pt x="30" y="21"/>
                    </a:cubicBezTo>
                    <a:cubicBezTo>
                      <a:pt x="32" y="9"/>
                      <a:pt x="26" y="19"/>
                      <a:pt x="24" y="9"/>
                    </a:cubicBezTo>
                    <a:cubicBezTo>
                      <a:pt x="25" y="1"/>
                      <a:pt x="27" y="4"/>
                      <a:pt x="21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6" name="Freeform 58"/>
              <p:cNvSpPr>
                <a:spLocks/>
              </p:cNvSpPr>
              <p:nvPr/>
            </p:nvSpPr>
            <p:spPr bwMode="black">
              <a:xfrm>
                <a:off x="4076" y="3118"/>
                <a:ext cx="35" cy="24"/>
              </a:xfrm>
              <a:custGeom>
                <a:avLst/>
                <a:gdLst>
                  <a:gd name="T0" fmla="*/ 2 w 45"/>
                  <a:gd name="T1" fmla="*/ 0 h 32"/>
                  <a:gd name="T2" fmla="*/ 0 w 45"/>
                  <a:gd name="T3" fmla="*/ 2 h 32"/>
                  <a:gd name="T4" fmla="*/ 3 w 45"/>
                  <a:gd name="T5" fmla="*/ 3 h 32"/>
                  <a:gd name="T6" fmla="*/ 5 w 45"/>
                  <a:gd name="T7" fmla="*/ 2 h 32"/>
                  <a:gd name="T8" fmla="*/ 3 w 45"/>
                  <a:gd name="T9" fmla="*/ 2 h 32"/>
                  <a:gd name="T10" fmla="*/ 2 w 45"/>
                  <a:gd name="T11" fmla="*/ 0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"/>
                  <a:gd name="T19" fmla="*/ 0 h 32"/>
                  <a:gd name="T20" fmla="*/ 45 w 45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" h="32">
                    <a:moveTo>
                      <a:pt x="21" y="0"/>
                    </a:moveTo>
                    <a:cubicBezTo>
                      <a:pt x="10" y="1"/>
                      <a:pt x="8" y="1"/>
                      <a:pt x="0" y="7"/>
                    </a:cubicBezTo>
                    <a:cubicBezTo>
                      <a:pt x="3" y="20"/>
                      <a:pt x="15" y="29"/>
                      <a:pt x="27" y="31"/>
                    </a:cubicBezTo>
                    <a:cubicBezTo>
                      <a:pt x="36" y="30"/>
                      <a:pt x="41" y="32"/>
                      <a:pt x="45" y="24"/>
                    </a:cubicBezTo>
                    <a:cubicBezTo>
                      <a:pt x="32" y="16"/>
                      <a:pt x="30" y="23"/>
                      <a:pt x="22" y="10"/>
                    </a:cubicBezTo>
                    <a:cubicBezTo>
                      <a:pt x="21" y="2"/>
                      <a:pt x="21" y="5"/>
                      <a:pt x="21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7" name="Freeform 59"/>
              <p:cNvSpPr>
                <a:spLocks/>
              </p:cNvSpPr>
              <p:nvPr/>
            </p:nvSpPr>
            <p:spPr bwMode="black">
              <a:xfrm>
                <a:off x="4026" y="2787"/>
                <a:ext cx="28" cy="55"/>
              </a:xfrm>
              <a:custGeom>
                <a:avLst/>
                <a:gdLst>
                  <a:gd name="T0" fmla="*/ 5 w 35"/>
                  <a:gd name="T1" fmla="*/ 0 h 74"/>
                  <a:gd name="T2" fmla="*/ 4 w 35"/>
                  <a:gd name="T3" fmla="*/ 1 h 74"/>
                  <a:gd name="T4" fmla="*/ 2 w 35"/>
                  <a:gd name="T5" fmla="*/ 3 h 74"/>
                  <a:gd name="T6" fmla="*/ 0 w 35"/>
                  <a:gd name="T7" fmla="*/ 5 h 74"/>
                  <a:gd name="T8" fmla="*/ 2 w 35"/>
                  <a:gd name="T9" fmla="*/ 7 h 74"/>
                  <a:gd name="T10" fmla="*/ 3 w 35"/>
                  <a:gd name="T11" fmla="*/ 5 h 74"/>
                  <a:gd name="T12" fmla="*/ 6 w 35"/>
                  <a:gd name="T13" fmla="*/ 3 h 74"/>
                  <a:gd name="T14" fmla="*/ 5 w 35"/>
                  <a:gd name="T15" fmla="*/ 0 h 7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"/>
                  <a:gd name="T25" fmla="*/ 0 h 74"/>
                  <a:gd name="T26" fmla="*/ 35 w 35"/>
                  <a:gd name="T27" fmla="*/ 74 h 7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" h="74">
                    <a:moveTo>
                      <a:pt x="30" y="0"/>
                    </a:moveTo>
                    <a:cubicBezTo>
                      <a:pt x="33" y="8"/>
                      <a:pt x="29" y="14"/>
                      <a:pt x="21" y="15"/>
                    </a:cubicBezTo>
                    <a:cubicBezTo>
                      <a:pt x="19" y="27"/>
                      <a:pt x="24" y="33"/>
                      <a:pt x="9" y="36"/>
                    </a:cubicBezTo>
                    <a:cubicBezTo>
                      <a:pt x="13" y="50"/>
                      <a:pt x="12" y="52"/>
                      <a:pt x="0" y="59"/>
                    </a:cubicBezTo>
                    <a:cubicBezTo>
                      <a:pt x="3" y="64"/>
                      <a:pt x="5" y="69"/>
                      <a:pt x="8" y="74"/>
                    </a:cubicBezTo>
                    <a:cubicBezTo>
                      <a:pt x="15" y="71"/>
                      <a:pt x="16" y="65"/>
                      <a:pt x="20" y="59"/>
                    </a:cubicBezTo>
                    <a:cubicBezTo>
                      <a:pt x="22" y="47"/>
                      <a:pt x="28" y="41"/>
                      <a:pt x="35" y="32"/>
                    </a:cubicBezTo>
                    <a:cubicBezTo>
                      <a:pt x="34" y="26"/>
                      <a:pt x="30" y="8"/>
                      <a:pt x="30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8" name="Freeform 60"/>
              <p:cNvSpPr>
                <a:spLocks/>
              </p:cNvSpPr>
              <p:nvPr/>
            </p:nvSpPr>
            <p:spPr bwMode="black">
              <a:xfrm>
                <a:off x="4078" y="2778"/>
                <a:ext cx="20" cy="55"/>
              </a:xfrm>
              <a:custGeom>
                <a:avLst/>
                <a:gdLst>
                  <a:gd name="T0" fmla="*/ 2 w 25"/>
                  <a:gd name="T1" fmla="*/ 2 h 73"/>
                  <a:gd name="T2" fmla="*/ 2 w 25"/>
                  <a:gd name="T3" fmla="*/ 2 h 73"/>
                  <a:gd name="T4" fmla="*/ 0 w 25"/>
                  <a:gd name="T5" fmla="*/ 3 h 73"/>
                  <a:gd name="T6" fmla="*/ 2 w 25"/>
                  <a:gd name="T7" fmla="*/ 5 h 73"/>
                  <a:gd name="T8" fmla="*/ 4 w 25"/>
                  <a:gd name="T9" fmla="*/ 6 h 73"/>
                  <a:gd name="T10" fmla="*/ 2 w 25"/>
                  <a:gd name="T11" fmla="*/ 2 h 73"/>
                  <a:gd name="T12" fmla="*/ 2 w 25"/>
                  <a:gd name="T13" fmla="*/ 2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73"/>
                  <a:gd name="T23" fmla="*/ 25 w 25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73">
                    <a:moveTo>
                      <a:pt x="13" y="7"/>
                    </a:moveTo>
                    <a:cubicBezTo>
                      <a:pt x="9" y="0"/>
                      <a:pt x="7" y="2"/>
                      <a:pt x="4" y="8"/>
                    </a:cubicBezTo>
                    <a:cubicBezTo>
                      <a:pt x="3" y="13"/>
                      <a:pt x="1" y="17"/>
                      <a:pt x="0" y="22"/>
                    </a:cubicBezTo>
                    <a:cubicBezTo>
                      <a:pt x="1" y="35"/>
                      <a:pt x="6" y="33"/>
                      <a:pt x="15" y="41"/>
                    </a:cubicBezTo>
                    <a:cubicBezTo>
                      <a:pt x="16" y="52"/>
                      <a:pt x="15" y="73"/>
                      <a:pt x="25" y="56"/>
                    </a:cubicBezTo>
                    <a:cubicBezTo>
                      <a:pt x="24" y="33"/>
                      <a:pt x="23" y="36"/>
                      <a:pt x="16" y="20"/>
                    </a:cubicBezTo>
                    <a:cubicBezTo>
                      <a:pt x="15" y="11"/>
                      <a:pt x="16" y="15"/>
                      <a:pt x="13" y="7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39" name="Freeform 61"/>
              <p:cNvSpPr>
                <a:spLocks/>
              </p:cNvSpPr>
              <p:nvPr/>
            </p:nvSpPr>
            <p:spPr bwMode="black">
              <a:xfrm>
                <a:off x="4101" y="2761"/>
                <a:ext cx="10" cy="25"/>
              </a:xfrm>
              <a:custGeom>
                <a:avLst/>
                <a:gdLst>
                  <a:gd name="T0" fmla="*/ 1 w 14"/>
                  <a:gd name="T1" fmla="*/ 0 h 33"/>
                  <a:gd name="T2" fmla="*/ 1 w 14"/>
                  <a:gd name="T3" fmla="*/ 2 h 33"/>
                  <a:gd name="T4" fmla="*/ 1 w 14"/>
                  <a:gd name="T5" fmla="*/ 3 h 33"/>
                  <a:gd name="T6" fmla="*/ 1 w 14"/>
                  <a:gd name="T7" fmla="*/ 0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"/>
                  <a:gd name="T13" fmla="*/ 0 h 33"/>
                  <a:gd name="T14" fmla="*/ 14 w 14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" h="33">
                    <a:moveTo>
                      <a:pt x="11" y="0"/>
                    </a:moveTo>
                    <a:cubicBezTo>
                      <a:pt x="7" y="3"/>
                      <a:pt x="5" y="7"/>
                      <a:pt x="1" y="10"/>
                    </a:cubicBezTo>
                    <a:cubicBezTo>
                      <a:pt x="2" y="18"/>
                      <a:pt x="0" y="33"/>
                      <a:pt x="11" y="25"/>
                    </a:cubicBezTo>
                    <a:cubicBezTo>
                      <a:pt x="14" y="15"/>
                      <a:pt x="5" y="4"/>
                      <a:pt x="11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0" name="Freeform 62"/>
              <p:cNvSpPr>
                <a:spLocks/>
              </p:cNvSpPr>
              <p:nvPr/>
            </p:nvSpPr>
            <p:spPr bwMode="black">
              <a:xfrm>
                <a:off x="4111" y="2773"/>
                <a:ext cx="22" cy="48"/>
              </a:xfrm>
              <a:custGeom>
                <a:avLst/>
                <a:gdLst>
                  <a:gd name="T0" fmla="*/ 2 w 28"/>
                  <a:gd name="T1" fmla="*/ 0 h 64"/>
                  <a:gd name="T2" fmla="*/ 2 w 28"/>
                  <a:gd name="T3" fmla="*/ 2 h 64"/>
                  <a:gd name="T4" fmla="*/ 3 w 28"/>
                  <a:gd name="T5" fmla="*/ 2 h 64"/>
                  <a:gd name="T6" fmla="*/ 2 w 28"/>
                  <a:gd name="T7" fmla="*/ 4 h 64"/>
                  <a:gd name="T8" fmla="*/ 0 w 28"/>
                  <a:gd name="T9" fmla="*/ 5 h 64"/>
                  <a:gd name="T10" fmla="*/ 2 w 28"/>
                  <a:gd name="T11" fmla="*/ 5 h 64"/>
                  <a:gd name="T12" fmla="*/ 4 w 28"/>
                  <a:gd name="T13" fmla="*/ 2 h 64"/>
                  <a:gd name="T14" fmla="*/ 2 w 28"/>
                  <a:gd name="T15" fmla="*/ 0 h 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"/>
                  <a:gd name="T25" fmla="*/ 0 h 64"/>
                  <a:gd name="T26" fmla="*/ 28 w 28"/>
                  <a:gd name="T27" fmla="*/ 64 h 6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" h="64">
                    <a:moveTo>
                      <a:pt x="5" y="0"/>
                    </a:moveTo>
                    <a:cubicBezTo>
                      <a:pt x="6" y="5"/>
                      <a:pt x="7" y="10"/>
                      <a:pt x="11" y="14"/>
                    </a:cubicBezTo>
                    <a:cubicBezTo>
                      <a:pt x="14" y="17"/>
                      <a:pt x="20" y="21"/>
                      <a:pt x="20" y="21"/>
                    </a:cubicBezTo>
                    <a:cubicBezTo>
                      <a:pt x="9" y="27"/>
                      <a:pt x="0" y="23"/>
                      <a:pt x="8" y="39"/>
                    </a:cubicBezTo>
                    <a:cubicBezTo>
                      <a:pt x="6" y="47"/>
                      <a:pt x="4" y="50"/>
                      <a:pt x="0" y="56"/>
                    </a:cubicBezTo>
                    <a:cubicBezTo>
                      <a:pt x="4" y="62"/>
                      <a:pt x="7" y="64"/>
                      <a:pt x="11" y="57"/>
                    </a:cubicBezTo>
                    <a:cubicBezTo>
                      <a:pt x="13" y="43"/>
                      <a:pt x="10" y="29"/>
                      <a:pt x="26" y="26"/>
                    </a:cubicBezTo>
                    <a:cubicBezTo>
                      <a:pt x="28" y="15"/>
                      <a:pt x="14" y="4"/>
                      <a:pt x="5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1" name="Freeform 63"/>
              <p:cNvSpPr>
                <a:spLocks/>
              </p:cNvSpPr>
              <p:nvPr/>
            </p:nvSpPr>
            <p:spPr bwMode="black">
              <a:xfrm>
                <a:off x="3836" y="2842"/>
                <a:ext cx="12" cy="27"/>
              </a:xfrm>
              <a:custGeom>
                <a:avLst/>
                <a:gdLst>
                  <a:gd name="T0" fmla="*/ 2 w 16"/>
                  <a:gd name="T1" fmla="*/ 2 h 36"/>
                  <a:gd name="T2" fmla="*/ 0 w 16"/>
                  <a:gd name="T3" fmla="*/ 2 h 36"/>
                  <a:gd name="T4" fmla="*/ 2 w 16"/>
                  <a:gd name="T5" fmla="*/ 2 h 36"/>
                  <a:gd name="T6" fmla="*/ 2 w 16"/>
                  <a:gd name="T7" fmla="*/ 2 h 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"/>
                  <a:gd name="T13" fmla="*/ 0 h 36"/>
                  <a:gd name="T14" fmla="*/ 16 w 16"/>
                  <a:gd name="T15" fmla="*/ 36 h 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" h="36">
                    <a:moveTo>
                      <a:pt x="14" y="3"/>
                    </a:moveTo>
                    <a:cubicBezTo>
                      <a:pt x="7" y="0"/>
                      <a:pt x="4" y="1"/>
                      <a:pt x="0" y="7"/>
                    </a:cubicBezTo>
                    <a:cubicBezTo>
                      <a:pt x="3" y="14"/>
                      <a:pt x="2" y="17"/>
                      <a:pt x="8" y="22"/>
                    </a:cubicBezTo>
                    <a:cubicBezTo>
                      <a:pt x="16" y="36"/>
                      <a:pt x="11" y="7"/>
                      <a:pt x="14" y="3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2" name="Freeform 64"/>
              <p:cNvSpPr>
                <a:spLocks/>
              </p:cNvSpPr>
              <p:nvPr/>
            </p:nvSpPr>
            <p:spPr bwMode="black">
              <a:xfrm>
                <a:off x="3825" y="2819"/>
                <a:ext cx="11" cy="15"/>
              </a:xfrm>
              <a:custGeom>
                <a:avLst/>
                <a:gdLst>
                  <a:gd name="T0" fmla="*/ 3 w 13"/>
                  <a:gd name="T1" fmla="*/ 2 h 20"/>
                  <a:gd name="T2" fmla="*/ 1 w 13"/>
                  <a:gd name="T3" fmla="*/ 2 h 20"/>
                  <a:gd name="T4" fmla="*/ 3 w 13"/>
                  <a:gd name="T5" fmla="*/ 2 h 20"/>
                  <a:gd name="T6" fmla="*/ 3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3" name="Freeform 65"/>
              <p:cNvSpPr>
                <a:spLocks/>
              </p:cNvSpPr>
              <p:nvPr/>
            </p:nvSpPr>
            <p:spPr bwMode="black">
              <a:xfrm>
                <a:off x="3821" y="2801"/>
                <a:ext cx="12" cy="14"/>
              </a:xfrm>
              <a:custGeom>
                <a:avLst/>
                <a:gdLst>
                  <a:gd name="T0" fmla="*/ 2 w 16"/>
                  <a:gd name="T1" fmla="*/ 1 h 19"/>
                  <a:gd name="T2" fmla="*/ 0 w 16"/>
                  <a:gd name="T3" fmla="*/ 1 h 19"/>
                  <a:gd name="T4" fmla="*/ 2 w 16"/>
                  <a:gd name="T5" fmla="*/ 1 h 19"/>
                  <a:gd name="T6" fmla="*/ 2 w 16"/>
                  <a:gd name="T7" fmla="*/ 1 h 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"/>
                  <a:gd name="T13" fmla="*/ 0 h 19"/>
                  <a:gd name="T14" fmla="*/ 16 w 16"/>
                  <a:gd name="T15" fmla="*/ 19 h 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" h="19">
                    <a:moveTo>
                      <a:pt x="10" y="5"/>
                    </a:moveTo>
                    <a:cubicBezTo>
                      <a:pt x="4" y="0"/>
                      <a:pt x="1" y="3"/>
                      <a:pt x="0" y="10"/>
                    </a:cubicBezTo>
                    <a:cubicBezTo>
                      <a:pt x="4" y="15"/>
                      <a:pt x="7" y="16"/>
                      <a:pt x="12" y="19"/>
                    </a:cubicBezTo>
                    <a:cubicBezTo>
                      <a:pt x="16" y="12"/>
                      <a:pt x="14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4" name="Freeform 66"/>
              <p:cNvSpPr>
                <a:spLocks/>
              </p:cNvSpPr>
              <p:nvPr/>
            </p:nvSpPr>
            <p:spPr bwMode="black">
              <a:xfrm>
                <a:off x="3842" y="2768"/>
                <a:ext cx="11" cy="19"/>
              </a:xfrm>
              <a:custGeom>
                <a:avLst/>
                <a:gdLst>
                  <a:gd name="T0" fmla="*/ 2 w 14"/>
                  <a:gd name="T1" fmla="*/ 0 h 25"/>
                  <a:gd name="T2" fmla="*/ 0 w 14"/>
                  <a:gd name="T3" fmla="*/ 2 h 25"/>
                  <a:gd name="T4" fmla="*/ 2 w 14"/>
                  <a:gd name="T5" fmla="*/ 3 h 25"/>
                  <a:gd name="T6" fmla="*/ 2 w 14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"/>
                  <a:gd name="T13" fmla="*/ 0 h 25"/>
                  <a:gd name="T14" fmla="*/ 14 w 14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" h="25">
                    <a:moveTo>
                      <a:pt x="6" y="0"/>
                    </a:moveTo>
                    <a:cubicBezTo>
                      <a:pt x="4" y="5"/>
                      <a:pt x="3" y="9"/>
                      <a:pt x="0" y="13"/>
                    </a:cubicBezTo>
                    <a:cubicBezTo>
                      <a:pt x="1" y="24"/>
                      <a:pt x="1" y="25"/>
                      <a:pt x="12" y="24"/>
                    </a:cubicBezTo>
                    <a:cubicBezTo>
                      <a:pt x="14" y="12"/>
                      <a:pt x="8" y="10"/>
                      <a:pt x="6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5" name="Freeform 67"/>
              <p:cNvSpPr>
                <a:spLocks/>
              </p:cNvSpPr>
              <p:nvPr/>
            </p:nvSpPr>
            <p:spPr bwMode="black">
              <a:xfrm>
                <a:off x="3811" y="2786"/>
                <a:ext cx="16" cy="13"/>
              </a:xfrm>
              <a:custGeom>
                <a:avLst/>
                <a:gdLst>
                  <a:gd name="T0" fmla="*/ 1 w 22"/>
                  <a:gd name="T1" fmla="*/ 0 h 18"/>
                  <a:gd name="T2" fmla="*/ 1 w 22"/>
                  <a:gd name="T3" fmla="*/ 1 h 18"/>
                  <a:gd name="T4" fmla="*/ 1 w 22"/>
                  <a:gd name="T5" fmla="*/ 1 h 18"/>
                  <a:gd name="T6" fmla="*/ 1 w 22"/>
                  <a:gd name="T7" fmla="*/ 0 h 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2"/>
                  <a:gd name="T13" fmla="*/ 0 h 18"/>
                  <a:gd name="T14" fmla="*/ 22 w 22"/>
                  <a:gd name="T15" fmla="*/ 18 h 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2" h="18">
                    <a:moveTo>
                      <a:pt x="13" y="0"/>
                    </a:moveTo>
                    <a:cubicBezTo>
                      <a:pt x="0" y="8"/>
                      <a:pt x="9" y="12"/>
                      <a:pt x="19" y="18"/>
                    </a:cubicBezTo>
                    <a:cubicBezTo>
                      <a:pt x="20" y="11"/>
                      <a:pt x="22" y="8"/>
                      <a:pt x="14" y="6"/>
                    </a:cubicBezTo>
                    <a:cubicBezTo>
                      <a:pt x="9" y="3"/>
                      <a:pt x="9" y="5"/>
                      <a:pt x="1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6" name="Freeform 68"/>
              <p:cNvSpPr>
                <a:spLocks/>
              </p:cNvSpPr>
              <p:nvPr/>
            </p:nvSpPr>
            <p:spPr bwMode="black">
              <a:xfrm>
                <a:off x="4668" y="3407"/>
                <a:ext cx="46" cy="59"/>
              </a:xfrm>
              <a:custGeom>
                <a:avLst/>
                <a:gdLst>
                  <a:gd name="T0" fmla="*/ 2 w 60"/>
                  <a:gd name="T1" fmla="*/ 1 h 81"/>
                  <a:gd name="T2" fmla="*/ 2 w 60"/>
                  <a:gd name="T3" fmla="*/ 1 h 81"/>
                  <a:gd name="T4" fmla="*/ 2 w 60"/>
                  <a:gd name="T5" fmla="*/ 3 h 81"/>
                  <a:gd name="T6" fmla="*/ 3 w 60"/>
                  <a:gd name="T7" fmla="*/ 4 h 81"/>
                  <a:gd name="T8" fmla="*/ 5 w 60"/>
                  <a:gd name="T9" fmla="*/ 5 h 81"/>
                  <a:gd name="T10" fmla="*/ 6 w 60"/>
                  <a:gd name="T11" fmla="*/ 7 h 81"/>
                  <a:gd name="T12" fmla="*/ 6 w 60"/>
                  <a:gd name="T13" fmla="*/ 5 h 81"/>
                  <a:gd name="T14" fmla="*/ 5 w 60"/>
                  <a:gd name="T15" fmla="*/ 3 h 81"/>
                  <a:gd name="T16" fmla="*/ 3 w 60"/>
                  <a:gd name="T17" fmla="*/ 1 h 81"/>
                  <a:gd name="T18" fmla="*/ 2 w 60"/>
                  <a:gd name="T19" fmla="*/ 1 h 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0"/>
                  <a:gd name="T31" fmla="*/ 0 h 81"/>
                  <a:gd name="T32" fmla="*/ 60 w 60"/>
                  <a:gd name="T33" fmla="*/ 81 h 8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0" h="81">
                    <a:moveTo>
                      <a:pt x="10" y="7"/>
                    </a:moveTo>
                    <a:cubicBezTo>
                      <a:pt x="0" y="0"/>
                      <a:pt x="0" y="9"/>
                      <a:pt x="3" y="18"/>
                    </a:cubicBezTo>
                    <a:cubicBezTo>
                      <a:pt x="5" y="25"/>
                      <a:pt x="12" y="32"/>
                      <a:pt x="15" y="39"/>
                    </a:cubicBezTo>
                    <a:cubicBezTo>
                      <a:pt x="16" y="51"/>
                      <a:pt x="17" y="51"/>
                      <a:pt x="27" y="54"/>
                    </a:cubicBezTo>
                    <a:cubicBezTo>
                      <a:pt x="31" y="57"/>
                      <a:pt x="36" y="60"/>
                      <a:pt x="40" y="63"/>
                    </a:cubicBezTo>
                    <a:cubicBezTo>
                      <a:pt x="43" y="70"/>
                      <a:pt x="45" y="77"/>
                      <a:pt x="51" y="81"/>
                    </a:cubicBezTo>
                    <a:cubicBezTo>
                      <a:pt x="60" y="75"/>
                      <a:pt x="56" y="66"/>
                      <a:pt x="52" y="57"/>
                    </a:cubicBezTo>
                    <a:cubicBezTo>
                      <a:pt x="51" y="49"/>
                      <a:pt x="50" y="41"/>
                      <a:pt x="43" y="37"/>
                    </a:cubicBezTo>
                    <a:cubicBezTo>
                      <a:pt x="37" y="30"/>
                      <a:pt x="33" y="23"/>
                      <a:pt x="25" y="18"/>
                    </a:cubicBezTo>
                    <a:cubicBezTo>
                      <a:pt x="20" y="12"/>
                      <a:pt x="17" y="9"/>
                      <a:pt x="10" y="7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7" name="Freeform 69"/>
              <p:cNvSpPr>
                <a:spLocks/>
              </p:cNvSpPr>
              <p:nvPr/>
            </p:nvSpPr>
            <p:spPr bwMode="black">
              <a:xfrm>
                <a:off x="4905" y="3358"/>
                <a:ext cx="54" cy="46"/>
              </a:xfrm>
              <a:custGeom>
                <a:avLst/>
                <a:gdLst>
                  <a:gd name="T0" fmla="*/ 3 w 71"/>
                  <a:gd name="T1" fmla="*/ 3 h 61"/>
                  <a:gd name="T2" fmla="*/ 2 w 71"/>
                  <a:gd name="T3" fmla="*/ 4 h 61"/>
                  <a:gd name="T4" fmla="*/ 1 w 71"/>
                  <a:gd name="T5" fmla="*/ 5 h 61"/>
                  <a:gd name="T6" fmla="*/ 2 w 71"/>
                  <a:gd name="T7" fmla="*/ 6 h 61"/>
                  <a:gd name="T8" fmla="*/ 3 w 71"/>
                  <a:gd name="T9" fmla="*/ 5 h 61"/>
                  <a:gd name="T10" fmla="*/ 5 w 71"/>
                  <a:gd name="T11" fmla="*/ 3 h 61"/>
                  <a:gd name="T12" fmla="*/ 6 w 71"/>
                  <a:gd name="T13" fmla="*/ 0 h 61"/>
                  <a:gd name="T14" fmla="*/ 8 w 71"/>
                  <a:gd name="T15" fmla="*/ 2 h 61"/>
                  <a:gd name="T16" fmla="*/ 4 w 71"/>
                  <a:gd name="T17" fmla="*/ 3 h 61"/>
                  <a:gd name="T18" fmla="*/ 3 w 71"/>
                  <a:gd name="T19" fmla="*/ 3 h 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1"/>
                  <a:gd name="T31" fmla="*/ 0 h 61"/>
                  <a:gd name="T32" fmla="*/ 71 w 71"/>
                  <a:gd name="T33" fmla="*/ 61 h 6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1" h="61">
                    <a:moveTo>
                      <a:pt x="28" y="23"/>
                    </a:moveTo>
                    <a:cubicBezTo>
                      <a:pt x="25" y="33"/>
                      <a:pt x="25" y="33"/>
                      <a:pt x="13" y="32"/>
                    </a:cubicBezTo>
                    <a:cubicBezTo>
                      <a:pt x="2" y="33"/>
                      <a:pt x="3" y="34"/>
                      <a:pt x="1" y="44"/>
                    </a:cubicBezTo>
                    <a:cubicBezTo>
                      <a:pt x="2" y="60"/>
                      <a:pt x="0" y="61"/>
                      <a:pt x="13" y="59"/>
                    </a:cubicBezTo>
                    <a:cubicBezTo>
                      <a:pt x="19" y="54"/>
                      <a:pt x="21" y="48"/>
                      <a:pt x="28" y="44"/>
                    </a:cubicBezTo>
                    <a:cubicBezTo>
                      <a:pt x="30" y="33"/>
                      <a:pt x="28" y="25"/>
                      <a:pt x="40" y="23"/>
                    </a:cubicBezTo>
                    <a:cubicBezTo>
                      <a:pt x="42" y="12"/>
                      <a:pt x="44" y="4"/>
                      <a:pt x="55" y="0"/>
                    </a:cubicBezTo>
                    <a:cubicBezTo>
                      <a:pt x="65" y="2"/>
                      <a:pt x="69" y="1"/>
                      <a:pt x="71" y="11"/>
                    </a:cubicBezTo>
                    <a:cubicBezTo>
                      <a:pt x="63" y="22"/>
                      <a:pt x="48" y="21"/>
                      <a:pt x="35" y="23"/>
                    </a:cubicBezTo>
                    <a:cubicBezTo>
                      <a:pt x="30" y="27"/>
                      <a:pt x="32" y="27"/>
                      <a:pt x="28" y="23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8" name="Freeform 70"/>
              <p:cNvSpPr>
                <a:spLocks/>
              </p:cNvSpPr>
              <p:nvPr/>
            </p:nvSpPr>
            <p:spPr bwMode="black">
              <a:xfrm>
                <a:off x="4741" y="3333"/>
                <a:ext cx="17" cy="23"/>
              </a:xfrm>
              <a:custGeom>
                <a:avLst/>
                <a:gdLst>
                  <a:gd name="T0" fmla="*/ 1 w 23"/>
                  <a:gd name="T1" fmla="*/ 0 h 30"/>
                  <a:gd name="T2" fmla="*/ 0 w 23"/>
                  <a:gd name="T3" fmla="*/ 2 h 30"/>
                  <a:gd name="T4" fmla="*/ 1 w 23"/>
                  <a:gd name="T5" fmla="*/ 4 h 30"/>
                  <a:gd name="T6" fmla="*/ 1 w 23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30"/>
                  <a:gd name="T14" fmla="*/ 23 w 23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30">
                    <a:moveTo>
                      <a:pt x="9" y="0"/>
                    </a:moveTo>
                    <a:cubicBezTo>
                      <a:pt x="8" y="7"/>
                      <a:pt x="3" y="8"/>
                      <a:pt x="0" y="14"/>
                    </a:cubicBezTo>
                    <a:cubicBezTo>
                      <a:pt x="3" y="21"/>
                      <a:pt x="8" y="24"/>
                      <a:pt x="12" y="30"/>
                    </a:cubicBezTo>
                    <a:cubicBezTo>
                      <a:pt x="23" y="15"/>
                      <a:pt x="4" y="9"/>
                      <a:pt x="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49" name="Freeform 71"/>
              <p:cNvSpPr>
                <a:spLocks/>
              </p:cNvSpPr>
              <p:nvPr/>
            </p:nvSpPr>
            <p:spPr bwMode="black">
              <a:xfrm>
                <a:off x="4732" y="3311"/>
                <a:ext cx="21" cy="17"/>
              </a:xfrm>
              <a:custGeom>
                <a:avLst/>
                <a:gdLst>
                  <a:gd name="T0" fmla="*/ 3 w 26"/>
                  <a:gd name="T1" fmla="*/ 0 h 23"/>
                  <a:gd name="T2" fmla="*/ 0 w 26"/>
                  <a:gd name="T3" fmla="*/ 1 h 23"/>
                  <a:gd name="T4" fmla="*/ 4 w 26"/>
                  <a:gd name="T5" fmla="*/ 1 h 23"/>
                  <a:gd name="T6" fmla="*/ 3 w 26"/>
                  <a:gd name="T7" fmla="*/ 0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"/>
                  <a:gd name="T13" fmla="*/ 0 h 23"/>
                  <a:gd name="T14" fmla="*/ 26 w 26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" h="23">
                    <a:moveTo>
                      <a:pt x="19" y="0"/>
                    </a:moveTo>
                    <a:cubicBezTo>
                      <a:pt x="17" y="12"/>
                      <a:pt x="10" y="11"/>
                      <a:pt x="0" y="14"/>
                    </a:cubicBezTo>
                    <a:cubicBezTo>
                      <a:pt x="5" y="23"/>
                      <a:pt x="11" y="22"/>
                      <a:pt x="21" y="20"/>
                    </a:cubicBezTo>
                    <a:cubicBezTo>
                      <a:pt x="26" y="12"/>
                      <a:pt x="23" y="7"/>
                      <a:pt x="1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0" name="Freeform 72"/>
              <p:cNvSpPr>
                <a:spLocks/>
              </p:cNvSpPr>
              <p:nvPr/>
            </p:nvSpPr>
            <p:spPr bwMode="black">
              <a:xfrm>
                <a:off x="4576" y="3118"/>
                <a:ext cx="24" cy="33"/>
              </a:xfrm>
              <a:custGeom>
                <a:avLst/>
                <a:gdLst>
                  <a:gd name="T0" fmla="*/ 3 w 32"/>
                  <a:gd name="T1" fmla="*/ 0 h 44"/>
                  <a:gd name="T2" fmla="*/ 2 w 32"/>
                  <a:gd name="T3" fmla="*/ 2 h 44"/>
                  <a:gd name="T4" fmla="*/ 2 w 32"/>
                  <a:gd name="T5" fmla="*/ 3 h 44"/>
                  <a:gd name="T6" fmla="*/ 2 w 32"/>
                  <a:gd name="T7" fmla="*/ 3 h 44"/>
                  <a:gd name="T8" fmla="*/ 3 w 32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44"/>
                  <a:gd name="T17" fmla="*/ 32 w 32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44">
                    <a:moveTo>
                      <a:pt x="28" y="0"/>
                    </a:moveTo>
                    <a:cubicBezTo>
                      <a:pt x="32" y="10"/>
                      <a:pt x="18" y="9"/>
                      <a:pt x="10" y="11"/>
                    </a:cubicBezTo>
                    <a:cubicBezTo>
                      <a:pt x="0" y="18"/>
                      <a:pt x="7" y="24"/>
                      <a:pt x="12" y="32"/>
                    </a:cubicBezTo>
                    <a:cubicBezTo>
                      <a:pt x="14" y="44"/>
                      <a:pt x="15" y="41"/>
                      <a:pt x="24" y="36"/>
                    </a:cubicBezTo>
                    <a:cubicBezTo>
                      <a:pt x="32" y="25"/>
                      <a:pt x="29" y="14"/>
                      <a:pt x="28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1" name="Freeform 73"/>
              <p:cNvSpPr>
                <a:spLocks/>
              </p:cNvSpPr>
              <p:nvPr/>
            </p:nvSpPr>
            <p:spPr bwMode="black">
              <a:xfrm>
                <a:off x="4610" y="3161"/>
                <a:ext cx="27" cy="32"/>
              </a:xfrm>
              <a:custGeom>
                <a:avLst/>
                <a:gdLst>
                  <a:gd name="T0" fmla="*/ 5 w 34"/>
                  <a:gd name="T1" fmla="*/ 0 h 44"/>
                  <a:gd name="T2" fmla="*/ 2 w 34"/>
                  <a:gd name="T3" fmla="*/ 1 h 44"/>
                  <a:gd name="T4" fmla="*/ 2 w 34"/>
                  <a:gd name="T5" fmla="*/ 3 h 44"/>
                  <a:gd name="T6" fmla="*/ 5 w 34"/>
                  <a:gd name="T7" fmla="*/ 3 h 44"/>
                  <a:gd name="T8" fmla="*/ 5 w 34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"/>
                  <a:gd name="T16" fmla="*/ 0 h 44"/>
                  <a:gd name="T17" fmla="*/ 34 w 34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" h="44">
                    <a:moveTo>
                      <a:pt x="30" y="0"/>
                    </a:moveTo>
                    <a:cubicBezTo>
                      <a:pt x="34" y="10"/>
                      <a:pt x="18" y="7"/>
                      <a:pt x="10" y="9"/>
                    </a:cubicBezTo>
                    <a:cubicBezTo>
                      <a:pt x="0" y="16"/>
                      <a:pt x="9" y="24"/>
                      <a:pt x="14" y="32"/>
                    </a:cubicBezTo>
                    <a:cubicBezTo>
                      <a:pt x="16" y="44"/>
                      <a:pt x="17" y="41"/>
                      <a:pt x="26" y="36"/>
                    </a:cubicBezTo>
                    <a:cubicBezTo>
                      <a:pt x="34" y="25"/>
                      <a:pt x="31" y="14"/>
                      <a:pt x="30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2" name="Freeform 74"/>
              <p:cNvSpPr>
                <a:spLocks/>
              </p:cNvSpPr>
              <p:nvPr/>
            </p:nvSpPr>
            <p:spPr bwMode="black">
              <a:xfrm>
                <a:off x="4638" y="3223"/>
                <a:ext cx="29" cy="28"/>
              </a:xfrm>
              <a:custGeom>
                <a:avLst/>
                <a:gdLst>
                  <a:gd name="T0" fmla="*/ 4 w 38"/>
                  <a:gd name="T1" fmla="*/ 2 h 37"/>
                  <a:gd name="T2" fmla="*/ 2 w 38"/>
                  <a:gd name="T3" fmla="*/ 2 h 37"/>
                  <a:gd name="T4" fmla="*/ 2 w 38"/>
                  <a:gd name="T5" fmla="*/ 3 h 37"/>
                  <a:gd name="T6" fmla="*/ 3 w 38"/>
                  <a:gd name="T7" fmla="*/ 4 h 37"/>
                  <a:gd name="T8" fmla="*/ 4 w 38"/>
                  <a:gd name="T9" fmla="*/ 2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"/>
                  <a:gd name="T16" fmla="*/ 0 h 37"/>
                  <a:gd name="T17" fmla="*/ 38 w 38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" h="37">
                    <a:moveTo>
                      <a:pt x="34" y="2"/>
                    </a:moveTo>
                    <a:cubicBezTo>
                      <a:pt x="38" y="12"/>
                      <a:pt x="18" y="0"/>
                      <a:pt x="10" y="2"/>
                    </a:cubicBezTo>
                    <a:cubicBezTo>
                      <a:pt x="0" y="9"/>
                      <a:pt x="9" y="17"/>
                      <a:pt x="14" y="25"/>
                    </a:cubicBezTo>
                    <a:cubicBezTo>
                      <a:pt x="16" y="37"/>
                      <a:pt x="17" y="34"/>
                      <a:pt x="26" y="29"/>
                    </a:cubicBezTo>
                    <a:cubicBezTo>
                      <a:pt x="34" y="18"/>
                      <a:pt x="35" y="16"/>
                      <a:pt x="34" y="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3" name="Freeform 75"/>
              <p:cNvSpPr>
                <a:spLocks/>
              </p:cNvSpPr>
              <p:nvPr/>
            </p:nvSpPr>
            <p:spPr bwMode="black">
              <a:xfrm>
                <a:off x="4673" y="3213"/>
                <a:ext cx="29" cy="26"/>
              </a:xfrm>
              <a:custGeom>
                <a:avLst/>
                <a:gdLst>
                  <a:gd name="T0" fmla="*/ 4 w 38"/>
                  <a:gd name="T1" fmla="*/ 2 h 34"/>
                  <a:gd name="T2" fmla="*/ 2 w 38"/>
                  <a:gd name="T3" fmla="*/ 2 h 34"/>
                  <a:gd name="T4" fmla="*/ 2 w 38"/>
                  <a:gd name="T5" fmla="*/ 3 h 34"/>
                  <a:gd name="T6" fmla="*/ 3 w 38"/>
                  <a:gd name="T7" fmla="*/ 3 h 34"/>
                  <a:gd name="T8" fmla="*/ 4 w 38"/>
                  <a:gd name="T9" fmla="*/ 2 h 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"/>
                  <a:gd name="T16" fmla="*/ 0 h 34"/>
                  <a:gd name="T17" fmla="*/ 38 w 38"/>
                  <a:gd name="T18" fmla="*/ 34 h 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" h="34">
                    <a:moveTo>
                      <a:pt x="34" y="2"/>
                    </a:moveTo>
                    <a:cubicBezTo>
                      <a:pt x="38" y="12"/>
                      <a:pt x="18" y="0"/>
                      <a:pt x="10" y="2"/>
                    </a:cubicBezTo>
                    <a:cubicBezTo>
                      <a:pt x="0" y="9"/>
                      <a:pt x="11" y="14"/>
                      <a:pt x="16" y="22"/>
                    </a:cubicBezTo>
                    <a:cubicBezTo>
                      <a:pt x="18" y="34"/>
                      <a:pt x="18" y="27"/>
                      <a:pt x="27" y="22"/>
                    </a:cubicBezTo>
                    <a:cubicBezTo>
                      <a:pt x="35" y="11"/>
                      <a:pt x="35" y="16"/>
                      <a:pt x="34" y="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4" name="Freeform 76"/>
              <p:cNvSpPr>
                <a:spLocks/>
              </p:cNvSpPr>
              <p:nvPr/>
            </p:nvSpPr>
            <p:spPr bwMode="black">
              <a:xfrm>
                <a:off x="4663" y="3177"/>
                <a:ext cx="26" cy="20"/>
              </a:xfrm>
              <a:custGeom>
                <a:avLst/>
                <a:gdLst>
                  <a:gd name="T0" fmla="*/ 3 w 35"/>
                  <a:gd name="T1" fmla="*/ 1 h 27"/>
                  <a:gd name="T2" fmla="*/ 1 w 35"/>
                  <a:gd name="T3" fmla="*/ 1 h 27"/>
                  <a:gd name="T4" fmla="*/ 1 w 35"/>
                  <a:gd name="T5" fmla="*/ 1 h 27"/>
                  <a:gd name="T6" fmla="*/ 2 w 35"/>
                  <a:gd name="T7" fmla="*/ 1 h 27"/>
                  <a:gd name="T8" fmla="*/ 3 w 35"/>
                  <a:gd name="T9" fmla="*/ 1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"/>
                  <a:gd name="T16" fmla="*/ 0 h 27"/>
                  <a:gd name="T17" fmla="*/ 35 w 35"/>
                  <a:gd name="T18" fmla="*/ 27 h 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" h="27">
                    <a:moveTo>
                      <a:pt x="31" y="1"/>
                    </a:moveTo>
                    <a:cubicBezTo>
                      <a:pt x="35" y="11"/>
                      <a:pt x="18" y="0"/>
                      <a:pt x="10" y="2"/>
                    </a:cubicBezTo>
                    <a:cubicBezTo>
                      <a:pt x="0" y="9"/>
                      <a:pt x="8" y="7"/>
                      <a:pt x="13" y="15"/>
                    </a:cubicBezTo>
                    <a:cubicBezTo>
                      <a:pt x="15" y="27"/>
                      <a:pt x="16" y="24"/>
                      <a:pt x="25" y="19"/>
                    </a:cubicBezTo>
                    <a:cubicBezTo>
                      <a:pt x="33" y="8"/>
                      <a:pt x="32" y="15"/>
                      <a:pt x="31" y="1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5" name="Freeform 77"/>
              <p:cNvSpPr>
                <a:spLocks/>
              </p:cNvSpPr>
              <p:nvPr/>
            </p:nvSpPr>
            <p:spPr bwMode="black">
              <a:xfrm>
                <a:off x="4636" y="3153"/>
                <a:ext cx="27" cy="34"/>
              </a:xfrm>
              <a:custGeom>
                <a:avLst/>
                <a:gdLst>
                  <a:gd name="T0" fmla="*/ 4 w 35"/>
                  <a:gd name="T1" fmla="*/ 1 h 47"/>
                  <a:gd name="T2" fmla="*/ 2 w 35"/>
                  <a:gd name="T3" fmla="*/ 1 h 47"/>
                  <a:gd name="T4" fmla="*/ 2 w 35"/>
                  <a:gd name="T5" fmla="*/ 2 h 47"/>
                  <a:gd name="T6" fmla="*/ 2 w 35"/>
                  <a:gd name="T7" fmla="*/ 3 h 47"/>
                  <a:gd name="T8" fmla="*/ 3 w 35"/>
                  <a:gd name="T9" fmla="*/ 2 h 47"/>
                  <a:gd name="T10" fmla="*/ 4 w 35"/>
                  <a:gd name="T11" fmla="*/ 1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47"/>
                  <a:gd name="T20" fmla="*/ 35 w 35"/>
                  <a:gd name="T21" fmla="*/ 47 h 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47">
                    <a:moveTo>
                      <a:pt x="28" y="16"/>
                    </a:moveTo>
                    <a:cubicBezTo>
                      <a:pt x="27" y="13"/>
                      <a:pt x="22" y="0"/>
                      <a:pt x="19" y="2"/>
                    </a:cubicBezTo>
                    <a:cubicBezTo>
                      <a:pt x="16" y="4"/>
                      <a:pt x="10" y="20"/>
                      <a:pt x="10" y="25"/>
                    </a:cubicBezTo>
                    <a:cubicBezTo>
                      <a:pt x="0" y="32"/>
                      <a:pt x="14" y="27"/>
                      <a:pt x="19" y="35"/>
                    </a:cubicBezTo>
                    <a:cubicBezTo>
                      <a:pt x="21" y="47"/>
                      <a:pt x="18" y="34"/>
                      <a:pt x="27" y="29"/>
                    </a:cubicBezTo>
                    <a:cubicBezTo>
                      <a:pt x="35" y="18"/>
                      <a:pt x="29" y="30"/>
                      <a:pt x="28" y="16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6" name="Freeform 78"/>
              <p:cNvSpPr>
                <a:spLocks/>
              </p:cNvSpPr>
              <p:nvPr/>
            </p:nvSpPr>
            <p:spPr bwMode="black">
              <a:xfrm>
                <a:off x="4603" y="3137"/>
                <a:ext cx="25" cy="26"/>
              </a:xfrm>
              <a:custGeom>
                <a:avLst/>
                <a:gdLst>
                  <a:gd name="T0" fmla="*/ 3 w 32"/>
                  <a:gd name="T1" fmla="*/ 1 h 35"/>
                  <a:gd name="T2" fmla="*/ 2 w 32"/>
                  <a:gd name="T3" fmla="*/ 1 h 35"/>
                  <a:gd name="T4" fmla="*/ 2 w 32"/>
                  <a:gd name="T5" fmla="*/ 2 h 35"/>
                  <a:gd name="T6" fmla="*/ 3 w 32"/>
                  <a:gd name="T7" fmla="*/ 2 h 35"/>
                  <a:gd name="T8" fmla="*/ 3 w 32"/>
                  <a:gd name="T9" fmla="*/ 1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5"/>
                  <a:gd name="T17" fmla="*/ 32 w 32"/>
                  <a:gd name="T18" fmla="*/ 35 h 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5">
                    <a:moveTo>
                      <a:pt x="22" y="10"/>
                    </a:moveTo>
                    <a:cubicBezTo>
                      <a:pt x="26" y="20"/>
                      <a:pt x="18" y="0"/>
                      <a:pt x="10" y="2"/>
                    </a:cubicBezTo>
                    <a:cubicBezTo>
                      <a:pt x="0" y="9"/>
                      <a:pt x="7" y="15"/>
                      <a:pt x="12" y="23"/>
                    </a:cubicBezTo>
                    <a:cubicBezTo>
                      <a:pt x="14" y="35"/>
                      <a:pt x="15" y="32"/>
                      <a:pt x="24" y="27"/>
                    </a:cubicBezTo>
                    <a:cubicBezTo>
                      <a:pt x="32" y="16"/>
                      <a:pt x="23" y="24"/>
                      <a:pt x="22" y="1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7" name="Freeform 79"/>
              <p:cNvSpPr>
                <a:spLocks/>
              </p:cNvSpPr>
              <p:nvPr/>
            </p:nvSpPr>
            <p:spPr bwMode="black">
              <a:xfrm>
                <a:off x="4644" y="3189"/>
                <a:ext cx="25" cy="26"/>
              </a:xfrm>
              <a:custGeom>
                <a:avLst/>
                <a:gdLst>
                  <a:gd name="T0" fmla="*/ 3 w 32"/>
                  <a:gd name="T1" fmla="*/ 1 h 35"/>
                  <a:gd name="T2" fmla="*/ 2 w 32"/>
                  <a:gd name="T3" fmla="*/ 1 h 35"/>
                  <a:gd name="T4" fmla="*/ 2 w 32"/>
                  <a:gd name="T5" fmla="*/ 2 h 35"/>
                  <a:gd name="T6" fmla="*/ 3 w 32"/>
                  <a:gd name="T7" fmla="*/ 2 h 35"/>
                  <a:gd name="T8" fmla="*/ 3 w 32"/>
                  <a:gd name="T9" fmla="*/ 1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35"/>
                  <a:gd name="T17" fmla="*/ 32 w 32"/>
                  <a:gd name="T18" fmla="*/ 35 h 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35">
                    <a:moveTo>
                      <a:pt x="22" y="10"/>
                    </a:moveTo>
                    <a:cubicBezTo>
                      <a:pt x="26" y="20"/>
                      <a:pt x="18" y="0"/>
                      <a:pt x="10" y="2"/>
                    </a:cubicBezTo>
                    <a:cubicBezTo>
                      <a:pt x="0" y="9"/>
                      <a:pt x="7" y="15"/>
                      <a:pt x="12" y="23"/>
                    </a:cubicBezTo>
                    <a:cubicBezTo>
                      <a:pt x="14" y="35"/>
                      <a:pt x="15" y="32"/>
                      <a:pt x="24" y="27"/>
                    </a:cubicBezTo>
                    <a:cubicBezTo>
                      <a:pt x="32" y="16"/>
                      <a:pt x="23" y="24"/>
                      <a:pt x="22" y="1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8" name="Freeform 80"/>
              <p:cNvSpPr>
                <a:spLocks/>
              </p:cNvSpPr>
              <p:nvPr/>
            </p:nvSpPr>
            <p:spPr bwMode="black">
              <a:xfrm>
                <a:off x="3027" y="1828"/>
                <a:ext cx="144" cy="107"/>
              </a:xfrm>
              <a:custGeom>
                <a:avLst/>
                <a:gdLst>
                  <a:gd name="T0" fmla="*/ 19 w 189"/>
                  <a:gd name="T1" fmla="*/ 1 h 144"/>
                  <a:gd name="T2" fmla="*/ 21 w 189"/>
                  <a:gd name="T3" fmla="*/ 1 h 144"/>
                  <a:gd name="T4" fmla="*/ 21 w 189"/>
                  <a:gd name="T5" fmla="*/ 1 h 144"/>
                  <a:gd name="T6" fmla="*/ 21 w 189"/>
                  <a:gd name="T7" fmla="*/ 2 h 144"/>
                  <a:gd name="T8" fmla="*/ 15 w 189"/>
                  <a:gd name="T9" fmla="*/ 4 h 144"/>
                  <a:gd name="T10" fmla="*/ 12 w 189"/>
                  <a:gd name="T11" fmla="*/ 5 h 144"/>
                  <a:gd name="T12" fmla="*/ 11 w 189"/>
                  <a:gd name="T13" fmla="*/ 5 h 144"/>
                  <a:gd name="T14" fmla="*/ 8 w 189"/>
                  <a:gd name="T15" fmla="*/ 7 h 144"/>
                  <a:gd name="T16" fmla="*/ 8 w 189"/>
                  <a:gd name="T17" fmla="*/ 9 h 144"/>
                  <a:gd name="T18" fmla="*/ 9 w 189"/>
                  <a:gd name="T19" fmla="*/ 11 h 144"/>
                  <a:gd name="T20" fmla="*/ 12 w 189"/>
                  <a:gd name="T21" fmla="*/ 12 h 144"/>
                  <a:gd name="T22" fmla="*/ 11 w 189"/>
                  <a:gd name="T23" fmla="*/ 13 h 144"/>
                  <a:gd name="T24" fmla="*/ 9 w 189"/>
                  <a:gd name="T25" fmla="*/ 12 h 144"/>
                  <a:gd name="T26" fmla="*/ 8 w 189"/>
                  <a:gd name="T27" fmla="*/ 12 h 144"/>
                  <a:gd name="T28" fmla="*/ 2 w 189"/>
                  <a:gd name="T29" fmla="*/ 12 h 144"/>
                  <a:gd name="T30" fmla="*/ 2 w 189"/>
                  <a:gd name="T31" fmla="*/ 10 h 144"/>
                  <a:gd name="T32" fmla="*/ 5 w 189"/>
                  <a:gd name="T33" fmla="*/ 8 h 144"/>
                  <a:gd name="T34" fmla="*/ 6 w 189"/>
                  <a:gd name="T35" fmla="*/ 7 h 144"/>
                  <a:gd name="T36" fmla="*/ 5 w 189"/>
                  <a:gd name="T37" fmla="*/ 6 h 144"/>
                  <a:gd name="T38" fmla="*/ 8 w 189"/>
                  <a:gd name="T39" fmla="*/ 4 h 144"/>
                  <a:gd name="T40" fmla="*/ 11 w 189"/>
                  <a:gd name="T41" fmla="*/ 3 h 144"/>
                  <a:gd name="T42" fmla="*/ 13 w 189"/>
                  <a:gd name="T43" fmla="*/ 2 h 144"/>
                  <a:gd name="T44" fmla="*/ 19 w 189"/>
                  <a:gd name="T45" fmla="*/ 1 h 1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89"/>
                  <a:gd name="T70" fmla="*/ 0 h 144"/>
                  <a:gd name="T71" fmla="*/ 189 w 189"/>
                  <a:gd name="T72" fmla="*/ 144 h 14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89" h="144">
                    <a:moveTo>
                      <a:pt x="171" y="4"/>
                    </a:moveTo>
                    <a:cubicBezTo>
                      <a:pt x="174" y="3"/>
                      <a:pt x="182" y="0"/>
                      <a:pt x="185" y="4"/>
                    </a:cubicBezTo>
                    <a:cubicBezTo>
                      <a:pt x="187" y="7"/>
                      <a:pt x="189" y="16"/>
                      <a:pt x="189" y="16"/>
                    </a:cubicBezTo>
                    <a:cubicBezTo>
                      <a:pt x="188" y="19"/>
                      <a:pt x="189" y="22"/>
                      <a:pt x="187" y="24"/>
                    </a:cubicBezTo>
                    <a:cubicBezTo>
                      <a:pt x="175" y="34"/>
                      <a:pt x="146" y="34"/>
                      <a:pt x="131" y="44"/>
                    </a:cubicBezTo>
                    <a:cubicBezTo>
                      <a:pt x="125" y="53"/>
                      <a:pt x="120" y="54"/>
                      <a:pt x="109" y="58"/>
                    </a:cubicBezTo>
                    <a:cubicBezTo>
                      <a:pt x="105" y="59"/>
                      <a:pt x="97" y="62"/>
                      <a:pt x="97" y="62"/>
                    </a:cubicBezTo>
                    <a:cubicBezTo>
                      <a:pt x="88" y="76"/>
                      <a:pt x="83" y="74"/>
                      <a:pt x="71" y="82"/>
                    </a:cubicBezTo>
                    <a:cubicBezTo>
                      <a:pt x="66" y="98"/>
                      <a:pt x="70" y="78"/>
                      <a:pt x="75" y="92"/>
                    </a:cubicBezTo>
                    <a:cubicBezTo>
                      <a:pt x="81" y="108"/>
                      <a:pt x="71" y="108"/>
                      <a:pt x="83" y="116"/>
                    </a:cubicBezTo>
                    <a:cubicBezTo>
                      <a:pt x="90" y="121"/>
                      <a:pt x="107" y="126"/>
                      <a:pt x="107" y="126"/>
                    </a:cubicBezTo>
                    <a:cubicBezTo>
                      <a:pt x="105" y="139"/>
                      <a:pt x="106" y="144"/>
                      <a:pt x="93" y="140"/>
                    </a:cubicBezTo>
                    <a:cubicBezTo>
                      <a:pt x="91" y="137"/>
                      <a:pt x="87" y="130"/>
                      <a:pt x="83" y="130"/>
                    </a:cubicBezTo>
                    <a:cubicBezTo>
                      <a:pt x="79" y="130"/>
                      <a:pt x="71" y="134"/>
                      <a:pt x="71" y="134"/>
                    </a:cubicBezTo>
                    <a:cubicBezTo>
                      <a:pt x="52" y="129"/>
                      <a:pt x="42" y="124"/>
                      <a:pt x="21" y="122"/>
                    </a:cubicBezTo>
                    <a:cubicBezTo>
                      <a:pt x="14" y="115"/>
                      <a:pt x="0" y="102"/>
                      <a:pt x="19" y="106"/>
                    </a:cubicBezTo>
                    <a:cubicBezTo>
                      <a:pt x="29" y="91"/>
                      <a:pt x="26" y="93"/>
                      <a:pt x="47" y="90"/>
                    </a:cubicBezTo>
                    <a:cubicBezTo>
                      <a:pt x="55" y="84"/>
                      <a:pt x="54" y="88"/>
                      <a:pt x="51" y="76"/>
                    </a:cubicBezTo>
                    <a:cubicBezTo>
                      <a:pt x="50" y="72"/>
                      <a:pt x="47" y="64"/>
                      <a:pt x="47" y="64"/>
                    </a:cubicBezTo>
                    <a:cubicBezTo>
                      <a:pt x="50" y="41"/>
                      <a:pt x="50" y="43"/>
                      <a:pt x="73" y="46"/>
                    </a:cubicBezTo>
                    <a:cubicBezTo>
                      <a:pt x="82" y="45"/>
                      <a:pt x="97" y="36"/>
                      <a:pt x="97" y="36"/>
                    </a:cubicBezTo>
                    <a:cubicBezTo>
                      <a:pt x="102" y="29"/>
                      <a:pt x="105" y="27"/>
                      <a:pt x="113" y="24"/>
                    </a:cubicBezTo>
                    <a:cubicBezTo>
                      <a:pt x="134" y="27"/>
                      <a:pt x="161" y="25"/>
                      <a:pt x="171" y="4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59" name="Freeform 81"/>
              <p:cNvSpPr>
                <a:spLocks/>
              </p:cNvSpPr>
              <p:nvPr/>
            </p:nvSpPr>
            <p:spPr bwMode="black">
              <a:xfrm>
                <a:off x="3113" y="1931"/>
                <a:ext cx="41" cy="12"/>
              </a:xfrm>
              <a:custGeom>
                <a:avLst/>
                <a:gdLst>
                  <a:gd name="T0" fmla="*/ 3 w 53"/>
                  <a:gd name="T1" fmla="*/ 0 h 17"/>
                  <a:gd name="T2" fmla="*/ 2 w 53"/>
                  <a:gd name="T3" fmla="*/ 1 h 17"/>
                  <a:gd name="T4" fmla="*/ 4 w 53"/>
                  <a:gd name="T5" fmla="*/ 1 h 17"/>
                  <a:gd name="T6" fmla="*/ 5 w 53"/>
                  <a:gd name="T7" fmla="*/ 1 h 17"/>
                  <a:gd name="T8" fmla="*/ 3 w 53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3"/>
                  <a:gd name="T16" fmla="*/ 0 h 17"/>
                  <a:gd name="T17" fmla="*/ 53 w 5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3" h="17">
                    <a:moveTo>
                      <a:pt x="24" y="0"/>
                    </a:moveTo>
                    <a:cubicBezTo>
                      <a:pt x="20" y="1"/>
                      <a:pt x="16" y="0"/>
                      <a:pt x="12" y="2"/>
                    </a:cubicBezTo>
                    <a:cubicBezTo>
                      <a:pt x="0" y="9"/>
                      <a:pt x="30" y="15"/>
                      <a:pt x="32" y="16"/>
                    </a:cubicBezTo>
                    <a:cubicBezTo>
                      <a:pt x="36" y="15"/>
                      <a:pt x="41" y="17"/>
                      <a:pt x="44" y="14"/>
                    </a:cubicBezTo>
                    <a:cubicBezTo>
                      <a:pt x="53" y="3"/>
                      <a:pt x="30" y="0"/>
                      <a:pt x="2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0" name="Freeform 82"/>
              <p:cNvSpPr>
                <a:spLocks/>
              </p:cNvSpPr>
              <p:nvPr/>
            </p:nvSpPr>
            <p:spPr bwMode="black">
              <a:xfrm>
                <a:off x="3323" y="1776"/>
                <a:ext cx="43" cy="28"/>
              </a:xfrm>
              <a:custGeom>
                <a:avLst/>
                <a:gdLst>
                  <a:gd name="T0" fmla="*/ 6 w 57"/>
                  <a:gd name="T1" fmla="*/ 2 h 37"/>
                  <a:gd name="T2" fmla="*/ 3 w 57"/>
                  <a:gd name="T3" fmla="*/ 3 h 37"/>
                  <a:gd name="T4" fmla="*/ 2 w 57"/>
                  <a:gd name="T5" fmla="*/ 4 h 37"/>
                  <a:gd name="T6" fmla="*/ 2 w 57"/>
                  <a:gd name="T7" fmla="*/ 2 h 37"/>
                  <a:gd name="T8" fmla="*/ 2 w 57"/>
                  <a:gd name="T9" fmla="*/ 0 h 37"/>
                  <a:gd name="T10" fmla="*/ 6 w 57"/>
                  <a:gd name="T11" fmla="*/ 2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7"/>
                  <a:gd name="T19" fmla="*/ 0 h 37"/>
                  <a:gd name="T20" fmla="*/ 57 w 57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7" h="37">
                    <a:moveTo>
                      <a:pt x="57" y="4"/>
                    </a:moveTo>
                    <a:cubicBezTo>
                      <a:pt x="53" y="16"/>
                      <a:pt x="35" y="17"/>
                      <a:pt x="25" y="24"/>
                    </a:cubicBezTo>
                    <a:cubicBezTo>
                      <a:pt x="22" y="34"/>
                      <a:pt x="22" y="37"/>
                      <a:pt x="11" y="34"/>
                    </a:cubicBezTo>
                    <a:cubicBezTo>
                      <a:pt x="6" y="27"/>
                      <a:pt x="0" y="10"/>
                      <a:pt x="9" y="4"/>
                    </a:cubicBezTo>
                    <a:cubicBezTo>
                      <a:pt x="12" y="2"/>
                      <a:pt x="21" y="0"/>
                      <a:pt x="21" y="0"/>
                    </a:cubicBezTo>
                    <a:cubicBezTo>
                      <a:pt x="33" y="2"/>
                      <a:pt x="45" y="4"/>
                      <a:pt x="57" y="4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1" name="Freeform 83"/>
              <p:cNvSpPr>
                <a:spLocks/>
              </p:cNvSpPr>
              <p:nvPr/>
            </p:nvSpPr>
            <p:spPr bwMode="black">
              <a:xfrm>
                <a:off x="3354" y="1789"/>
                <a:ext cx="51" cy="20"/>
              </a:xfrm>
              <a:custGeom>
                <a:avLst/>
                <a:gdLst>
                  <a:gd name="T0" fmla="*/ 3 w 68"/>
                  <a:gd name="T1" fmla="*/ 0 h 26"/>
                  <a:gd name="T2" fmla="*/ 2 w 68"/>
                  <a:gd name="T3" fmla="*/ 2 h 26"/>
                  <a:gd name="T4" fmla="*/ 5 w 68"/>
                  <a:gd name="T5" fmla="*/ 3 h 26"/>
                  <a:gd name="T6" fmla="*/ 5 w 68"/>
                  <a:gd name="T7" fmla="*/ 3 h 26"/>
                  <a:gd name="T8" fmla="*/ 3 w 68"/>
                  <a:gd name="T9" fmla="*/ 0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"/>
                  <a:gd name="T16" fmla="*/ 0 h 26"/>
                  <a:gd name="T17" fmla="*/ 68 w 68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" h="26">
                    <a:moveTo>
                      <a:pt x="29" y="0"/>
                    </a:moveTo>
                    <a:cubicBezTo>
                      <a:pt x="23" y="2"/>
                      <a:pt x="11" y="6"/>
                      <a:pt x="11" y="6"/>
                    </a:cubicBezTo>
                    <a:cubicBezTo>
                      <a:pt x="0" y="23"/>
                      <a:pt x="47" y="24"/>
                      <a:pt x="57" y="26"/>
                    </a:cubicBezTo>
                    <a:cubicBezTo>
                      <a:pt x="59" y="25"/>
                      <a:pt x="62" y="26"/>
                      <a:pt x="63" y="24"/>
                    </a:cubicBezTo>
                    <a:cubicBezTo>
                      <a:pt x="68" y="3"/>
                      <a:pt x="42" y="3"/>
                      <a:pt x="2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2" name="Freeform 84"/>
              <p:cNvSpPr>
                <a:spLocks/>
              </p:cNvSpPr>
              <p:nvPr/>
            </p:nvSpPr>
            <p:spPr bwMode="black">
              <a:xfrm>
                <a:off x="3409" y="1792"/>
                <a:ext cx="52" cy="32"/>
              </a:xfrm>
              <a:custGeom>
                <a:avLst/>
                <a:gdLst>
                  <a:gd name="T0" fmla="*/ 7 w 66"/>
                  <a:gd name="T1" fmla="*/ 1 h 43"/>
                  <a:gd name="T2" fmla="*/ 4 w 66"/>
                  <a:gd name="T3" fmla="*/ 1 h 43"/>
                  <a:gd name="T4" fmla="*/ 2 w 66"/>
                  <a:gd name="T5" fmla="*/ 1 h 43"/>
                  <a:gd name="T6" fmla="*/ 2 w 66"/>
                  <a:gd name="T7" fmla="*/ 3 h 43"/>
                  <a:gd name="T8" fmla="*/ 5 w 66"/>
                  <a:gd name="T9" fmla="*/ 4 h 43"/>
                  <a:gd name="T10" fmla="*/ 9 w 66"/>
                  <a:gd name="T11" fmla="*/ 2 h 43"/>
                  <a:gd name="T12" fmla="*/ 7 w 66"/>
                  <a:gd name="T13" fmla="*/ 1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6"/>
                  <a:gd name="T22" fmla="*/ 0 h 43"/>
                  <a:gd name="T23" fmla="*/ 66 w 66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6" h="43">
                    <a:moveTo>
                      <a:pt x="50" y="9"/>
                    </a:moveTo>
                    <a:cubicBezTo>
                      <a:pt x="40" y="16"/>
                      <a:pt x="36" y="16"/>
                      <a:pt x="26" y="9"/>
                    </a:cubicBezTo>
                    <a:cubicBezTo>
                      <a:pt x="20" y="0"/>
                      <a:pt x="18" y="4"/>
                      <a:pt x="10" y="9"/>
                    </a:cubicBezTo>
                    <a:cubicBezTo>
                      <a:pt x="4" y="17"/>
                      <a:pt x="0" y="21"/>
                      <a:pt x="8" y="35"/>
                    </a:cubicBezTo>
                    <a:cubicBezTo>
                      <a:pt x="12" y="42"/>
                      <a:pt x="32" y="43"/>
                      <a:pt x="32" y="43"/>
                    </a:cubicBezTo>
                    <a:cubicBezTo>
                      <a:pt x="41" y="40"/>
                      <a:pt x="54" y="33"/>
                      <a:pt x="62" y="27"/>
                    </a:cubicBezTo>
                    <a:cubicBezTo>
                      <a:pt x="66" y="15"/>
                      <a:pt x="61" y="15"/>
                      <a:pt x="50" y="9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3" name="Freeform 85"/>
              <p:cNvSpPr>
                <a:spLocks/>
              </p:cNvSpPr>
              <p:nvPr/>
            </p:nvSpPr>
            <p:spPr bwMode="black">
              <a:xfrm>
                <a:off x="3767" y="1819"/>
                <a:ext cx="90" cy="31"/>
              </a:xfrm>
              <a:custGeom>
                <a:avLst/>
                <a:gdLst>
                  <a:gd name="T0" fmla="*/ 2 w 117"/>
                  <a:gd name="T1" fmla="*/ 0 h 41"/>
                  <a:gd name="T2" fmla="*/ 2 w 117"/>
                  <a:gd name="T3" fmla="*/ 2 h 41"/>
                  <a:gd name="T4" fmla="*/ 6 w 117"/>
                  <a:gd name="T5" fmla="*/ 4 h 41"/>
                  <a:gd name="T6" fmla="*/ 9 w 117"/>
                  <a:gd name="T7" fmla="*/ 4 h 41"/>
                  <a:gd name="T8" fmla="*/ 14 w 117"/>
                  <a:gd name="T9" fmla="*/ 3 h 41"/>
                  <a:gd name="T10" fmla="*/ 9 w 117"/>
                  <a:gd name="T11" fmla="*/ 2 h 41"/>
                  <a:gd name="T12" fmla="*/ 2 w 117"/>
                  <a:gd name="T13" fmla="*/ 0 h 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7"/>
                  <a:gd name="T22" fmla="*/ 0 h 41"/>
                  <a:gd name="T23" fmla="*/ 117 w 117"/>
                  <a:gd name="T24" fmla="*/ 41 h 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7" h="41">
                    <a:moveTo>
                      <a:pt x="14" y="0"/>
                    </a:moveTo>
                    <a:cubicBezTo>
                      <a:pt x="8" y="4"/>
                      <a:pt x="0" y="9"/>
                      <a:pt x="8" y="16"/>
                    </a:cubicBezTo>
                    <a:cubicBezTo>
                      <a:pt x="21" y="27"/>
                      <a:pt x="34" y="28"/>
                      <a:pt x="50" y="30"/>
                    </a:cubicBezTo>
                    <a:cubicBezTo>
                      <a:pt x="66" y="41"/>
                      <a:pt x="57" y="39"/>
                      <a:pt x="76" y="36"/>
                    </a:cubicBezTo>
                    <a:cubicBezTo>
                      <a:pt x="88" y="32"/>
                      <a:pt x="101" y="29"/>
                      <a:pt x="112" y="22"/>
                    </a:cubicBezTo>
                    <a:cubicBezTo>
                      <a:pt x="117" y="6"/>
                      <a:pt x="87" y="5"/>
                      <a:pt x="78" y="4"/>
                    </a:cubicBezTo>
                    <a:cubicBezTo>
                      <a:pt x="17" y="6"/>
                      <a:pt x="34" y="20"/>
                      <a:pt x="1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4" name="Freeform 86"/>
              <p:cNvSpPr>
                <a:spLocks/>
              </p:cNvSpPr>
              <p:nvPr/>
            </p:nvSpPr>
            <p:spPr bwMode="black">
              <a:xfrm>
                <a:off x="3859" y="1818"/>
                <a:ext cx="47" cy="24"/>
              </a:xfrm>
              <a:custGeom>
                <a:avLst/>
                <a:gdLst>
                  <a:gd name="T0" fmla="*/ 4 w 62"/>
                  <a:gd name="T1" fmla="*/ 2 h 32"/>
                  <a:gd name="T2" fmla="*/ 6 w 62"/>
                  <a:gd name="T3" fmla="*/ 2 h 32"/>
                  <a:gd name="T4" fmla="*/ 4 w 62"/>
                  <a:gd name="T5" fmla="*/ 3 h 32"/>
                  <a:gd name="T6" fmla="*/ 2 w 62"/>
                  <a:gd name="T7" fmla="*/ 2 h 32"/>
                  <a:gd name="T8" fmla="*/ 4 w 62"/>
                  <a:gd name="T9" fmla="*/ 2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2"/>
                  <a:gd name="T16" fmla="*/ 0 h 32"/>
                  <a:gd name="T17" fmla="*/ 62 w 62"/>
                  <a:gd name="T18" fmla="*/ 32 h 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2" h="32">
                    <a:moveTo>
                      <a:pt x="32" y="4"/>
                    </a:moveTo>
                    <a:cubicBezTo>
                      <a:pt x="44" y="0"/>
                      <a:pt x="53" y="1"/>
                      <a:pt x="62" y="10"/>
                    </a:cubicBezTo>
                    <a:cubicBezTo>
                      <a:pt x="59" y="23"/>
                      <a:pt x="42" y="28"/>
                      <a:pt x="30" y="32"/>
                    </a:cubicBezTo>
                    <a:cubicBezTo>
                      <a:pt x="15" y="22"/>
                      <a:pt x="23" y="25"/>
                      <a:pt x="6" y="22"/>
                    </a:cubicBezTo>
                    <a:cubicBezTo>
                      <a:pt x="0" y="4"/>
                      <a:pt x="14" y="8"/>
                      <a:pt x="32" y="4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5" name="Freeform 87"/>
              <p:cNvSpPr>
                <a:spLocks/>
              </p:cNvSpPr>
              <p:nvPr/>
            </p:nvSpPr>
            <p:spPr bwMode="black">
              <a:xfrm>
                <a:off x="3838" y="1847"/>
                <a:ext cx="38" cy="16"/>
              </a:xfrm>
              <a:custGeom>
                <a:avLst/>
                <a:gdLst>
                  <a:gd name="T0" fmla="*/ 2 w 49"/>
                  <a:gd name="T1" fmla="*/ 1 h 23"/>
                  <a:gd name="T2" fmla="*/ 2 w 49"/>
                  <a:gd name="T3" fmla="*/ 1 h 23"/>
                  <a:gd name="T4" fmla="*/ 5 w 49"/>
                  <a:gd name="T5" fmla="*/ 1 h 23"/>
                  <a:gd name="T6" fmla="*/ 2 w 49"/>
                  <a:gd name="T7" fmla="*/ 1 h 2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"/>
                  <a:gd name="T13" fmla="*/ 0 h 23"/>
                  <a:gd name="T14" fmla="*/ 49 w 49"/>
                  <a:gd name="T15" fmla="*/ 23 h 2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" h="23">
                    <a:moveTo>
                      <a:pt x="20" y="1"/>
                    </a:moveTo>
                    <a:cubicBezTo>
                      <a:pt x="15" y="2"/>
                      <a:pt x="8" y="0"/>
                      <a:pt x="6" y="5"/>
                    </a:cubicBezTo>
                    <a:cubicBezTo>
                      <a:pt x="0" y="19"/>
                      <a:pt x="32" y="21"/>
                      <a:pt x="38" y="23"/>
                    </a:cubicBezTo>
                    <a:cubicBezTo>
                      <a:pt x="49" y="6"/>
                      <a:pt x="35" y="3"/>
                      <a:pt x="20" y="1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6" name="Freeform 88"/>
              <p:cNvSpPr>
                <a:spLocks/>
              </p:cNvSpPr>
              <p:nvPr/>
            </p:nvSpPr>
            <p:spPr bwMode="black">
              <a:xfrm>
                <a:off x="4096" y="2070"/>
                <a:ext cx="78" cy="113"/>
              </a:xfrm>
              <a:custGeom>
                <a:avLst/>
                <a:gdLst>
                  <a:gd name="T0" fmla="*/ 2 w 102"/>
                  <a:gd name="T1" fmla="*/ 0 h 152"/>
                  <a:gd name="T2" fmla="*/ 0 w 102"/>
                  <a:gd name="T3" fmla="*/ 1 h 152"/>
                  <a:gd name="T4" fmla="*/ 2 w 102"/>
                  <a:gd name="T5" fmla="*/ 4 h 152"/>
                  <a:gd name="T6" fmla="*/ 4 w 102"/>
                  <a:gd name="T7" fmla="*/ 7 h 152"/>
                  <a:gd name="T8" fmla="*/ 4 w 102"/>
                  <a:gd name="T9" fmla="*/ 10 h 152"/>
                  <a:gd name="T10" fmla="*/ 9 w 102"/>
                  <a:gd name="T11" fmla="*/ 14 h 152"/>
                  <a:gd name="T12" fmla="*/ 10 w 102"/>
                  <a:gd name="T13" fmla="*/ 12 h 152"/>
                  <a:gd name="T14" fmla="*/ 8 w 102"/>
                  <a:gd name="T15" fmla="*/ 10 h 152"/>
                  <a:gd name="T16" fmla="*/ 7 w 102"/>
                  <a:gd name="T17" fmla="*/ 9 h 152"/>
                  <a:gd name="T18" fmla="*/ 6 w 102"/>
                  <a:gd name="T19" fmla="*/ 7 h 152"/>
                  <a:gd name="T20" fmla="*/ 5 w 102"/>
                  <a:gd name="T21" fmla="*/ 4 h 152"/>
                  <a:gd name="T22" fmla="*/ 2 w 102"/>
                  <a:gd name="T23" fmla="*/ 1 h 152"/>
                  <a:gd name="T24" fmla="*/ 2 w 102"/>
                  <a:gd name="T25" fmla="*/ 0 h 1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2"/>
                  <a:gd name="T40" fmla="*/ 0 h 152"/>
                  <a:gd name="T41" fmla="*/ 102 w 102"/>
                  <a:gd name="T42" fmla="*/ 152 h 15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2" h="152">
                    <a:moveTo>
                      <a:pt x="6" y="0"/>
                    </a:moveTo>
                    <a:cubicBezTo>
                      <a:pt x="4" y="6"/>
                      <a:pt x="0" y="18"/>
                      <a:pt x="0" y="18"/>
                    </a:cubicBezTo>
                    <a:cubicBezTo>
                      <a:pt x="3" y="26"/>
                      <a:pt x="9" y="35"/>
                      <a:pt x="14" y="42"/>
                    </a:cubicBezTo>
                    <a:cubicBezTo>
                      <a:pt x="17" y="58"/>
                      <a:pt x="16" y="69"/>
                      <a:pt x="32" y="72"/>
                    </a:cubicBezTo>
                    <a:cubicBezTo>
                      <a:pt x="44" y="80"/>
                      <a:pt x="40" y="91"/>
                      <a:pt x="36" y="104"/>
                    </a:cubicBezTo>
                    <a:cubicBezTo>
                      <a:pt x="57" y="118"/>
                      <a:pt x="60" y="139"/>
                      <a:pt x="80" y="152"/>
                    </a:cubicBezTo>
                    <a:cubicBezTo>
                      <a:pt x="95" y="148"/>
                      <a:pt x="102" y="135"/>
                      <a:pt x="86" y="124"/>
                    </a:cubicBezTo>
                    <a:cubicBezTo>
                      <a:pt x="72" y="129"/>
                      <a:pt x="78" y="110"/>
                      <a:pt x="74" y="102"/>
                    </a:cubicBezTo>
                    <a:cubicBezTo>
                      <a:pt x="72" y="98"/>
                      <a:pt x="65" y="94"/>
                      <a:pt x="62" y="92"/>
                    </a:cubicBezTo>
                    <a:cubicBezTo>
                      <a:pt x="59" y="82"/>
                      <a:pt x="65" y="65"/>
                      <a:pt x="52" y="74"/>
                    </a:cubicBezTo>
                    <a:cubicBezTo>
                      <a:pt x="46" y="65"/>
                      <a:pt x="47" y="54"/>
                      <a:pt x="42" y="44"/>
                    </a:cubicBezTo>
                    <a:cubicBezTo>
                      <a:pt x="36" y="32"/>
                      <a:pt x="16" y="18"/>
                      <a:pt x="4" y="12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7" name="Freeform 89"/>
              <p:cNvSpPr>
                <a:spLocks/>
              </p:cNvSpPr>
              <p:nvPr/>
            </p:nvSpPr>
            <p:spPr bwMode="black">
              <a:xfrm>
                <a:off x="4159" y="2187"/>
                <a:ext cx="56" cy="78"/>
              </a:xfrm>
              <a:custGeom>
                <a:avLst/>
                <a:gdLst>
                  <a:gd name="T0" fmla="*/ 6 w 74"/>
                  <a:gd name="T1" fmla="*/ 3 h 103"/>
                  <a:gd name="T2" fmla="*/ 8 w 74"/>
                  <a:gd name="T3" fmla="*/ 5 h 103"/>
                  <a:gd name="T4" fmla="*/ 4 w 74"/>
                  <a:gd name="T5" fmla="*/ 8 h 103"/>
                  <a:gd name="T6" fmla="*/ 4 w 74"/>
                  <a:gd name="T7" fmla="*/ 11 h 103"/>
                  <a:gd name="T8" fmla="*/ 2 w 74"/>
                  <a:gd name="T9" fmla="*/ 10 h 103"/>
                  <a:gd name="T10" fmla="*/ 2 w 74"/>
                  <a:gd name="T11" fmla="*/ 8 h 103"/>
                  <a:gd name="T12" fmla="*/ 0 w 74"/>
                  <a:gd name="T13" fmla="*/ 8 h 103"/>
                  <a:gd name="T14" fmla="*/ 2 w 74"/>
                  <a:gd name="T15" fmla="*/ 6 h 103"/>
                  <a:gd name="T16" fmla="*/ 2 w 74"/>
                  <a:gd name="T17" fmla="*/ 6 h 103"/>
                  <a:gd name="T18" fmla="*/ 2 w 74"/>
                  <a:gd name="T19" fmla="*/ 3 h 103"/>
                  <a:gd name="T20" fmla="*/ 2 w 74"/>
                  <a:gd name="T21" fmla="*/ 2 h 103"/>
                  <a:gd name="T22" fmla="*/ 3 w 74"/>
                  <a:gd name="T23" fmla="*/ 3 h 103"/>
                  <a:gd name="T24" fmla="*/ 4 w 74"/>
                  <a:gd name="T25" fmla="*/ 4 h 103"/>
                  <a:gd name="T26" fmla="*/ 6 w 74"/>
                  <a:gd name="T27" fmla="*/ 3 h 10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4"/>
                  <a:gd name="T43" fmla="*/ 0 h 103"/>
                  <a:gd name="T44" fmla="*/ 74 w 74"/>
                  <a:gd name="T45" fmla="*/ 103 h 10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4" h="103">
                    <a:moveTo>
                      <a:pt x="64" y="22"/>
                    </a:moveTo>
                    <a:cubicBezTo>
                      <a:pt x="73" y="36"/>
                      <a:pt x="70" y="29"/>
                      <a:pt x="74" y="40"/>
                    </a:cubicBezTo>
                    <a:cubicBezTo>
                      <a:pt x="70" y="77"/>
                      <a:pt x="68" y="81"/>
                      <a:pt x="30" y="84"/>
                    </a:cubicBezTo>
                    <a:cubicBezTo>
                      <a:pt x="33" y="88"/>
                      <a:pt x="39" y="95"/>
                      <a:pt x="32" y="100"/>
                    </a:cubicBezTo>
                    <a:cubicBezTo>
                      <a:pt x="28" y="103"/>
                      <a:pt x="24" y="95"/>
                      <a:pt x="20" y="94"/>
                    </a:cubicBezTo>
                    <a:cubicBezTo>
                      <a:pt x="17" y="84"/>
                      <a:pt x="20" y="89"/>
                      <a:pt x="6" y="84"/>
                    </a:cubicBezTo>
                    <a:cubicBezTo>
                      <a:pt x="4" y="83"/>
                      <a:pt x="0" y="82"/>
                      <a:pt x="0" y="82"/>
                    </a:cubicBezTo>
                    <a:cubicBezTo>
                      <a:pt x="3" y="73"/>
                      <a:pt x="7" y="67"/>
                      <a:pt x="10" y="58"/>
                    </a:cubicBezTo>
                    <a:cubicBezTo>
                      <a:pt x="11" y="56"/>
                      <a:pt x="12" y="52"/>
                      <a:pt x="12" y="52"/>
                    </a:cubicBezTo>
                    <a:cubicBezTo>
                      <a:pt x="10" y="42"/>
                      <a:pt x="8" y="33"/>
                      <a:pt x="2" y="24"/>
                    </a:cubicBezTo>
                    <a:cubicBezTo>
                      <a:pt x="3" y="21"/>
                      <a:pt x="2" y="17"/>
                      <a:pt x="4" y="14"/>
                    </a:cubicBezTo>
                    <a:cubicBezTo>
                      <a:pt x="11" y="0"/>
                      <a:pt x="18" y="19"/>
                      <a:pt x="26" y="22"/>
                    </a:cubicBezTo>
                    <a:cubicBezTo>
                      <a:pt x="31" y="36"/>
                      <a:pt x="26" y="33"/>
                      <a:pt x="36" y="36"/>
                    </a:cubicBezTo>
                    <a:cubicBezTo>
                      <a:pt x="45" y="30"/>
                      <a:pt x="55" y="28"/>
                      <a:pt x="64" y="2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8" name="Freeform 90"/>
              <p:cNvSpPr>
                <a:spLocks/>
              </p:cNvSpPr>
              <p:nvPr/>
            </p:nvSpPr>
            <p:spPr bwMode="black">
              <a:xfrm>
                <a:off x="4122" y="2267"/>
                <a:ext cx="111" cy="188"/>
              </a:xfrm>
              <a:custGeom>
                <a:avLst/>
                <a:gdLst>
                  <a:gd name="T0" fmla="*/ 9 w 146"/>
                  <a:gd name="T1" fmla="*/ 10 h 252"/>
                  <a:gd name="T2" fmla="*/ 8 w 146"/>
                  <a:gd name="T3" fmla="*/ 10 h 252"/>
                  <a:gd name="T4" fmla="*/ 7 w 146"/>
                  <a:gd name="T5" fmla="*/ 12 h 252"/>
                  <a:gd name="T6" fmla="*/ 3 w 146"/>
                  <a:gd name="T7" fmla="*/ 14 h 252"/>
                  <a:gd name="T8" fmla="*/ 2 w 146"/>
                  <a:gd name="T9" fmla="*/ 16 h 252"/>
                  <a:gd name="T10" fmla="*/ 2 w 146"/>
                  <a:gd name="T11" fmla="*/ 17 h 252"/>
                  <a:gd name="T12" fmla="*/ 2 w 146"/>
                  <a:gd name="T13" fmla="*/ 19 h 252"/>
                  <a:gd name="T14" fmla="*/ 3 w 146"/>
                  <a:gd name="T15" fmla="*/ 24 h 252"/>
                  <a:gd name="T16" fmla="*/ 3 w 146"/>
                  <a:gd name="T17" fmla="*/ 21 h 252"/>
                  <a:gd name="T18" fmla="*/ 3 w 146"/>
                  <a:gd name="T19" fmla="*/ 19 h 252"/>
                  <a:gd name="T20" fmla="*/ 5 w 146"/>
                  <a:gd name="T21" fmla="*/ 16 h 252"/>
                  <a:gd name="T22" fmla="*/ 6 w 146"/>
                  <a:gd name="T23" fmla="*/ 16 h 252"/>
                  <a:gd name="T24" fmla="*/ 8 w 146"/>
                  <a:gd name="T25" fmla="*/ 16 h 252"/>
                  <a:gd name="T26" fmla="*/ 5 w 146"/>
                  <a:gd name="T27" fmla="*/ 19 h 252"/>
                  <a:gd name="T28" fmla="*/ 6 w 146"/>
                  <a:gd name="T29" fmla="*/ 19 h 252"/>
                  <a:gd name="T30" fmla="*/ 8 w 146"/>
                  <a:gd name="T31" fmla="*/ 17 h 252"/>
                  <a:gd name="T32" fmla="*/ 9 w 146"/>
                  <a:gd name="T33" fmla="*/ 18 h 252"/>
                  <a:gd name="T34" fmla="*/ 12 w 146"/>
                  <a:gd name="T35" fmla="*/ 14 h 252"/>
                  <a:gd name="T36" fmla="*/ 13 w 146"/>
                  <a:gd name="T37" fmla="*/ 15 h 252"/>
                  <a:gd name="T38" fmla="*/ 15 w 146"/>
                  <a:gd name="T39" fmla="*/ 14 h 252"/>
                  <a:gd name="T40" fmla="*/ 16 w 146"/>
                  <a:gd name="T41" fmla="*/ 12 h 252"/>
                  <a:gd name="T42" fmla="*/ 16 w 146"/>
                  <a:gd name="T43" fmla="*/ 10 h 252"/>
                  <a:gd name="T44" fmla="*/ 15 w 146"/>
                  <a:gd name="T45" fmla="*/ 9 h 252"/>
                  <a:gd name="T46" fmla="*/ 14 w 146"/>
                  <a:gd name="T47" fmla="*/ 4 h 252"/>
                  <a:gd name="T48" fmla="*/ 11 w 146"/>
                  <a:gd name="T49" fmla="*/ 0 h 252"/>
                  <a:gd name="T50" fmla="*/ 8 w 146"/>
                  <a:gd name="T51" fmla="*/ 1 h 252"/>
                  <a:gd name="T52" fmla="*/ 11 w 146"/>
                  <a:gd name="T53" fmla="*/ 3 h 252"/>
                  <a:gd name="T54" fmla="*/ 11 w 146"/>
                  <a:gd name="T55" fmla="*/ 6 h 252"/>
                  <a:gd name="T56" fmla="*/ 9 w 146"/>
                  <a:gd name="T57" fmla="*/ 10 h 25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46"/>
                  <a:gd name="T88" fmla="*/ 0 h 252"/>
                  <a:gd name="T89" fmla="*/ 146 w 146"/>
                  <a:gd name="T90" fmla="*/ 252 h 25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46" h="252">
                    <a:moveTo>
                      <a:pt x="82" y="100"/>
                    </a:moveTo>
                    <a:cubicBezTo>
                      <a:pt x="70" y="88"/>
                      <a:pt x="69" y="92"/>
                      <a:pt x="66" y="106"/>
                    </a:cubicBezTo>
                    <a:cubicBezTo>
                      <a:pt x="65" y="115"/>
                      <a:pt x="68" y="124"/>
                      <a:pt x="64" y="132"/>
                    </a:cubicBezTo>
                    <a:cubicBezTo>
                      <a:pt x="63" y="133"/>
                      <a:pt x="28" y="142"/>
                      <a:pt x="22" y="146"/>
                    </a:cubicBezTo>
                    <a:cubicBezTo>
                      <a:pt x="18" y="157"/>
                      <a:pt x="18" y="162"/>
                      <a:pt x="8" y="168"/>
                    </a:cubicBezTo>
                    <a:cubicBezTo>
                      <a:pt x="0" y="180"/>
                      <a:pt x="7" y="180"/>
                      <a:pt x="20" y="182"/>
                    </a:cubicBezTo>
                    <a:cubicBezTo>
                      <a:pt x="17" y="190"/>
                      <a:pt x="15" y="193"/>
                      <a:pt x="8" y="198"/>
                    </a:cubicBezTo>
                    <a:cubicBezTo>
                      <a:pt x="10" y="214"/>
                      <a:pt x="9" y="242"/>
                      <a:pt x="24" y="252"/>
                    </a:cubicBezTo>
                    <a:cubicBezTo>
                      <a:pt x="42" y="246"/>
                      <a:pt x="31" y="227"/>
                      <a:pt x="28" y="214"/>
                    </a:cubicBezTo>
                    <a:cubicBezTo>
                      <a:pt x="26" y="207"/>
                      <a:pt x="22" y="192"/>
                      <a:pt x="22" y="192"/>
                    </a:cubicBezTo>
                    <a:cubicBezTo>
                      <a:pt x="25" y="180"/>
                      <a:pt x="33" y="182"/>
                      <a:pt x="42" y="176"/>
                    </a:cubicBezTo>
                    <a:cubicBezTo>
                      <a:pt x="44" y="169"/>
                      <a:pt x="52" y="158"/>
                      <a:pt x="52" y="158"/>
                    </a:cubicBezTo>
                    <a:cubicBezTo>
                      <a:pt x="58" y="164"/>
                      <a:pt x="63" y="166"/>
                      <a:pt x="66" y="174"/>
                    </a:cubicBezTo>
                    <a:cubicBezTo>
                      <a:pt x="59" y="178"/>
                      <a:pt x="51" y="188"/>
                      <a:pt x="44" y="190"/>
                    </a:cubicBezTo>
                    <a:cubicBezTo>
                      <a:pt x="36" y="202"/>
                      <a:pt x="46" y="202"/>
                      <a:pt x="56" y="200"/>
                    </a:cubicBezTo>
                    <a:cubicBezTo>
                      <a:pt x="60" y="189"/>
                      <a:pt x="59" y="184"/>
                      <a:pt x="68" y="178"/>
                    </a:cubicBezTo>
                    <a:cubicBezTo>
                      <a:pt x="77" y="181"/>
                      <a:pt x="75" y="187"/>
                      <a:pt x="84" y="184"/>
                    </a:cubicBezTo>
                    <a:cubicBezTo>
                      <a:pt x="92" y="171"/>
                      <a:pt x="91" y="157"/>
                      <a:pt x="104" y="148"/>
                    </a:cubicBezTo>
                    <a:cubicBezTo>
                      <a:pt x="108" y="149"/>
                      <a:pt x="110" y="155"/>
                      <a:pt x="114" y="156"/>
                    </a:cubicBezTo>
                    <a:cubicBezTo>
                      <a:pt x="120" y="158"/>
                      <a:pt x="131" y="151"/>
                      <a:pt x="136" y="148"/>
                    </a:cubicBezTo>
                    <a:cubicBezTo>
                      <a:pt x="145" y="134"/>
                      <a:pt x="142" y="141"/>
                      <a:pt x="146" y="130"/>
                    </a:cubicBezTo>
                    <a:cubicBezTo>
                      <a:pt x="146" y="127"/>
                      <a:pt x="145" y="115"/>
                      <a:pt x="142" y="110"/>
                    </a:cubicBezTo>
                    <a:cubicBezTo>
                      <a:pt x="140" y="106"/>
                      <a:pt x="134" y="98"/>
                      <a:pt x="134" y="98"/>
                    </a:cubicBezTo>
                    <a:cubicBezTo>
                      <a:pt x="131" y="78"/>
                      <a:pt x="142" y="53"/>
                      <a:pt x="122" y="40"/>
                    </a:cubicBezTo>
                    <a:cubicBezTo>
                      <a:pt x="112" y="26"/>
                      <a:pt x="109" y="10"/>
                      <a:pt x="94" y="0"/>
                    </a:cubicBezTo>
                    <a:cubicBezTo>
                      <a:pt x="87" y="4"/>
                      <a:pt x="86" y="9"/>
                      <a:pt x="78" y="12"/>
                    </a:cubicBezTo>
                    <a:cubicBezTo>
                      <a:pt x="67" y="29"/>
                      <a:pt x="80" y="31"/>
                      <a:pt x="96" y="34"/>
                    </a:cubicBezTo>
                    <a:cubicBezTo>
                      <a:pt x="103" y="44"/>
                      <a:pt x="100" y="53"/>
                      <a:pt x="96" y="64"/>
                    </a:cubicBezTo>
                    <a:cubicBezTo>
                      <a:pt x="96" y="68"/>
                      <a:pt x="95" y="106"/>
                      <a:pt x="82" y="10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69" name="Freeform 91"/>
              <p:cNvSpPr>
                <a:spLocks/>
              </p:cNvSpPr>
              <p:nvPr/>
            </p:nvSpPr>
            <p:spPr bwMode="black">
              <a:xfrm>
                <a:off x="3034" y="1765"/>
                <a:ext cx="53" cy="30"/>
              </a:xfrm>
              <a:custGeom>
                <a:avLst/>
                <a:gdLst>
                  <a:gd name="T0" fmla="*/ 6 w 70"/>
                  <a:gd name="T1" fmla="*/ 0 h 40"/>
                  <a:gd name="T2" fmla="*/ 7 w 70"/>
                  <a:gd name="T3" fmla="*/ 2 h 40"/>
                  <a:gd name="T4" fmla="*/ 5 w 70"/>
                  <a:gd name="T5" fmla="*/ 2 h 40"/>
                  <a:gd name="T6" fmla="*/ 4 w 70"/>
                  <a:gd name="T7" fmla="*/ 4 h 40"/>
                  <a:gd name="T8" fmla="*/ 2 w 70"/>
                  <a:gd name="T9" fmla="*/ 4 h 40"/>
                  <a:gd name="T10" fmla="*/ 1 w 70"/>
                  <a:gd name="T11" fmla="*/ 3 h 40"/>
                  <a:gd name="T12" fmla="*/ 4 w 70"/>
                  <a:gd name="T13" fmla="*/ 2 h 40"/>
                  <a:gd name="T14" fmla="*/ 6 w 70"/>
                  <a:gd name="T15" fmla="*/ 0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0"/>
                  <a:gd name="T25" fmla="*/ 0 h 40"/>
                  <a:gd name="T26" fmla="*/ 70 w 70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0" h="40">
                    <a:moveTo>
                      <a:pt x="59" y="0"/>
                    </a:moveTo>
                    <a:cubicBezTo>
                      <a:pt x="68" y="3"/>
                      <a:pt x="70" y="10"/>
                      <a:pt x="65" y="20"/>
                    </a:cubicBezTo>
                    <a:cubicBezTo>
                      <a:pt x="61" y="27"/>
                      <a:pt x="49" y="23"/>
                      <a:pt x="41" y="24"/>
                    </a:cubicBezTo>
                    <a:cubicBezTo>
                      <a:pt x="36" y="38"/>
                      <a:pt x="41" y="34"/>
                      <a:pt x="31" y="40"/>
                    </a:cubicBezTo>
                    <a:cubicBezTo>
                      <a:pt x="23" y="39"/>
                      <a:pt x="15" y="39"/>
                      <a:pt x="7" y="38"/>
                    </a:cubicBezTo>
                    <a:cubicBezTo>
                      <a:pt x="5" y="38"/>
                      <a:pt x="0" y="38"/>
                      <a:pt x="1" y="36"/>
                    </a:cubicBezTo>
                    <a:cubicBezTo>
                      <a:pt x="7" y="26"/>
                      <a:pt x="23" y="23"/>
                      <a:pt x="33" y="20"/>
                    </a:cubicBezTo>
                    <a:cubicBezTo>
                      <a:pt x="39" y="11"/>
                      <a:pt x="51" y="8"/>
                      <a:pt x="59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0" name="Freeform 92"/>
              <p:cNvSpPr>
                <a:spLocks/>
              </p:cNvSpPr>
              <p:nvPr/>
            </p:nvSpPr>
            <p:spPr bwMode="black">
              <a:xfrm>
                <a:off x="2924" y="1774"/>
                <a:ext cx="20" cy="22"/>
              </a:xfrm>
              <a:custGeom>
                <a:avLst/>
                <a:gdLst>
                  <a:gd name="T0" fmla="*/ 2 w 26"/>
                  <a:gd name="T1" fmla="*/ 0 h 29"/>
                  <a:gd name="T2" fmla="*/ 0 w 26"/>
                  <a:gd name="T3" fmla="*/ 2 h 29"/>
                  <a:gd name="T4" fmla="*/ 2 w 26"/>
                  <a:gd name="T5" fmla="*/ 3 h 29"/>
                  <a:gd name="T6" fmla="*/ 2 w 26"/>
                  <a:gd name="T7" fmla="*/ 0 h 2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"/>
                  <a:gd name="T13" fmla="*/ 0 h 29"/>
                  <a:gd name="T14" fmla="*/ 26 w 26"/>
                  <a:gd name="T15" fmla="*/ 29 h 2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" h="29">
                    <a:moveTo>
                      <a:pt x="18" y="0"/>
                    </a:moveTo>
                    <a:cubicBezTo>
                      <a:pt x="9" y="6"/>
                      <a:pt x="4" y="7"/>
                      <a:pt x="0" y="18"/>
                    </a:cubicBezTo>
                    <a:cubicBezTo>
                      <a:pt x="7" y="25"/>
                      <a:pt x="9" y="29"/>
                      <a:pt x="18" y="26"/>
                    </a:cubicBezTo>
                    <a:cubicBezTo>
                      <a:pt x="22" y="14"/>
                      <a:pt x="26" y="12"/>
                      <a:pt x="18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1" name="Freeform 93"/>
              <p:cNvSpPr>
                <a:spLocks/>
              </p:cNvSpPr>
              <p:nvPr/>
            </p:nvSpPr>
            <p:spPr bwMode="black">
              <a:xfrm>
                <a:off x="2949" y="1773"/>
                <a:ext cx="38" cy="27"/>
              </a:xfrm>
              <a:custGeom>
                <a:avLst/>
                <a:gdLst>
                  <a:gd name="T0" fmla="*/ 2 w 49"/>
                  <a:gd name="T1" fmla="*/ 2 h 36"/>
                  <a:gd name="T2" fmla="*/ 0 w 49"/>
                  <a:gd name="T3" fmla="*/ 2 h 36"/>
                  <a:gd name="T4" fmla="*/ 2 w 49"/>
                  <a:gd name="T5" fmla="*/ 3 h 36"/>
                  <a:gd name="T6" fmla="*/ 2 w 49"/>
                  <a:gd name="T7" fmla="*/ 3 h 36"/>
                  <a:gd name="T8" fmla="*/ 5 w 49"/>
                  <a:gd name="T9" fmla="*/ 2 h 36"/>
                  <a:gd name="T10" fmla="*/ 2 w 49"/>
                  <a:gd name="T11" fmla="*/ 2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9"/>
                  <a:gd name="T19" fmla="*/ 0 h 36"/>
                  <a:gd name="T20" fmla="*/ 49 w 49"/>
                  <a:gd name="T21" fmla="*/ 36 h 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9" h="36">
                    <a:moveTo>
                      <a:pt x="14" y="6"/>
                    </a:moveTo>
                    <a:cubicBezTo>
                      <a:pt x="11" y="14"/>
                      <a:pt x="7" y="13"/>
                      <a:pt x="0" y="18"/>
                    </a:cubicBezTo>
                    <a:cubicBezTo>
                      <a:pt x="1" y="22"/>
                      <a:pt x="2" y="29"/>
                      <a:pt x="6" y="32"/>
                    </a:cubicBezTo>
                    <a:cubicBezTo>
                      <a:pt x="10" y="34"/>
                      <a:pt x="18" y="36"/>
                      <a:pt x="18" y="36"/>
                    </a:cubicBezTo>
                    <a:cubicBezTo>
                      <a:pt x="24" y="27"/>
                      <a:pt x="30" y="28"/>
                      <a:pt x="40" y="26"/>
                    </a:cubicBezTo>
                    <a:cubicBezTo>
                      <a:pt x="49" y="0"/>
                      <a:pt x="26" y="18"/>
                      <a:pt x="14" y="6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2" name="Freeform 94"/>
              <p:cNvSpPr>
                <a:spLocks/>
              </p:cNvSpPr>
              <p:nvPr/>
            </p:nvSpPr>
            <p:spPr bwMode="black">
              <a:xfrm>
                <a:off x="3012" y="1764"/>
                <a:ext cx="20" cy="16"/>
              </a:xfrm>
              <a:custGeom>
                <a:avLst/>
                <a:gdLst>
                  <a:gd name="T0" fmla="*/ 1 w 27"/>
                  <a:gd name="T1" fmla="*/ 0 h 22"/>
                  <a:gd name="T2" fmla="*/ 1 w 27"/>
                  <a:gd name="T3" fmla="*/ 1 h 22"/>
                  <a:gd name="T4" fmla="*/ 1 w 27"/>
                  <a:gd name="T5" fmla="*/ 2 h 22"/>
                  <a:gd name="T6" fmla="*/ 1 w 27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7"/>
                  <a:gd name="T13" fmla="*/ 0 h 22"/>
                  <a:gd name="T14" fmla="*/ 27 w 27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7" h="22">
                    <a:moveTo>
                      <a:pt x="11" y="0"/>
                    </a:moveTo>
                    <a:cubicBezTo>
                      <a:pt x="8" y="4"/>
                      <a:pt x="0" y="8"/>
                      <a:pt x="3" y="12"/>
                    </a:cubicBezTo>
                    <a:cubicBezTo>
                      <a:pt x="6" y="17"/>
                      <a:pt x="19" y="22"/>
                      <a:pt x="19" y="22"/>
                    </a:cubicBezTo>
                    <a:cubicBezTo>
                      <a:pt x="27" y="10"/>
                      <a:pt x="15" y="11"/>
                      <a:pt x="11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3" name="Freeform 95"/>
              <p:cNvSpPr>
                <a:spLocks/>
              </p:cNvSpPr>
              <p:nvPr/>
            </p:nvSpPr>
            <p:spPr bwMode="black">
              <a:xfrm>
                <a:off x="2993" y="1782"/>
                <a:ext cx="15" cy="13"/>
              </a:xfrm>
              <a:custGeom>
                <a:avLst/>
                <a:gdLst>
                  <a:gd name="T0" fmla="*/ 2 w 20"/>
                  <a:gd name="T1" fmla="*/ 0 h 18"/>
                  <a:gd name="T2" fmla="*/ 2 w 20"/>
                  <a:gd name="T3" fmla="*/ 1 h 18"/>
                  <a:gd name="T4" fmla="*/ 2 w 20"/>
                  <a:gd name="T5" fmla="*/ 0 h 18"/>
                  <a:gd name="T6" fmla="*/ 0 60000 65536"/>
                  <a:gd name="T7" fmla="*/ 0 60000 65536"/>
                  <a:gd name="T8" fmla="*/ 0 60000 65536"/>
                  <a:gd name="T9" fmla="*/ 0 w 20"/>
                  <a:gd name="T10" fmla="*/ 0 h 18"/>
                  <a:gd name="T11" fmla="*/ 20 w 20"/>
                  <a:gd name="T12" fmla="*/ 18 h 1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" h="18">
                    <a:moveTo>
                      <a:pt x="11" y="0"/>
                    </a:moveTo>
                    <a:cubicBezTo>
                      <a:pt x="1" y="14"/>
                      <a:pt x="0" y="9"/>
                      <a:pt x="9" y="18"/>
                    </a:cubicBezTo>
                    <a:cubicBezTo>
                      <a:pt x="20" y="14"/>
                      <a:pt x="16" y="18"/>
                      <a:pt x="11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4" name="Freeform 96"/>
              <p:cNvSpPr>
                <a:spLocks/>
              </p:cNvSpPr>
              <p:nvPr/>
            </p:nvSpPr>
            <p:spPr bwMode="black">
              <a:xfrm>
                <a:off x="4162" y="1798"/>
                <a:ext cx="18" cy="33"/>
              </a:xfrm>
              <a:custGeom>
                <a:avLst/>
                <a:gdLst>
                  <a:gd name="T0" fmla="*/ 3 w 24"/>
                  <a:gd name="T1" fmla="*/ 0 h 44"/>
                  <a:gd name="T2" fmla="*/ 2 w 24"/>
                  <a:gd name="T3" fmla="*/ 2 h 44"/>
                  <a:gd name="T4" fmla="*/ 0 w 24"/>
                  <a:gd name="T5" fmla="*/ 3 h 44"/>
                  <a:gd name="T6" fmla="*/ 2 w 24"/>
                  <a:gd name="T7" fmla="*/ 4 h 44"/>
                  <a:gd name="T8" fmla="*/ 3 w 24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44"/>
                  <a:gd name="T17" fmla="*/ 24 w 24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44">
                    <a:moveTo>
                      <a:pt x="24" y="0"/>
                    </a:moveTo>
                    <a:cubicBezTo>
                      <a:pt x="19" y="7"/>
                      <a:pt x="15" y="11"/>
                      <a:pt x="8" y="16"/>
                    </a:cubicBezTo>
                    <a:cubicBezTo>
                      <a:pt x="4" y="21"/>
                      <a:pt x="0" y="34"/>
                      <a:pt x="0" y="34"/>
                    </a:cubicBezTo>
                    <a:cubicBezTo>
                      <a:pt x="3" y="44"/>
                      <a:pt x="7" y="42"/>
                      <a:pt x="16" y="40"/>
                    </a:cubicBezTo>
                    <a:cubicBezTo>
                      <a:pt x="20" y="27"/>
                      <a:pt x="24" y="14"/>
                      <a:pt x="2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5" name="Freeform 97"/>
              <p:cNvSpPr>
                <a:spLocks/>
              </p:cNvSpPr>
              <p:nvPr/>
            </p:nvSpPr>
            <p:spPr bwMode="black">
              <a:xfrm>
                <a:off x="3256" y="3244"/>
                <a:ext cx="31" cy="18"/>
              </a:xfrm>
              <a:custGeom>
                <a:avLst/>
                <a:gdLst>
                  <a:gd name="T0" fmla="*/ 4 w 41"/>
                  <a:gd name="T1" fmla="*/ 0 h 24"/>
                  <a:gd name="T2" fmla="*/ 3 w 41"/>
                  <a:gd name="T3" fmla="*/ 3 h 24"/>
                  <a:gd name="T4" fmla="*/ 4 w 41"/>
                  <a:gd name="T5" fmla="*/ 0 h 24"/>
                  <a:gd name="T6" fmla="*/ 0 60000 65536"/>
                  <a:gd name="T7" fmla="*/ 0 60000 65536"/>
                  <a:gd name="T8" fmla="*/ 0 60000 65536"/>
                  <a:gd name="T9" fmla="*/ 0 w 41"/>
                  <a:gd name="T10" fmla="*/ 0 h 24"/>
                  <a:gd name="T11" fmla="*/ 41 w 41"/>
                  <a:gd name="T12" fmla="*/ 24 h 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1" h="24">
                    <a:moveTo>
                      <a:pt x="30" y="0"/>
                    </a:moveTo>
                    <a:cubicBezTo>
                      <a:pt x="4" y="4"/>
                      <a:pt x="0" y="17"/>
                      <a:pt x="26" y="24"/>
                    </a:cubicBezTo>
                    <a:cubicBezTo>
                      <a:pt x="41" y="19"/>
                      <a:pt x="38" y="10"/>
                      <a:pt x="30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6" name="Freeform 98"/>
              <p:cNvSpPr>
                <a:spLocks/>
              </p:cNvSpPr>
              <p:nvPr/>
            </p:nvSpPr>
            <p:spPr bwMode="black">
              <a:xfrm>
                <a:off x="3297" y="3237"/>
                <a:ext cx="10" cy="15"/>
              </a:xfrm>
              <a:custGeom>
                <a:avLst/>
                <a:gdLst>
                  <a:gd name="T0" fmla="*/ 2 w 13"/>
                  <a:gd name="T1" fmla="*/ 2 h 20"/>
                  <a:gd name="T2" fmla="*/ 1 w 13"/>
                  <a:gd name="T3" fmla="*/ 2 h 20"/>
                  <a:gd name="T4" fmla="*/ 2 w 13"/>
                  <a:gd name="T5" fmla="*/ 2 h 20"/>
                  <a:gd name="T6" fmla="*/ 2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7" name="Freeform 99"/>
              <p:cNvSpPr>
                <a:spLocks/>
              </p:cNvSpPr>
              <p:nvPr/>
            </p:nvSpPr>
            <p:spPr bwMode="black">
              <a:xfrm>
                <a:off x="3228" y="3084"/>
                <a:ext cx="9" cy="15"/>
              </a:xfrm>
              <a:custGeom>
                <a:avLst/>
                <a:gdLst>
                  <a:gd name="T0" fmla="*/ 1 w 13"/>
                  <a:gd name="T1" fmla="*/ 2 h 20"/>
                  <a:gd name="T2" fmla="*/ 1 w 13"/>
                  <a:gd name="T3" fmla="*/ 2 h 20"/>
                  <a:gd name="T4" fmla="*/ 1 w 13"/>
                  <a:gd name="T5" fmla="*/ 2 h 20"/>
                  <a:gd name="T6" fmla="*/ 1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8" name="Freeform 100"/>
              <p:cNvSpPr>
                <a:spLocks/>
              </p:cNvSpPr>
              <p:nvPr/>
            </p:nvSpPr>
            <p:spPr bwMode="black">
              <a:xfrm>
                <a:off x="3289" y="3011"/>
                <a:ext cx="12" cy="19"/>
              </a:xfrm>
              <a:custGeom>
                <a:avLst/>
                <a:gdLst>
                  <a:gd name="T0" fmla="*/ 3 w 14"/>
                  <a:gd name="T1" fmla="*/ 0 h 25"/>
                  <a:gd name="T2" fmla="*/ 0 w 14"/>
                  <a:gd name="T3" fmla="*/ 2 h 25"/>
                  <a:gd name="T4" fmla="*/ 3 w 14"/>
                  <a:gd name="T5" fmla="*/ 3 h 25"/>
                  <a:gd name="T6" fmla="*/ 3 w 14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"/>
                  <a:gd name="T13" fmla="*/ 0 h 25"/>
                  <a:gd name="T14" fmla="*/ 14 w 14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" h="25">
                    <a:moveTo>
                      <a:pt x="6" y="0"/>
                    </a:moveTo>
                    <a:cubicBezTo>
                      <a:pt x="4" y="5"/>
                      <a:pt x="3" y="9"/>
                      <a:pt x="0" y="13"/>
                    </a:cubicBezTo>
                    <a:cubicBezTo>
                      <a:pt x="1" y="24"/>
                      <a:pt x="1" y="25"/>
                      <a:pt x="12" y="24"/>
                    </a:cubicBezTo>
                    <a:cubicBezTo>
                      <a:pt x="14" y="12"/>
                      <a:pt x="8" y="10"/>
                      <a:pt x="6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79" name="Freeform 101"/>
              <p:cNvSpPr>
                <a:spLocks/>
              </p:cNvSpPr>
              <p:nvPr/>
            </p:nvSpPr>
            <p:spPr bwMode="black">
              <a:xfrm>
                <a:off x="3265" y="3010"/>
                <a:ext cx="11" cy="19"/>
              </a:xfrm>
              <a:custGeom>
                <a:avLst/>
                <a:gdLst>
                  <a:gd name="T0" fmla="*/ 2 w 14"/>
                  <a:gd name="T1" fmla="*/ 0 h 25"/>
                  <a:gd name="T2" fmla="*/ 0 w 14"/>
                  <a:gd name="T3" fmla="*/ 2 h 25"/>
                  <a:gd name="T4" fmla="*/ 2 w 14"/>
                  <a:gd name="T5" fmla="*/ 3 h 25"/>
                  <a:gd name="T6" fmla="*/ 2 w 14"/>
                  <a:gd name="T7" fmla="*/ 0 h 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"/>
                  <a:gd name="T13" fmla="*/ 0 h 25"/>
                  <a:gd name="T14" fmla="*/ 14 w 14"/>
                  <a:gd name="T15" fmla="*/ 25 h 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" h="25">
                    <a:moveTo>
                      <a:pt x="6" y="0"/>
                    </a:moveTo>
                    <a:cubicBezTo>
                      <a:pt x="4" y="5"/>
                      <a:pt x="3" y="9"/>
                      <a:pt x="0" y="13"/>
                    </a:cubicBezTo>
                    <a:cubicBezTo>
                      <a:pt x="1" y="24"/>
                      <a:pt x="1" y="25"/>
                      <a:pt x="12" y="24"/>
                    </a:cubicBezTo>
                    <a:cubicBezTo>
                      <a:pt x="14" y="12"/>
                      <a:pt x="8" y="10"/>
                      <a:pt x="6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80" name="Freeform 102"/>
              <p:cNvSpPr>
                <a:spLocks/>
              </p:cNvSpPr>
              <p:nvPr/>
            </p:nvSpPr>
            <p:spPr bwMode="black">
              <a:xfrm>
                <a:off x="3253" y="3032"/>
                <a:ext cx="11" cy="15"/>
              </a:xfrm>
              <a:custGeom>
                <a:avLst/>
                <a:gdLst>
                  <a:gd name="T0" fmla="*/ 3 w 13"/>
                  <a:gd name="T1" fmla="*/ 2 h 20"/>
                  <a:gd name="T2" fmla="*/ 1 w 13"/>
                  <a:gd name="T3" fmla="*/ 2 h 20"/>
                  <a:gd name="T4" fmla="*/ 3 w 13"/>
                  <a:gd name="T5" fmla="*/ 2 h 20"/>
                  <a:gd name="T6" fmla="*/ 3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81" name="Freeform 103"/>
              <p:cNvSpPr>
                <a:spLocks/>
              </p:cNvSpPr>
              <p:nvPr/>
            </p:nvSpPr>
            <p:spPr bwMode="black">
              <a:xfrm>
                <a:off x="3228" y="3066"/>
                <a:ext cx="9" cy="15"/>
              </a:xfrm>
              <a:custGeom>
                <a:avLst/>
                <a:gdLst>
                  <a:gd name="T0" fmla="*/ 1 w 13"/>
                  <a:gd name="T1" fmla="*/ 2 h 20"/>
                  <a:gd name="T2" fmla="*/ 1 w 13"/>
                  <a:gd name="T3" fmla="*/ 2 h 20"/>
                  <a:gd name="T4" fmla="*/ 1 w 13"/>
                  <a:gd name="T5" fmla="*/ 2 h 20"/>
                  <a:gd name="T6" fmla="*/ 1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82" name="Freeform 104"/>
              <p:cNvSpPr>
                <a:spLocks/>
              </p:cNvSpPr>
              <p:nvPr/>
            </p:nvSpPr>
            <p:spPr bwMode="black">
              <a:xfrm>
                <a:off x="3247" y="3053"/>
                <a:ext cx="11" cy="15"/>
              </a:xfrm>
              <a:custGeom>
                <a:avLst/>
                <a:gdLst>
                  <a:gd name="T0" fmla="*/ 3 w 13"/>
                  <a:gd name="T1" fmla="*/ 2 h 20"/>
                  <a:gd name="T2" fmla="*/ 1 w 13"/>
                  <a:gd name="T3" fmla="*/ 2 h 20"/>
                  <a:gd name="T4" fmla="*/ 3 w 13"/>
                  <a:gd name="T5" fmla="*/ 2 h 20"/>
                  <a:gd name="T6" fmla="*/ 3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83" name="Freeform 105"/>
              <p:cNvSpPr>
                <a:spLocks/>
              </p:cNvSpPr>
              <p:nvPr/>
            </p:nvSpPr>
            <p:spPr bwMode="black">
              <a:xfrm>
                <a:off x="2496" y="2069"/>
                <a:ext cx="10" cy="15"/>
              </a:xfrm>
              <a:custGeom>
                <a:avLst/>
                <a:gdLst>
                  <a:gd name="T0" fmla="*/ 2 w 13"/>
                  <a:gd name="T1" fmla="*/ 2 h 20"/>
                  <a:gd name="T2" fmla="*/ 1 w 13"/>
                  <a:gd name="T3" fmla="*/ 2 h 20"/>
                  <a:gd name="T4" fmla="*/ 2 w 13"/>
                  <a:gd name="T5" fmla="*/ 2 h 20"/>
                  <a:gd name="T6" fmla="*/ 2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84" name="Freeform 106"/>
              <p:cNvSpPr>
                <a:spLocks/>
              </p:cNvSpPr>
              <p:nvPr/>
            </p:nvSpPr>
            <p:spPr bwMode="black">
              <a:xfrm>
                <a:off x="2189" y="1819"/>
                <a:ext cx="2112" cy="1637"/>
              </a:xfrm>
              <a:custGeom>
                <a:avLst/>
                <a:gdLst>
                  <a:gd name="T0" fmla="*/ 552 w 2060"/>
                  <a:gd name="T1" fmla="*/ 629 h 1644"/>
                  <a:gd name="T2" fmla="*/ 407 w 2060"/>
                  <a:gd name="T3" fmla="*/ 576 h 1644"/>
                  <a:gd name="T4" fmla="*/ 192 w 2060"/>
                  <a:gd name="T5" fmla="*/ 621 h 1644"/>
                  <a:gd name="T6" fmla="*/ 54 w 2060"/>
                  <a:gd name="T7" fmla="*/ 735 h 1644"/>
                  <a:gd name="T8" fmla="*/ 12 w 2060"/>
                  <a:gd name="T9" fmla="*/ 909 h 1644"/>
                  <a:gd name="T10" fmla="*/ 178 w 2060"/>
                  <a:gd name="T11" fmla="*/ 1026 h 1644"/>
                  <a:gd name="T12" fmla="*/ 376 w 2060"/>
                  <a:gd name="T13" fmla="*/ 1009 h 1644"/>
                  <a:gd name="T14" fmla="*/ 484 w 2060"/>
                  <a:gd name="T15" fmla="*/ 1098 h 1644"/>
                  <a:gd name="T16" fmla="*/ 552 w 2060"/>
                  <a:gd name="T17" fmla="*/ 1399 h 1644"/>
                  <a:gd name="T18" fmla="*/ 608 w 2060"/>
                  <a:gd name="T19" fmla="*/ 1572 h 1644"/>
                  <a:gd name="T20" fmla="*/ 860 w 2060"/>
                  <a:gd name="T21" fmla="*/ 1519 h 1644"/>
                  <a:gd name="T22" fmla="*/ 998 w 2060"/>
                  <a:gd name="T23" fmla="*/ 1332 h 1644"/>
                  <a:gd name="T24" fmla="*/ 1080 w 2060"/>
                  <a:gd name="T25" fmla="*/ 1113 h 1644"/>
                  <a:gd name="T26" fmla="*/ 1218 w 2060"/>
                  <a:gd name="T27" fmla="*/ 967 h 1644"/>
                  <a:gd name="T28" fmla="*/ 972 w 2060"/>
                  <a:gd name="T29" fmla="*/ 824 h 1644"/>
                  <a:gd name="T30" fmla="*/ 998 w 2060"/>
                  <a:gd name="T31" fmla="*/ 795 h 1644"/>
                  <a:gd name="T32" fmla="*/ 1224 w 2060"/>
                  <a:gd name="T33" fmla="*/ 884 h 1644"/>
                  <a:gd name="T34" fmla="*/ 1340 w 2060"/>
                  <a:gd name="T35" fmla="*/ 768 h 1644"/>
                  <a:gd name="T36" fmla="*/ 1276 w 2060"/>
                  <a:gd name="T37" fmla="*/ 739 h 1644"/>
                  <a:gd name="T38" fmla="*/ 1134 w 2060"/>
                  <a:gd name="T39" fmla="*/ 692 h 1644"/>
                  <a:gd name="T40" fmla="*/ 1393 w 2060"/>
                  <a:gd name="T41" fmla="*/ 737 h 1644"/>
                  <a:gd name="T42" fmla="*/ 1582 w 2060"/>
                  <a:gd name="T43" fmla="*/ 820 h 1644"/>
                  <a:gd name="T44" fmla="*/ 1675 w 2060"/>
                  <a:gd name="T45" fmla="*/ 1001 h 1644"/>
                  <a:gd name="T46" fmla="*/ 1964 w 2060"/>
                  <a:gd name="T47" fmla="*/ 816 h 1644"/>
                  <a:gd name="T48" fmla="*/ 2080 w 2060"/>
                  <a:gd name="T49" fmla="*/ 998 h 1644"/>
                  <a:gd name="T50" fmla="*/ 2083 w 2060"/>
                  <a:gd name="T51" fmla="*/ 842 h 1644"/>
                  <a:gd name="T52" fmla="*/ 2148 w 2060"/>
                  <a:gd name="T53" fmla="*/ 776 h 1644"/>
                  <a:gd name="T54" fmla="*/ 2176 w 2060"/>
                  <a:gd name="T55" fmla="*/ 528 h 1644"/>
                  <a:gd name="T56" fmla="*/ 2226 w 2060"/>
                  <a:gd name="T57" fmla="*/ 512 h 1644"/>
                  <a:gd name="T58" fmla="*/ 2251 w 2060"/>
                  <a:gd name="T59" fmla="*/ 411 h 1644"/>
                  <a:gd name="T60" fmla="*/ 2204 w 2060"/>
                  <a:gd name="T61" fmla="*/ 218 h 1644"/>
                  <a:gd name="T62" fmla="*/ 2318 w 2060"/>
                  <a:gd name="T63" fmla="*/ 108 h 1644"/>
                  <a:gd name="T64" fmla="*/ 2377 w 2060"/>
                  <a:gd name="T65" fmla="*/ 201 h 1644"/>
                  <a:gd name="T66" fmla="*/ 2372 w 2060"/>
                  <a:gd name="T67" fmla="*/ 117 h 1644"/>
                  <a:gd name="T68" fmla="*/ 2410 w 2060"/>
                  <a:gd name="T69" fmla="*/ 51 h 1644"/>
                  <a:gd name="T70" fmla="*/ 2487 w 2060"/>
                  <a:gd name="T71" fmla="*/ 0 h 1644"/>
                  <a:gd name="T72" fmla="*/ 2222 w 2060"/>
                  <a:gd name="T73" fmla="*/ 63 h 1644"/>
                  <a:gd name="T74" fmla="*/ 1932 w 2060"/>
                  <a:gd name="T75" fmla="*/ 83 h 1644"/>
                  <a:gd name="T76" fmla="*/ 1649 w 2060"/>
                  <a:gd name="T77" fmla="*/ 30 h 1644"/>
                  <a:gd name="T78" fmla="*/ 1382 w 2060"/>
                  <a:gd name="T79" fmla="*/ 65 h 1644"/>
                  <a:gd name="T80" fmla="*/ 1269 w 2060"/>
                  <a:gd name="T81" fmla="*/ 162 h 1644"/>
                  <a:gd name="T82" fmla="*/ 1130 w 2060"/>
                  <a:gd name="T83" fmla="*/ 129 h 1644"/>
                  <a:gd name="T84" fmla="*/ 926 w 2060"/>
                  <a:gd name="T85" fmla="*/ 175 h 1644"/>
                  <a:gd name="T86" fmla="*/ 815 w 2060"/>
                  <a:gd name="T87" fmla="*/ 132 h 1644"/>
                  <a:gd name="T88" fmla="*/ 444 w 2060"/>
                  <a:gd name="T89" fmla="*/ 240 h 1644"/>
                  <a:gd name="T90" fmla="*/ 654 w 2060"/>
                  <a:gd name="T91" fmla="*/ 205 h 1644"/>
                  <a:gd name="T92" fmla="*/ 779 w 2060"/>
                  <a:gd name="T93" fmla="*/ 268 h 1644"/>
                  <a:gd name="T94" fmla="*/ 540 w 2060"/>
                  <a:gd name="T95" fmla="*/ 346 h 1644"/>
                  <a:gd name="T96" fmla="*/ 335 w 2060"/>
                  <a:gd name="T97" fmla="*/ 400 h 1644"/>
                  <a:gd name="T98" fmla="*/ 204 w 2060"/>
                  <a:gd name="T99" fmla="*/ 521 h 1644"/>
                  <a:gd name="T100" fmla="*/ 344 w 2060"/>
                  <a:gd name="T101" fmla="*/ 536 h 1644"/>
                  <a:gd name="T102" fmla="*/ 465 w 2060"/>
                  <a:gd name="T103" fmla="*/ 557 h 1644"/>
                  <a:gd name="T104" fmla="*/ 601 w 2060"/>
                  <a:gd name="T105" fmla="*/ 573 h 1644"/>
                  <a:gd name="T106" fmla="*/ 595 w 2060"/>
                  <a:gd name="T107" fmla="*/ 496 h 1644"/>
                  <a:gd name="T108" fmla="*/ 723 w 2060"/>
                  <a:gd name="T109" fmla="*/ 532 h 1644"/>
                  <a:gd name="T110" fmla="*/ 838 w 2060"/>
                  <a:gd name="T111" fmla="*/ 454 h 1644"/>
                  <a:gd name="T112" fmla="*/ 942 w 2060"/>
                  <a:gd name="T113" fmla="*/ 464 h 1644"/>
                  <a:gd name="T114" fmla="*/ 780 w 2060"/>
                  <a:gd name="T115" fmla="*/ 578 h 164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060"/>
                  <a:gd name="T175" fmla="*/ 0 h 1644"/>
                  <a:gd name="T176" fmla="*/ 2060 w 2060"/>
                  <a:gd name="T177" fmla="*/ 1644 h 164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060" h="1644">
                    <a:moveTo>
                      <a:pt x="697" y="677"/>
                    </a:moveTo>
                    <a:cubicBezTo>
                      <a:pt x="659" y="675"/>
                      <a:pt x="652" y="669"/>
                      <a:pt x="618" y="667"/>
                    </a:cubicBezTo>
                    <a:cubicBezTo>
                      <a:pt x="607" y="666"/>
                      <a:pt x="594" y="661"/>
                      <a:pt x="582" y="658"/>
                    </a:cubicBezTo>
                    <a:cubicBezTo>
                      <a:pt x="577" y="655"/>
                      <a:pt x="568" y="650"/>
                      <a:pt x="568" y="650"/>
                    </a:cubicBezTo>
                    <a:cubicBezTo>
                      <a:pt x="551" y="652"/>
                      <a:pt x="557" y="655"/>
                      <a:pt x="546" y="658"/>
                    </a:cubicBezTo>
                    <a:cubicBezTo>
                      <a:pt x="540" y="667"/>
                      <a:pt x="542" y="669"/>
                      <a:pt x="546" y="677"/>
                    </a:cubicBezTo>
                    <a:cubicBezTo>
                      <a:pt x="548" y="680"/>
                      <a:pt x="550" y="686"/>
                      <a:pt x="550" y="686"/>
                    </a:cubicBezTo>
                    <a:cubicBezTo>
                      <a:pt x="526" y="694"/>
                      <a:pt x="506" y="678"/>
                      <a:pt x="488" y="670"/>
                    </a:cubicBezTo>
                    <a:cubicBezTo>
                      <a:pt x="481" y="653"/>
                      <a:pt x="472" y="655"/>
                      <a:pt x="452" y="653"/>
                    </a:cubicBezTo>
                    <a:cubicBezTo>
                      <a:pt x="446" y="648"/>
                      <a:pt x="444" y="648"/>
                      <a:pt x="437" y="650"/>
                    </a:cubicBezTo>
                    <a:cubicBezTo>
                      <a:pt x="427" y="647"/>
                      <a:pt x="433" y="648"/>
                      <a:pt x="423" y="642"/>
                    </a:cubicBezTo>
                    <a:cubicBezTo>
                      <a:pt x="421" y="641"/>
                      <a:pt x="418" y="639"/>
                      <a:pt x="418" y="639"/>
                    </a:cubicBezTo>
                    <a:cubicBezTo>
                      <a:pt x="416" y="638"/>
                      <a:pt x="413" y="633"/>
                      <a:pt x="413" y="630"/>
                    </a:cubicBezTo>
                    <a:cubicBezTo>
                      <a:pt x="415" y="625"/>
                      <a:pt x="418" y="616"/>
                      <a:pt x="418" y="616"/>
                    </a:cubicBezTo>
                    <a:cubicBezTo>
                      <a:pt x="416" y="592"/>
                      <a:pt x="421" y="588"/>
                      <a:pt x="398" y="591"/>
                    </a:cubicBezTo>
                    <a:cubicBezTo>
                      <a:pt x="390" y="598"/>
                      <a:pt x="390" y="595"/>
                      <a:pt x="381" y="592"/>
                    </a:cubicBezTo>
                    <a:cubicBezTo>
                      <a:pt x="370" y="592"/>
                      <a:pt x="361" y="595"/>
                      <a:pt x="348" y="597"/>
                    </a:cubicBezTo>
                    <a:cubicBezTo>
                      <a:pt x="344" y="595"/>
                      <a:pt x="337" y="597"/>
                      <a:pt x="333" y="595"/>
                    </a:cubicBezTo>
                    <a:cubicBezTo>
                      <a:pt x="331" y="594"/>
                      <a:pt x="330" y="592"/>
                      <a:pt x="328" y="592"/>
                    </a:cubicBezTo>
                    <a:cubicBezTo>
                      <a:pt x="314" y="591"/>
                      <a:pt x="296" y="597"/>
                      <a:pt x="283" y="602"/>
                    </a:cubicBezTo>
                    <a:cubicBezTo>
                      <a:pt x="276" y="603"/>
                      <a:pt x="268" y="606"/>
                      <a:pt x="260" y="608"/>
                    </a:cubicBezTo>
                    <a:cubicBezTo>
                      <a:pt x="255" y="609"/>
                      <a:pt x="246" y="613"/>
                      <a:pt x="246" y="613"/>
                    </a:cubicBezTo>
                    <a:cubicBezTo>
                      <a:pt x="228" y="611"/>
                      <a:pt x="209" y="609"/>
                      <a:pt x="189" y="611"/>
                    </a:cubicBezTo>
                    <a:cubicBezTo>
                      <a:pt x="184" y="613"/>
                      <a:pt x="180" y="614"/>
                      <a:pt x="175" y="617"/>
                    </a:cubicBezTo>
                    <a:cubicBezTo>
                      <a:pt x="173" y="619"/>
                      <a:pt x="173" y="620"/>
                      <a:pt x="173" y="622"/>
                    </a:cubicBezTo>
                    <a:cubicBezTo>
                      <a:pt x="172" y="623"/>
                      <a:pt x="169" y="623"/>
                      <a:pt x="169" y="625"/>
                    </a:cubicBezTo>
                    <a:cubicBezTo>
                      <a:pt x="163" y="634"/>
                      <a:pt x="167" y="641"/>
                      <a:pt x="158" y="645"/>
                    </a:cubicBezTo>
                    <a:cubicBezTo>
                      <a:pt x="153" y="648"/>
                      <a:pt x="149" y="652"/>
                      <a:pt x="144" y="655"/>
                    </a:cubicBezTo>
                    <a:cubicBezTo>
                      <a:pt x="141" y="656"/>
                      <a:pt x="135" y="659"/>
                      <a:pt x="135" y="659"/>
                    </a:cubicBezTo>
                    <a:cubicBezTo>
                      <a:pt x="133" y="664"/>
                      <a:pt x="130" y="666"/>
                      <a:pt x="130" y="669"/>
                    </a:cubicBezTo>
                    <a:cubicBezTo>
                      <a:pt x="128" y="677"/>
                      <a:pt x="132" y="691"/>
                      <a:pt x="124" y="698"/>
                    </a:cubicBezTo>
                    <a:cubicBezTo>
                      <a:pt x="118" y="703"/>
                      <a:pt x="108" y="709"/>
                      <a:pt x="101" y="711"/>
                    </a:cubicBezTo>
                    <a:cubicBezTo>
                      <a:pt x="101" y="711"/>
                      <a:pt x="90" y="716"/>
                      <a:pt x="87" y="716"/>
                    </a:cubicBezTo>
                    <a:cubicBezTo>
                      <a:pt x="85" y="717"/>
                      <a:pt x="82" y="717"/>
                      <a:pt x="82" y="717"/>
                    </a:cubicBezTo>
                    <a:cubicBezTo>
                      <a:pt x="76" y="725"/>
                      <a:pt x="68" y="733"/>
                      <a:pt x="60" y="738"/>
                    </a:cubicBezTo>
                    <a:cubicBezTo>
                      <a:pt x="56" y="745"/>
                      <a:pt x="53" y="755"/>
                      <a:pt x="46" y="759"/>
                    </a:cubicBezTo>
                    <a:cubicBezTo>
                      <a:pt x="43" y="764"/>
                      <a:pt x="37" y="767"/>
                      <a:pt x="31" y="773"/>
                    </a:cubicBezTo>
                    <a:cubicBezTo>
                      <a:pt x="26" y="780"/>
                      <a:pt x="25" y="789"/>
                      <a:pt x="23" y="797"/>
                    </a:cubicBezTo>
                    <a:cubicBezTo>
                      <a:pt x="20" y="803"/>
                      <a:pt x="19" y="809"/>
                      <a:pt x="17" y="816"/>
                    </a:cubicBezTo>
                    <a:cubicBezTo>
                      <a:pt x="15" y="817"/>
                      <a:pt x="14" y="824"/>
                      <a:pt x="14" y="824"/>
                    </a:cubicBezTo>
                    <a:cubicBezTo>
                      <a:pt x="15" y="831"/>
                      <a:pt x="26" y="842"/>
                      <a:pt x="26" y="842"/>
                    </a:cubicBezTo>
                    <a:cubicBezTo>
                      <a:pt x="26" y="847"/>
                      <a:pt x="17" y="855"/>
                      <a:pt x="17" y="855"/>
                    </a:cubicBezTo>
                    <a:cubicBezTo>
                      <a:pt x="14" y="863"/>
                      <a:pt x="17" y="867"/>
                      <a:pt x="25" y="870"/>
                    </a:cubicBezTo>
                    <a:cubicBezTo>
                      <a:pt x="28" y="884"/>
                      <a:pt x="17" y="902"/>
                      <a:pt x="6" y="909"/>
                    </a:cubicBezTo>
                    <a:cubicBezTo>
                      <a:pt x="0" y="927"/>
                      <a:pt x="5" y="927"/>
                      <a:pt x="12" y="941"/>
                    </a:cubicBezTo>
                    <a:cubicBezTo>
                      <a:pt x="23" y="963"/>
                      <a:pt x="29" y="969"/>
                      <a:pt x="53" y="977"/>
                    </a:cubicBezTo>
                    <a:cubicBezTo>
                      <a:pt x="60" y="986"/>
                      <a:pt x="56" y="983"/>
                      <a:pt x="63" y="989"/>
                    </a:cubicBezTo>
                    <a:cubicBezTo>
                      <a:pt x="62" y="994"/>
                      <a:pt x="59" y="997"/>
                      <a:pt x="59" y="1002"/>
                    </a:cubicBezTo>
                    <a:cubicBezTo>
                      <a:pt x="57" y="1009"/>
                      <a:pt x="70" y="1020"/>
                      <a:pt x="74" y="1027"/>
                    </a:cubicBezTo>
                    <a:cubicBezTo>
                      <a:pt x="77" y="1031"/>
                      <a:pt x="91" y="1036"/>
                      <a:pt x="91" y="1036"/>
                    </a:cubicBezTo>
                    <a:cubicBezTo>
                      <a:pt x="94" y="1036"/>
                      <a:pt x="96" y="1036"/>
                      <a:pt x="98" y="1034"/>
                    </a:cubicBezTo>
                    <a:cubicBezTo>
                      <a:pt x="99" y="1034"/>
                      <a:pt x="98" y="1031"/>
                      <a:pt x="99" y="1030"/>
                    </a:cubicBezTo>
                    <a:cubicBezTo>
                      <a:pt x="101" y="1030"/>
                      <a:pt x="107" y="1038"/>
                      <a:pt x="108" y="1038"/>
                    </a:cubicBezTo>
                    <a:cubicBezTo>
                      <a:pt x="119" y="1047"/>
                      <a:pt x="133" y="1055"/>
                      <a:pt x="146" y="1059"/>
                    </a:cubicBezTo>
                    <a:cubicBezTo>
                      <a:pt x="149" y="1067"/>
                      <a:pt x="152" y="1066"/>
                      <a:pt x="159" y="1064"/>
                    </a:cubicBezTo>
                    <a:cubicBezTo>
                      <a:pt x="163" y="1061"/>
                      <a:pt x="166" y="1059"/>
                      <a:pt x="169" y="1058"/>
                    </a:cubicBezTo>
                    <a:cubicBezTo>
                      <a:pt x="172" y="1056"/>
                      <a:pt x="178" y="1055"/>
                      <a:pt x="178" y="1055"/>
                    </a:cubicBezTo>
                    <a:cubicBezTo>
                      <a:pt x="192" y="1059"/>
                      <a:pt x="209" y="1061"/>
                      <a:pt x="224" y="1063"/>
                    </a:cubicBezTo>
                    <a:cubicBezTo>
                      <a:pt x="231" y="1067"/>
                      <a:pt x="229" y="1070"/>
                      <a:pt x="238" y="1069"/>
                    </a:cubicBezTo>
                    <a:cubicBezTo>
                      <a:pt x="238" y="1063"/>
                      <a:pt x="238" y="1056"/>
                      <a:pt x="238" y="1050"/>
                    </a:cubicBezTo>
                    <a:cubicBezTo>
                      <a:pt x="241" y="1041"/>
                      <a:pt x="257" y="1059"/>
                      <a:pt x="260" y="1061"/>
                    </a:cubicBezTo>
                    <a:cubicBezTo>
                      <a:pt x="266" y="1050"/>
                      <a:pt x="279" y="1052"/>
                      <a:pt x="291" y="1050"/>
                    </a:cubicBezTo>
                    <a:cubicBezTo>
                      <a:pt x="297" y="1049"/>
                      <a:pt x="302" y="1044"/>
                      <a:pt x="308" y="1041"/>
                    </a:cubicBezTo>
                    <a:cubicBezTo>
                      <a:pt x="319" y="1042"/>
                      <a:pt x="330" y="1045"/>
                      <a:pt x="341" y="1049"/>
                    </a:cubicBezTo>
                    <a:cubicBezTo>
                      <a:pt x="342" y="1050"/>
                      <a:pt x="344" y="1055"/>
                      <a:pt x="344" y="1058"/>
                    </a:cubicBezTo>
                    <a:cubicBezTo>
                      <a:pt x="344" y="1061"/>
                      <a:pt x="342" y="1067"/>
                      <a:pt x="342" y="1067"/>
                    </a:cubicBezTo>
                    <a:cubicBezTo>
                      <a:pt x="347" y="1070"/>
                      <a:pt x="355" y="1072"/>
                      <a:pt x="361" y="1075"/>
                    </a:cubicBezTo>
                    <a:cubicBezTo>
                      <a:pt x="362" y="1075"/>
                      <a:pt x="365" y="1077"/>
                      <a:pt x="365" y="1077"/>
                    </a:cubicBezTo>
                    <a:cubicBezTo>
                      <a:pt x="375" y="1074"/>
                      <a:pt x="384" y="1074"/>
                      <a:pt x="393" y="1080"/>
                    </a:cubicBezTo>
                    <a:cubicBezTo>
                      <a:pt x="396" y="1083"/>
                      <a:pt x="398" y="1088"/>
                      <a:pt x="401" y="1092"/>
                    </a:cubicBezTo>
                    <a:cubicBezTo>
                      <a:pt x="404" y="1095"/>
                      <a:pt x="407" y="1102"/>
                      <a:pt x="407" y="1102"/>
                    </a:cubicBezTo>
                    <a:cubicBezTo>
                      <a:pt x="404" y="1114"/>
                      <a:pt x="399" y="1127"/>
                      <a:pt x="396" y="1138"/>
                    </a:cubicBezTo>
                    <a:cubicBezTo>
                      <a:pt x="393" y="1147"/>
                      <a:pt x="395" y="1141"/>
                      <a:pt x="389" y="1152"/>
                    </a:cubicBezTo>
                    <a:cubicBezTo>
                      <a:pt x="387" y="1153"/>
                      <a:pt x="385" y="1156"/>
                      <a:pt x="385" y="1156"/>
                    </a:cubicBezTo>
                    <a:cubicBezTo>
                      <a:pt x="389" y="1185"/>
                      <a:pt x="396" y="1180"/>
                      <a:pt x="410" y="1197"/>
                    </a:cubicBezTo>
                    <a:cubicBezTo>
                      <a:pt x="427" y="1219"/>
                      <a:pt x="440" y="1239"/>
                      <a:pt x="447" y="1266"/>
                    </a:cubicBezTo>
                    <a:cubicBezTo>
                      <a:pt x="446" y="1280"/>
                      <a:pt x="452" y="1314"/>
                      <a:pt x="435" y="1325"/>
                    </a:cubicBezTo>
                    <a:cubicBezTo>
                      <a:pt x="427" y="1347"/>
                      <a:pt x="433" y="1325"/>
                      <a:pt x="430" y="1367"/>
                    </a:cubicBezTo>
                    <a:cubicBezTo>
                      <a:pt x="429" y="1377"/>
                      <a:pt x="421" y="1381"/>
                      <a:pt x="418" y="1391"/>
                    </a:cubicBezTo>
                    <a:cubicBezTo>
                      <a:pt x="421" y="1413"/>
                      <a:pt x="430" y="1422"/>
                      <a:pt x="446" y="1438"/>
                    </a:cubicBezTo>
                    <a:cubicBezTo>
                      <a:pt x="449" y="1441"/>
                      <a:pt x="450" y="1442"/>
                      <a:pt x="452" y="1447"/>
                    </a:cubicBezTo>
                    <a:cubicBezTo>
                      <a:pt x="454" y="1450"/>
                      <a:pt x="455" y="1456"/>
                      <a:pt x="455" y="1456"/>
                    </a:cubicBezTo>
                    <a:cubicBezTo>
                      <a:pt x="457" y="1475"/>
                      <a:pt x="458" y="1488"/>
                      <a:pt x="460" y="1505"/>
                    </a:cubicBezTo>
                    <a:cubicBezTo>
                      <a:pt x="461" y="1514"/>
                      <a:pt x="461" y="1511"/>
                      <a:pt x="464" y="1522"/>
                    </a:cubicBezTo>
                    <a:cubicBezTo>
                      <a:pt x="466" y="1524"/>
                      <a:pt x="466" y="1527"/>
                      <a:pt x="466" y="1527"/>
                    </a:cubicBezTo>
                    <a:cubicBezTo>
                      <a:pt x="468" y="1542"/>
                      <a:pt x="469" y="1552"/>
                      <a:pt x="481" y="1561"/>
                    </a:cubicBezTo>
                    <a:cubicBezTo>
                      <a:pt x="485" y="1566"/>
                      <a:pt x="488" y="1569"/>
                      <a:pt x="494" y="1572"/>
                    </a:cubicBezTo>
                    <a:cubicBezTo>
                      <a:pt x="497" y="1585"/>
                      <a:pt x="503" y="1597"/>
                      <a:pt x="506" y="1610"/>
                    </a:cubicBezTo>
                    <a:cubicBezTo>
                      <a:pt x="506" y="1614"/>
                      <a:pt x="508" y="1619"/>
                      <a:pt x="505" y="1622"/>
                    </a:cubicBezTo>
                    <a:cubicBezTo>
                      <a:pt x="503" y="1625"/>
                      <a:pt x="497" y="1628"/>
                      <a:pt x="497" y="1628"/>
                    </a:cubicBezTo>
                    <a:cubicBezTo>
                      <a:pt x="488" y="1642"/>
                      <a:pt x="509" y="1644"/>
                      <a:pt x="517" y="1644"/>
                    </a:cubicBezTo>
                    <a:cubicBezTo>
                      <a:pt x="539" y="1639"/>
                      <a:pt x="557" y="1635"/>
                      <a:pt x="579" y="1633"/>
                    </a:cubicBezTo>
                    <a:cubicBezTo>
                      <a:pt x="598" y="1630"/>
                      <a:pt x="613" y="1627"/>
                      <a:pt x="632" y="1624"/>
                    </a:cubicBezTo>
                    <a:cubicBezTo>
                      <a:pt x="635" y="1624"/>
                      <a:pt x="638" y="1622"/>
                      <a:pt x="641" y="1621"/>
                    </a:cubicBezTo>
                    <a:cubicBezTo>
                      <a:pt x="642" y="1621"/>
                      <a:pt x="644" y="1619"/>
                      <a:pt x="646" y="1617"/>
                    </a:cubicBezTo>
                    <a:cubicBezTo>
                      <a:pt x="649" y="1617"/>
                      <a:pt x="655" y="1616"/>
                      <a:pt x="655" y="1616"/>
                    </a:cubicBezTo>
                    <a:cubicBezTo>
                      <a:pt x="659" y="1610"/>
                      <a:pt x="664" y="1603"/>
                      <a:pt x="670" y="1600"/>
                    </a:cubicBezTo>
                    <a:cubicBezTo>
                      <a:pt x="675" y="1594"/>
                      <a:pt x="678" y="1591"/>
                      <a:pt x="683" y="1588"/>
                    </a:cubicBezTo>
                    <a:cubicBezTo>
                      <a:pt x="687" y="1581"/>
                      <a:pt x="697" y="1577"/>
                      <a:pt x="704" y="1574"/>
                    </a:cubicBezTo>
                    <a:cubicBezTo>
                      <a:pt x="715" y="1563"/>
                      <a:pt x="726" y="1550"/>
                      <a:pt x="731" y="1535"/>
                    </a:cubicBezTo>
                    <a:cubicBezTo>
                      <a:pt x="731" y="1531"/>
                      <a:pt x="729" y="1528"/>
                      <a:pt x="729" y="1525"/>
                    </a:cubicBezTo>
                    <a:cubicBezTo>
                      <a:pt x="729" y="1494"/>
                      <a:pt x="737" y="1505"/>
                      <a:pt x="754" y="1494"/>
                    </a:cubicBezTo>
                    <a:cubicBezTo>
                      <a:pt x="759" y="1488"/>
                      <a:pt x="762" y="1483"/>
                      <a:pt x="765" y="1475"/>
                    </a:cubicBezTo>
                    <a:cubicBezTo>
                      <a:pt x="763" y="1458"/>
                      <a:pt x="765" y="1439"/>
                      <a:pt x="755" y="1424"/>
                    </a:cubicBezTo>
                    <a:cubicBezTo>
                      <a:pt x="759" y="1413"/>
                      <a:pt x="771" y="1419"/>
                      <a:pt x="779" y="1422"/>
                    </a:cubicBezTo>
                    <a:cubicBezTo>
                      <a:pt x="782" y="1427"/>
                      <a:pt x="782" y="1435"/>
                      <a:pt x="785" y="1427"/>
                    </a:cubicBezTo>
                    <a:cubicBezTo>
                      <a:pt x="786" y="1416"/>
                      <a:pt x="786" y="1405"/>
                      <a:pt x="786" y="1396"/>
                    </a:cubicBezTo>
                    <a:cubicBezTo>
                      <a:pt x="788" y="1386"/>
                      <a:pt x="810" y="1385"/>
                      <a:pt x="817" y="1380"/>
                    </a:cubicBezTo>
                    <a:cubicBezTo>
                      <a:pt x="820" y="1374"/>
                      <a:pt x="831" y="1367"/>
                      <a:pt x="837" y="1363"/>
                    </a:cubicBezTo>
                    <a:cubicBezTo>
                      <a:pt x="841" y="1361"/>
                      <a:pt x="847" y="1356"/>
                      <a:pt x="847" y="1356"/>
                    </a:cubicBezTo>
                    <a:cubicBezTo>
                      <a:pt x="855" y="1345"/>
                      <a:pt x="845" y="1333"/>
                      <a:pt x="844" y="1320"/>
                    </a:cubicBezTo>
                    <a:cubicBezTo>
                      <a:pt x="845" y="1310"/>
                      <a:pt x="847" y="1308"/>
                      <a:pt x="850" y="1299"/>
                    </a:cubicBezTo>
                    <a:cubicBezTo>
                      <a:pt x="847" y="1288"/>
                      <a:pt x="842" y="1288"/>
                      <a:pt x="834" y="1280"/>
                    </a:cubicBezTo>
                    <a:cubicBezTo>
                      <a:pt x="833" y="1275"/>
                      <a:pt x="830" y="1266"/>
                      <a:pt x="830" y="1266"/>
                    </a:cubicBezTo>
                    <a:cubicBezTo>
                      <a:pt x="831" y="1250"/>
                      <a:pt x="831" y="1236"/>
                      <a:pt x="831" y="1220"/>
                    </a:cubicBezTo>
                    <a:cubicBezTo>
                      <a:pt x="833" y="1192"/>
                      <a:pt x="861" y="1183"/>
                      <a:pt x="876" y="1166"/>
                    </a:cubicBezTo>
                    <a:cubicBezTo>
                      <a:pt x="879" y="1160"/>
                      <a:pt x="884" y="1160"/>
                      <a:pt x="885" y="1153"/>
                    </a:cubicBezTo>
                    <a:cubicBezTo>
                      <a:pt x="890" y="1144"/>
                      <a:pt x="889" y="1142"/>
                      <a:pt x="895" y="1136"/>
                    </a:cubicBezTo>
                    <a:cubicBezTo>
                      <a:pt x="898" y="1127"/>
                      <a:pt x="906" y="1114"/>
                      <a:pt x="915" y="1111"/>
                    </a:cubicBezTo>
                    <a:cubicBezTo>
                      <a:pt x="920" y="1105"/>
                      <a:pt x="924" y="1099"/>
                      <a:pt x="930" y="1094"/>
                    </a:cubicBezTo>
                    <a:cubicBezTo>
                      <a:pt x="935" y="1089"/>
                      <a:pt x="938" y="1089"/>
                      <a:pt x="943" y="1084"/>
                    </a:cubicBezTo>
                    <a:cubicBezTo>
                      <a:pt x="947" y="1080"/>
                      <a:pt x="949" y="1078"/>
                      <a:pt x="955" y="1077"/>
                    </a:cubicBezTo>
                    <a:cubicBezTo>
                      <a:pt x="961" y="1066"/>
                      <a:pt x="958" y="1069"/>
                      <a:pt x="966" y="1064"/>
                    </a:cubicBezTo>
                    <a:cubicBezTo>
                      <a:pt x="972" y="1055"/>
                      <a:pt x="978" y="1045"/>
                      <a:pt x="983" y="1036"/>
                    </a:cubicBezTo>
                    <a:cubicBezTo>
                      <a:pt x="988" y="1030"/>
                      <a:pt x="989" y="1019"/>
                      <a:pt x="991" y="1013"/>
                    </a:cubicBezTo>
                    <a:cubicBezTo>
                      <a:pt x="994" y="1003"/>
                      <a:pt x="992" y="1009"/>
                      <a:pt x="998" y="999"/>
                    </a:cubicBezTo>
                    <a:cubicBezTo>
                      <a:pt x="1003" y="992"/>
                      <a:pt x="1003" y="984"/>
                      <a:pt x="1005" y="977"/>
                    </a:cubicBezTo>
                    <a:cubicBezTo>
                      <a:pt x="1003" y="966"/>
                      <a:pt x="1000" y="970"/>
                      <a:pt x="989" y="974"/>
                    </a:cubicBezTo>
                    <a:cubicBezTo>
                      <a:pt x="971" y="986"/>
                      <a:pt x="941" y="983"/>
                      <a:pt x="921" y="983"/>
                    </a:cubicBezTo>
                    <a:cubicBezTo>
                      <a:pt x="892" y="981"/>
                      <a:pt x="895" y="977"/>
                      <a:pt x="878" y="961"/>
                    </a:cubicBezTo>
                    <a:cubicBezTo>
                      <a:pt x="875" y="949"/>
                      <a:pt x="867" y="944"/>
                      <a:pt x="858" y="936"/>
                    </a:cubicBezTo>
                    <a:cubicBezTo>
                      <a:pt x="853" y="933"/>
                      <a:pt x="844" y="930"/>
                      <a:pt x="844" y="930"/>
                    </a:cubicBezTo>
                    <a:cubicBezTo>
                      <a:pt x="837" y="909"/>
                      <a:pt x="828" y="891"/>
                      <a:pt x="817" y="872"/>
                    </a:cubicBezTo>
                    <a:cubicBezTo>
                      <a:pt x="811" y="866"/>
                      <a:pt x="816" y="869"/>
                      <a:pt x="805" y="863"/>
                    </a:cubicBezTo>
                    <a:cubicBezTo>
                      <a:pt x="802" y="859"/>
                      <a:pt x="796" y="856"/>
                      <a:pt x="796" y="856"/>
                    </a:cubicBezTo>
                    <a:cubicBezTo>
                      <a:pt x="786" y="842"/>
                      <a:pt x="794" y="825"/>
                      <a:pt x="785" y="813"/>
                    </a:cubicBezTo>
                    <a:cubicBezTo>
                      <a:pt x="774" y="794"/>
                      <a:pt x="759" y="772"/>
                      <a:pt x="745" y="758"/>
                    </a:cubicBezTo>
                    <a:cubicBezTo>
                      <a:pt x="742" y="744"/>
                      <a:pt x="737" y="736"/>
                      <a:pt x="729" y="723"/>
                    </a:cubicBezTo>
                    <a:cubicBezTo>
                      <a:pt x="726" y="720"/>
                      <a:pt x="723" y="709"/>
                      <a:pt x="723" y="709"/>
                    </a:cubicBezTo>
                    <a:cubicBezTo>
                      <a:pt x="740" y="705"/>
                      <a:pt x="757" y="733"/>
                      <a:pt x="766" y="744"/>
                    </a:cubicBezTo>
                    <a:cubicBezTo>
                      <a:pt x="771" y="758"/>
                      <a:pt x="771" y="759"/>
                      <a:pt x="786" y="764"/>
                    </a:cubicBezTo>
                    <a:cubicBezTo>
                      <a:pt x="793" y="766"/>
                      <a:pt x="800" y="773"/>
                      <a:pt x="800" y="773"/>
                    </a:cubicBezTo>
                    <a:cubicBezTo>
                      <a:pt x="803" y="780"/>
                      <a:pt x="808" y="784"/>
                      <a:pt x="813" y="791"/>
                    </a:cubicBezTo>
                    <a:cubicBezTo>
                      <a:pt x="813" y="803"/>
                      <a:pt x="814" y="809"/>
                      <a:pt x="817" y="819"/>
                    </a:cubicBezTo>
                    <a:cubicBezTo>
                      <a:pt x="819" y="842"/>
                      <a:pt x="820" y="841"/>
                      <a:pt x="839" y="847"/>
                    </a:cubicBezTo>
                    <a:cubicBezTo>
                      <a:pt x="844" y="852"/>
                      <a:pt x="847" y="856"/>
                      <a:pt x="851" y="861"/>
                    </a:cubicBezTo>
                    <a:cubicBezTo>
                      <a:pt x="851" y="863"/>
                      <a:pt x="853" y="864"/>
                      <a:pt x="853" y="866"/>
                    </a:cubicBezTo>
                    <a:cubicBezTo>
                      <a:pt x="853" y="869"/>
                      <a:pt x="853" y="874"/>
                      <a:pt x="855" y="877"/>
                    </a:cubicBezTo>
                    <a:cubicBezTo>
                      <a:pt x="856" y="884"/>
                      <a:pt x="870" y="889"/>
                      <a:pt x="875" y="894"/>
                    </a:cubicBezTo>
                    <a:cubicBezTo>
                      <a:pt x="887" y="927"/>
                      <a:pt x="870" y="945"/>
                      <a:pt x="910" y="955"/>
                    </a:cubicBezTo>
                    <a:cubicBezTo>
                      <a:pt x="921" y="953"/>
                      <a:pt x="926" y="955"/>
                      <a:pt x="933" y="949"/>
                    </a:cubicBezTo>
                    <a:cubicBezTo>
                      <a:pt x="938" y="942"/>
                      <a:pt x="944" y="941"/>
                      <a:pt x="951" y="936"/>
                    </a:cubicBezTo>
                    <a:cubicBezTo>
                      <a:pt x="972" y="924"/>
                      <a:pt x="978" y="920"/>
                      <a:pt x="1003" y="916"/>
                    </a:cubicBezTo>
                    <a:cubicBezTo>
                      <a:pt x="1009" y="914"/>
                      <a:pt x="1017" y="911"/>
                      <a:pt x="1025" y="909"/>
                    </a:cubicBezTo>
                    <a:cubicBezTo>
                      <a:pt x="1031" y="906"/>
                      <a:pt x="1036" y="899"/>
                      <a:pt x="1042" y="897"/>
                    </a:cubicBezTo>
                    <a:cubicBezTo>
                      <a:pt x="1051" y="894"/>
                      <a:pt x="1060" y="894"/>
                      <a:pt x="1068" y="888"/>
                    </a:cubicBezTo>
                    <a:cubicBezTo>
                      <a:pt x="1073" y="881"/>
                      <a:pt x="1079" y="877"/>
                      <a:pt x="1084" y="869"/>
                    </a:cubicBezTo>
                    <a:cubicBezTo>
                      <a:pt x="1087" y="861"/>
                      <a:pt x="1088" y="850"/>
                      <a:pt x="1098" y="844"/>
                    </a:cubicBezTo>
                    <a:cubicBezTo>
                      <a:pt x="1104" y="836"/>
                      <a:pt x="1105" y="825"/>
                      <a:pt x="1108" y="816"/>
                    </a:cubicBezTo>
                    <a:cubicBezTo>
                      <a:pt x="1110" y="811"/>
                      <a:pt x="1115" y="808"/>
                      <a:pt x="1116" y="803"/>
                    </a:cubicBezTo>
                    <a:cubicBezTo>
                      <a:pt x="1110" y="800"/>
                      <a:pt x="1110" y="805"/>
                      <a:pt x="1102" y="808"/>
                    </a:cubicBezTo>
                    <a:cubicBezTo>
                      <a:pt x="1099" y="802"/>
                      <a:pt x="1104" y="795"/>
                      <a:pt x="1098" y="792"/>
                    </a:cubicBezTo>
                    <a:cubicBezTo>
                      <a:pt x="1094" y="789"/>
                      <a:pt x="1084" y="788"/>
                      <a:pt x="1084" y="788"/>
                    </a:cubicBezTo>
                    <a:cubicBezTo>
                      <a:pt x="1077" y="780"/>
                      <a:pt x="1076" y="783"/>
                      <a:pt x="1067" y="786"/>
                    </a:cubicBezTo>
                    <a:cubicBezTo>
                      <a:pt x="1064" y="788"/>
                      <a:pt x="1057" y="789"/>
                      <a:pt x="1057" y="789"/>
                    </a:cubicBezTo>
                    <a:cubicBezTo>
                      <a:pt x="1054" y="789"/>
                      <a:pt x="1051" y="789"/>
                      <a:pt x="1048" y="788"/>
                    </a:cubicBezTo>
                    <a:cubicBezTo>
                      <a:pt x="1046" y="786"/>
                      <a:pt x="1045" y="778"/>
                      <a:pt x="1045" y="778"/>
                    </a:cubicBezTo>
                    <a:cubicBezTo>
                      <a:pt x="1046" y="778"/>
                      <a:pt x="1048" y="777"/>
                      <a:pt x="1050" y="775"/>
                    </a:cubicBezTo>
                    <a:cubicBezTo>
                      <a:pt x="1060" y="772"/>
                      <a:pt x="1067" y="778"/>
                      <a:pt x="1060" y="763"/>
                    </a:cubicBezTo>
                    <a:cubicBezTo>
                      <a:pt x="1059" y="763"/>
                      <a:pt x="1057" y="761"/>
                      <a:pt x="1056" y="761"/>
                    </a:cubicBezTo>
                    <a:cubicBezTo>
                      <a:pt x="1053" y="761"/>
                      <a:pt x="1048" y="761"/>
                      <a:pt x="1046" y="763"/>
                    </a:cubicBezTo>
                    <a:cubicBezTo>
                      <a:pt x="1046" y="764"/>
                      <a:pt x="1045" y="766"/>
                      <a:pt x="1043" y="767"/>
                    </a:cubicBezTo>
                    <a:cubicBezTo>
                      <a:pt x="1036" y="775"/>
                      <a:pt x="1025" y="777"/>
                      <a:pt x="1016" y="780"/>
                    </a:cubicBezTo>
                    <a:cubicBezTo>
                      <a:pt x="1011" y="780"/>
                      <a:pt x="1006" y="778"/>
                      <a:pt x="1003" y="777"/>
                    </a:cubicBezTo>
                    <a:cubicBezTo>
                      <a:pt x="1002" y="777"/>
                      <a:pt x="997" y="775"/>
                      <a:pt x="997" y="775"/>
                    </a:cubicBezTo>
                    <a:cubicBezTo>
                      <a:pt x="988" y="763"/>
                      <a:pt x="986" y="761"/>
                      <a:pt x="971" y="758"/>
                    </a:cubicBezTo>
                    <a:cubicBezTo>
                      <a:pt x="971" y="753"/>
                      <a:pt x="974" y="747"/>
                      <a:pt x="971" y="742"/>
                    </a:cubicBezTo>
                    <a:cubicBezTo>
                      <a:pt x="969" y="739"/>
                      <a:pt x="960" y="736"/>
                      <a:pt x="957" y="734"/>
                    </a:cubicBezTo>
                    <a:cubicBezTo>
                      <a:pt x="954" y="733"/>
                      <a:pt x="947" y="731"/>
                      <a:pt x="947" y="731"/>
                    </a:cubicBezTo>
                    <a:cubicBezTo>
                      <a:pt x="941" y="725"/>
                      <a:pt x="935" y="722"/>
                      <a:pt x="929" y="716"/>
                    </a:cubicBezTo>
                    <a:cubicBezTo>
                      <a:pt x="930" y="706"/>
                      <a:pt x="932" y="700"/>
                      <a:pt x="941" y="697"/>
                    </a:cubicBezTo>
                    <a:cubicBezTo>
                      <a:pt x="955" y="698"/>
                      <a:pt x="968" y="702"/>
                      <a:pt x="980" y="705"/>
                    </a:cubicBezTo>
                    <a:cubicBezTo>
                      <a:pt x="986" y="711"/>
                      <a:pt x="988" y="716"/>
                      <a:pt x="995" y="720"/>
                    </a:cubicBezTo>
                    <a:cubicBezTo>
                      <a:pt x="1005" y="734"/>
                      <a:pt x="1012" y="736"/>
                      <a:pt x="1025" y="744"/>
                    </a:cubicBezTo>
                    <a:cubicBezTo>
                      <a:pt x="1033" y="742"/>
                      <a:pt x="1045" y="747"/>
                      <a:pt x="1051" y="741"/>
                    </a:cubicBezTo>
                    <a:cubicBezTo>
                      <a:pt x="1060" y="733"/>
                      <a:pt x="1048" y="738"/>
                      <a:pt x="1059" y="734"/>
                    </a:cubicBezTo>
                    <a:cubicBezTo>
                      <a:pt x="1064" y="738"/>
                      <a:pt x="1068" y="739"/>
                      <a:pt x="1073" y="742"/>
                    </a:cubicBezTo>
                    <a:cubicBezTo>
                      <a:pt x="1079" y="752"/>
                      <a:pt x="1093" y="750"/>
                      <a:pt x="1104" y="753"/>
                    </a:cubicBezTo>
                    <a:cubicBezTo>
                      <a:pt x="1121" y="764"/>
                      <a:pt x="1110" y="759"/>
                      <a:pt x="1141" y="761"/>
                    </a:cubicBezTo>
                    <a:cubicBezTo>
                      <a:pt x="1152" y="763"/>
                      <a:pt x="1156" y="766"/>
                      <a:pt x="1163" y="775"/>
                    </a:cubicBezTo>
                    <a:cubicBezTo>
                      <a:pt x="1159" y="788"/>
                      <a:pt x="1167" y="781"/>
                      <a:pt x="1173" y="777"/>
                    </a:cubicBezTo>
                    <a:cubicBezTo>
                      <a:pt x="1175" y="770"/>
                      <a:pt x="1178" y="770"/>
                      <a:pt x="1181" y="764"/>
                    </a:cubicBezTo>
                    <a:cubicBezTo>
                      <a:pt x="1190" y="767"/>
                      <a:pt x="1189" y="772"/>
                      <a:pt x="1187" y="783"/>
                    </a:cubicBezTo>
                    <a:cubicBezTo>
                      <a:pt x="1195" y="789"/>
                      <a:pt x="1206" y="786"/>
                      <a:pt x="1215" y="789"/>
                    </a:cubicBezTo>
                    <a:cubicBezTo>
                      <a:pt x="1221" y="791"/>
                      <a:pt x="1226" y="797"/>
                      <a:pt x="1234" y="800"/>
                    </a:cubicBezTo>
                    <a:cubicBezTo>
                      <a:pt x="1245" y="803"/>
                      <a:pt x="1255" y="808"/>
                      <a:pt x="1265" y="816"/>
                    </a:cubicBezTo>
                    <a:cubicBezTo>
                      <a:pt x="1268" y="827"/>
                      <a:pt x="1272" y="831"/>
                      <a:pt x="1282" y="834"/>
                    </a:cubicBezTo>
                    <a:cubicBezTo>
                      <a:pt x="1286" y="842"/>
                      <a:pt x="1288" y="847"/>
                      <a:pt x="1296" y="852"/>
                    </a:cubicBezTo>
                    <a:cubicBezTo>
                      <a:pt x="1308" y="849"/>
                      <a:pt x="1302" y="850"/>
                      <a:pt x="1314" y="847"/>
                    </a:cubicBezTo>
                    <a:cubicBezTo>
                      <a:pt x="1316" y="845"/>
                      <a:pt x="1319" y="845"/>
                      <a:pt x="1319" y="845"/>
                    </a:cubicBezTo>
                    <a:cubicBezTo>
                      <a:pt x="1328" y="852"/>
                      <a:pt x="1322" y="842"/>
                      <a:pt x="1319" y="839"/>
                    </a:cubicBezTo>
                    <a:cubicBezTo>
                      <a:pt x="1316" y="844"/>
                      <a:pt x="1311" y="847"/>
                      <a:pt x="1310" y="853"/>
                    </a:cubicBezTo>
                    <a:cubicBezTo>
                      <a:pt x="1310" y="856"/>
                      <a:pt x="1307" y="863"/>
                      <a:pt x="1307" y="863"/>
                    </a:cubicBezTo>
                    <a:cubicBezTo>
                      <a:pt x="1308" y="869"/>
                      <a:pt x="1310" y="880"/>
                      <a:pt x="1319" y="880"/>
                    </a:cubicBezTo>
                    <a:lnTo>
                      <a:pt x="1320" y="916"/>
                    </a:lnTo>
                    <a:lnTo>
                      <a:pt x="1348" y="1005"/>
                    </a:lnTo>
                    <a:lnTo>
                      <a:pt x="1373" y="1033"/>
                    </a:lnTo>
                    <a:lnTo>
                      <a:pt x="1416" y="994"/>
                    </a:lnTo>
                    <a:lnTo>
                      <a:pt x="1413" y="967"/>
                    </a:lnTo>
                    <a:lnTo>
                      <a:pt x="1424" y="959"/>
                    </a:lnTo>
                    <a:lnTo>
                      <a:pt x="1423" y="925"/>
                    </a:lnTo>
                    <a:lnTo>
                      <a:pt x="1452" y="916"/>
                    </a:lnTo>
                    <a:lnTo>
                      <a:pt x="1520" y="855"/>
                    </a:lnTo>
                    <a:lnTo>
                      <a:pt x="1533" y="839"/>
                    </a:lnTo>
                    <a:lnTo>
                      <a:pt x="1588" y="824"/>
                    </a:lnTo>
                    <a:lnTo>
                      <a:pt x="1608" y="847"/>
                    </a:lnTo>
                    <a:lnTo>
                      <a:pt x="1602" y="858"/>
                    </a:lnTo>
                    <a:lnTo>
                      <a:pt x="1619" y="875"/>
                    </a:lnTo>
                    <a:lnTo>
                      <a:pt x="1624" y="899"/>
                    </a:lnTo>
                    <a:lnTo>
                      <a:pt x="1641" y="906"/>
                    </a:lnTo>
                    <a:lnTo>
                      <a:pt x="1677" y="892"/>
                    </a:lnTo>
                    <a:lnTo>
                      <a:pt x="1675" y="975"/>
                    </a:lnTo>
                    <a:lnTo>
                      <a:pt x="1684" y="956"/>
                    </a:lnTo>
                    <a:lnTo>
                      <a:pt x="1707" y="1000"/>
                    </a:lnTo>
                    <a:lnTo>
                      <a:pt x="1704" y="1030"/>
                    </a:lnTo>
                    <a:lnTo>
                      <a:pt x="1718" y="1013"/>
                    </a:lnTo>
                    <a:lnTo>
                      <a:pt x="1721" y="997"/>
                    </a:lnTo>
                    <a:lnTo>
                      <a:pt x="1738" y="972"/>
                    </a:lnTo>
                    <a:lnTo>
                      <a:pt x="1728" y="958"/>
                    </a:lnTo>
                    <a:lnTo>
                      <a:pt x="1737" y="942"/>
                    </a:lnTo>
                    <a:lnTo>
                      <a:pt x="1725" y="913"/>
                    </a:lnTo>
                    <a:lnTo>
                      <a:pt x="1732" y="889"/>
                    </a:lnTo>
                    <a:lnTo>
                      <a:pt x="1715" y="895"/>
                    </a:lnTo>
                    <a:lnTo>
                      <a:pt x="1707" y="874"/>
                    </a:lnTo>
                    <a:lnTo>
                      <a:pt x="1701" y="844"/>
                    </a:lnTo>
                    <a:lnTo>
                      <a:pt x="1714" y="816"/>
                    </a:lnTo>
                    <a:lnTo>
                      <a:pt x="1728" y="834"/>
                    </a:lnTo>
                    <a:lnTo>
                      <a:pt x="1721" y="880"/>
                    </a:lnTo>
                    <a:lnTo>
                      <a:pt x="1738" y="849"/>
                    </a:lnTo>
                    <a:lnTo>
                      <a:pt x="1732" y="824"/>
                    </a:lnTo>
                    <a:lnTo>
                      <a:pt x="1752" y="808"/>
                    </a:lnTo>
                    <a:lnTo>
                      <a:pt x="1752" y="797"/>
                    </a:lnTo>
                    <a:lnTo>
                      <a:pt x="1759" y="800"/>
                    </a:lnTo>
                    <a:lnTo>
                      <a:pt x="1796" y="756"/>
                    </a:lnTo>
                    <a:lnTo>
                      <a:pt x="1805" y="684"/>
                    </a:lnTo>
                    <a:lnTo>
                      <a:pt x="1810" y="655"/>
                    </a:lnTo>
                    <a:lnTo>
                      <a:pt x="1794" y="664"/>
                    </a:lnTo>
                    <a:lnTo>
                      <a:pt x="1788" y="655"/>
                    </a:lnTo>
                    <a:lnTo>
                      <a:pt x="1800" y="638"/>
                    </a:lnTo>
                    <a:lnTo>
                      <a:pt x="1776" y="592"/>
                    </a:lnTo>
                    <a:lnTo>
                      <a:pt x="1763" y="580"/>
                    </a:lnTo>
                    <a:lnTo>
                      <a:pt x="1783" y="544"/>
                    </a:lnTo>
                    <a:lnTo>
                      <a:pt x="1762" y="539"/>
                    </a:lnTo>
                    <a:lnTo>
                      <a:pt x="1743" y="531"/>
                    </a:lnTo>
                    <a:lnTo>
                      <a:pt x="1751" y="503"/>
                    </a:lnTo>
                    <a:lnTo>
                      <a:pt x="1763" y="487"/>
                    </a:lnTo>
                    <a:lnTo>
                      <a:pt x="1766" y="519"/>
                    </a:lnTo>
                    <a:lnTo>
                      <a:pt x="1788" y="498"/>
                    </a:lnTo>
                    <a:lnTo>
                      <a:pt x="1805" y="497"/>
                    </a:lnTo>
                    <a:lnTo>
                      <a:pt x="1797" y="519"/>
                    </a:lnTo>
                    <a:lnTo>
                      <a:pt x="1824" y="528"/>
                    </a:lnTo>
                    <a:lnTo>
                      <a:pt x="1816" y="545"/>
                    </a:lnTo>
                    <a:lnTo>
                      <a:pt x="1830" y="559"/>
                    </a:lnTo>
                    <a:lnTo>
                      <a:pt x="1830" y="588"/>
                    </a:lnTo>
                    <a:lnTo>
                      <a:pt x="1861" y="559"/>
                    </a:lnTo>
                    <a:lnTo>
                      <a:pt x="1850" y="531"/>
                    </a:lnTo>
                    <a:lnTo>
                      <a:pt x="1821" y="489"/>
                    </a:lnTo>
                    <a:lnTo>
                      <a:pt x="1830" y="473"/>
                    </a:lnTo>
                    <a:lnTo>
                      <a:pt x="1824" y="448"/>
                    </a:lnTo>
                    <a:lnTo>
                      <a:pt x="1844" y="427"/>
                    </a:lnTo>
                    <a:lnTo>
                      <a:pt x="1868" y="416"/>
                    </a:lnTo>
                    <a:lnTo>
                      <a:pt x="1867" y="367"/>
                    </a:lnTo>
                    <a:lnTo>
                      <a:pt x="1865" y="333"/>
                    </a:lnTo>
                    <a:lnTo>
                      <a:pt x="1858" y="302"/>
                    </a:lnTo>
                    <a:lnTo>
                      <a:pt x="1830" y="248"/>
                    </a:lnTo>
                    <a:lnTo>
                      <a:pt x="1825" y="275"/>
                    </a:lnTo>
                    <a:lnTo>
                      <a:pt x="1807" y="258"/>
                    </a:lnTo>
                    <a:lnTo>
                      <a:pt x="1790" y="266"/>
                    </a:lnTo>
                    <a:lnTo>
                      <a:pt x="1805" y="226"/>
                    </a:lnTo>
                    <a:lnTo>
                      <a:pt x="1821" y="192"/>
                    </a:lnTo>
                    <a:lnTo>
                      <a:pt x="1850" y="176"/>
                    </a:lnTo>
                    <a:lnTo>
                      <a:pt x="1853" y="161"/>
                    </a:lnTo>
                    <a:lnTo>
                      <a:pt x="1873" y="155"/>
                    </a:lnTo>
                    <a:lnTo>
                      <a:pt x="1873" y="170"/>
                    </a:lnTo>
                    <a:lnTo>
                      <a:pt x="1896" y="145"/>
                    </a:lnTo>
                    <a:lnTo>
                      <a:pt x="1882" y="139"/>
                    </a:lnTo>
                    <a:lnTo>
                      <a:pt x="1882" y="120"/>
                    </a:lnTo>
                    <a:lnTo>
                      <a:pt x="1899" y="108"/>
                    </a:lnTo>
                    <a:lnTo>
                      <a:pt x="1906" y="122"/>
                    </a:lnTo>
                    <a:lnTo>
                      <a:pt x="1929" y="100"/>
                    </a:lnTo>
                    <a:lnTo>
                      <a:pt x="1926" y="120"/>
                    </a:lnTo>
                    <a:lnTo>
                      <a:pt x="1927" y="136"/>
                    </a:lnTo>
                    <a:lnTo>
                      <a:pt x="1926" y="158"/>
                    </a:lnTo>
                    <a:lnTo>
                      <a:pt x="1918" y="175"/>
                    </a:lnTo>
                    <a:lnTo>
                      <a:pt x="1932" y="197"/>
                    </a:lnTo>
                    <a:lnTo>
                      <a:pt x="1938" y="212"/>
                    </a:lnTo>
                    <a:lnTo>
                      <a:pt x="1947" y="209"/>
                    </a:lnTo>
                    <a:lnTo>
                      <a:pt x="1992" y="256"/>
                    </a:lnTo>
                    <a:lnTo>
                      <a:pt x="2002" y="233"/>
                    </a:lnTo>
                    <a:lnTo>
                      <a:pt x="2014" y="216"/>
                    </a:lnTo>
                    <a:lnTo>
                      <a:pt x="1994" y="205"/>
                    </a:lnTo>
                    <a:lnTo>
                      <a:pt x="1999" y="184"/>
                    </a:lnTo>
                    <a:lnTo>
                      <a:pt x="1999" y="172"/>
                    </a:lnTo>
                    <a:lnTo>
                      <a:pt x="1978" y="150"/>
                    </a:lnTo>
                    <a:lnTo>
                      <a:pt x="1960" y="147"/>
                    </a:lnTo>
                    <a:lnTo>
                      <a:pt x="1943" y="123"/>
                    </a:lnTo>
                    <a:lnTo>
                      <a:pt x="1966" y="119"/>
                    </a:lnTo>
                    <a:lnTo>
                      <a:pt x="1977" y="100"/>
                    </a:lnTo>
                    <a:lnTo>
                      <a:pt x="1991" y="106"/>
                    </a:lnTo>
                    <a:lnTo>
                      <a:pt x="2005" y="98"/>
                    </a:lnTo>
                    <a:lnTo>
                      <a:pt x="1990" y="80"/>
                    </a:lnTo>
                    <a:lnTo>
                      <a:pt x="2002" y="69"/>
                    </a:lnTo>
                    <a:lnTo>
                      <a:pt x="2021" y="68"/>
                    </a:lnTo>
                    <a:lnTo>
                      <a:pt x="2000" y="53"/>
                    </a:lnTo>
                    <a:lnTo>
                      <a:pt x="1975" y="51"/>
                    </a:lnTo>
                    <a:lnTo>
                      <a:pt x="1990" y="32"/>
                    </a:lnTo>
                    <a:lnTo>
                      <a:pt x="1989" y="11"/>
                    </a:lnTo>
                    <a:lnTo>
                      <a:pt x="2005" y="27"/>
                    </a:lnTo>
                    <a:lnTo>
                      <a:pt x="2015" y="18"/>
                    </a:lnTo>
                    <a:lnTo>
                      <a:pt x="2024" y="21"/>
                    </a:lnTo>
                    <a:lnTo>
                      <a:pt x="2038" y="36"/>
                    </a:lnTo>
                    <a:lnTo>
                      <a:pt x="2060" y="33"/>
                    </a:lnTo>
                    <a:lnTo>
                      <a:pt x="2042" y="15"/>
                    </a:lnTo>
                    <a:lnTo>
                      <a:pt x="2038" y="0"/>
                    </a:lnTo>
                    <a:lnTo>
                      <a:pt x="2006" y="5"/>
                    </a:lnTo>
                    <a:lnTo>
                      <a:pt x="1994" y="0"/>
                    </a:lnTo>
                    <a:lnTo>
                      <a:pt x="1955" y="11"/>
                    </a:lnTo>
                    <a:lnTo>
                      <a:pt x="1913" y="18"/>
                    </a:lnTo>
                    <a:lnTo>
                      <a:pt x="1886" y="30"/>
                    </a:lnTo>
                    <a:lnTo>
                      <a:pt x="1885" y="47"/>
                    </a:lnTo>
                    <a:lnTo>
                      <a:pt x="1864" y="50"/>
                    </a:lnTo>
                    <a:cubicBezTo>
                      <a:pt x="1858" y="55"/>
                      <a:pt x="1854" y="75"/>
                      <a:pt x="1847" y="77"/>
                    </a:cubicBezTo>
                    <a:cubicBezTo>
                      <a:pt x="1839" y="82"/>
                      <a:pt x="1830" y="65"/>
                      <a:pt x="1820" y="63"/>
                    </a:cubicBezTo>
                    <a:lnTo>
                      <a:pt x="1786" y="66"/>
                    </a:lnTo>
                    <a:lnTo>
                      <a:pt x="1732" y="56"/>
                    </a:lnTo>
                    <a:lnTo>
                      <a:pt x="1709" y="62"/>
                    </a:lnTo>
                    <a:lnTo>
                      <a:pt x="1678" y="56"/>
                    </a:lnTo>
                    <a:lnTo>
                      <a:pt x="1666" y="47"/>
                    </a:lnTo>
                    <a:lnTo>
                      <a:pt x="1643" y="50"/>
                    </a:lnTo>
                    <a:cubicBezTo>
                      <a:pt x="1635" y="52"/>
                      <a:pt x="1626" y="57"/>
                      <a:pt x="1618" y="60"/>
                    </a:cubicBezTo>
                    <a:cubicBezTo>
                      <a:pt x="1610" y="63"/>
                      <a:pt x="1603" y="67"/>
                      <a:pt x="1597" y="71"/>
                    </a:cubicBezTo>
                    <a:cubicBezTo>
                      <a:pt x="1591" y="75"/>
                      <a:pt x="1587" y="84"/>
                      <a:pt x="1583" y="83"/>
                    </a:cubicBezTo>
                    <a:cubicBezTo>
                      <a:pt x="1571" y="90"/>
                      <a:pt x="1576" y="67"/>
                      <a:pt x="1571" y="65"/>
                    </a:cubicBezTo>
                    <a:lnTo>
                      <a:pt x="1553" y="69"/>
                    </a:lnTo>
                    <a:cubicBezTo>
                      <a:pt x="1544" y="66"/>
                      <a:pt x="1531" y="50"/>
                      <a:pt x="1517" y="47"/>
                    </a:cubicBezTo>
                    <a:cubicBezTo>
                      <a:pt x="1503" y="46"/>
                      <a:pt x="1479" y="45"/>
                      <a:pt x="1468" y="48"/>
                    </a:cubicBezTo>
                    <a:cubicBezTo>
                      <a:pt x="1457" y="51"/>
                      <a:pt x="1461" y="63"/>
                      <a:pt x="1451" y="63"/>
                    </a:cubicBezTo>
                    <a:cubicBezTo>
                      <a:pt x="1439" y="66"/>
                      <a:pt x="1419" y="48"/>
                      <a:pt x="1408" y="47"/>
                    </a:cubicBezTo>
                    <a:cubicBezTo>
                      <a:pt x="1397" y="46"/>
                      <a:pt x="1390" y="59"/>
                      <a:pt x="1382" y="59"/>
                    </a:cubicBezTo>
                    <a:cubicBezTo>
                      <a:pt x="1374" y="59"/>
                      <a:pt x="1362" y="52"/>
                      <a:pt x="1357" y="47"/>
                    </a:cubicBezTo>
                    <a:cubicBezTo>
                      <a:pt x="1352" y="42"/>
                      <a:pt x="1356" y="36"/>
                      <a:pt x="1349" y="30"/>
                    </a:cubicBezTo>
                    <a:cubicBezTo>
                      <a:pt x="1333" y="26"/>
                      <a:pt x="1330" y="13"/>
                      <a:pt x="1318" y="11"/>
                    </a:cubicBezTo>
                    <a:cubicBezTo>
                      <a:pt x="1306" y="9"/>
                      <a:pt x="1287" y="20"/>
                      <a:pt x="1277" y="20"/>
                    </a:cubicBezTo>
                    <a:cubicBezTo>
                      <a:pt x="1267" y="20"/>
                      <a:pt x="1268" y="10"/>
                      <a:pt x="1259" y="9"/>
                    </a:cubicBezTo>
                    <a:lnTo>
                      <a:pt x="1222" y="14"/>
                    </a:lnTo>
                    <a:lnTo>
                      <a:pt x="1210" y="32"/>
                    </a:lnTo>
                    <a:cubicBezTo>
                      <a:pt x="1203" y="35"/>
                      <a:pt x="1187" y="28"/>
                      <a:pt x="1178" y="29"/>
                    </a:cubicBezTo>
                    <a:cubicBezTo>
                      <a:pt x="1169" y="30"/>
                      <a:pt x="1164" y="36"/>
                      <a:pt x="1154" y="39"/>
                    </a:cubicBezTo>
                    <a:cubicBezTo>
                      <a:pt x="1144" y="42"/>
                      <a:pt x="1124" y="44"/>
                      <a:pt x="1120" y="48"/>
                    </a:cubicBezTo>
                    <a:cubicBezTo>
                      <a:pt x="1109" y="57"/>
                      <a:pt x="1132" y="61"/>
                      <a:pt x="1132" y="65"/>
                    </a:cubicBezTo>
                    <a:cubicBezTo>
                      <a:pt x="1132" y="69"/>
                      <a:pt x="1126" y="70"/>
                      <a:pt x="1118" y="72"/>
                    </a:cubicBezTo>
                    <a:cubicBezTo>
                      <a:pt x="1110" y="74"/>
                      <a:pt x="1084" y="72"/>
                      <a:pt x="1085" y="77"/>
                    </a:cubicBezTo>
                    <a:cubicBezTo>
                      <a:pt x="1085" y="86"/>
                      <a:pt x="1126" y="103"/>
                      <a:pt x="1127" y="105"/>
                    </a:cubicBezTo>
                    <a:lnTo>
                      <a:pt x="1090" y="90"/>
                    </a:lnTo>
                    <a:lnTo>
                      <a:pt x="1072" y="95"/>
                    </a:lnTo>
                    <a:cubicBezTo>
                      <a:pt x="1063" y="93"/>
                      <a:pt x="1039" y="65"/>
                      <a:pt x="1033" y="80"/>
                    </a:cubicBezTo>
                    <a:cubicBezTo>
                      <a:pt x="1027" y="95"/>
                      <a:pt x="1077" y="132"/>
                      <a:pt x="1084" y="147"/>
                    </a:cubicBezTo>
                    <a:lnTo>
                      <a:pt x="1075" y="171"/>
                    </a:lnTo>
                    <a:lnTo>
                      <a:pt x="1040" y="170"/>
                    </a:lnTo>
                    <a:cubicBezTo>
                      <a:pt x="1040" y="170"/>
                      <a:pt x="1061" y="164"/>
                      <a:pt x="1060" y="155"/>
                    </a:cubicBezTo>
                    <a:cubicBezTo>
                      <a:pt x="1059" y="146"/>
                      <a:pt x="1043" y="127"/>
                      <a:pt x="1031" y="113"/>
                    </a:cubicBezTo>
                    <a:cubicBezTo>
                      <a:pt x="1025" y="101"/>
                      <a:pt x="1030" y="84"/>
                      <a:pt x="1024" y="81"/>
                    </a:cubicBezTo>
                    <a:cubicBezTo>
                      <a:pt x="1018" y="78"/>
                      <a:pt x="997" y="65"/>
                      <a:pt x="989" y="71"/>
                    </a:cubicBezTo>
                    <a:cubicBezTo>
                      <a:pt x="968" y="74"/>
                      <a:pt x="970" y="107"/>
                      <a:pt x="974" y="116"/>
                    </a:cubicBezTo>
                    <a:cubicBezTo>
                      <a:pt x="978" y="125"/>
                      <a:pt x="1009" y="122"/>
                      <a:pt x="1012" y="125"/>
                    </a:cubicBezTo>
                    <a:cubicBezTo>
                      <a:pt x="1028" y="153"/>
                      <a:pt x="1005" y="143"/>
                      <a:pt x="989" y="134"/>
                    </a:cubicBezTo>
                    <a:cubicBezTo>
                      <a:pt x="973" y="125"/>
                      <a:pt x="968" y="128"/>
                      <a:pt x="958" y="128"/>
                    </a:cubicBezTo>
                    <a:cubicBezTo>
                      <a:pt x="948" y="128"/>
                      <a:pt x="931" y="133"/>
                      <a:pt x="926" y="137"/>
                    </a:cubicBezTo>
                    <a:cubicBezTo>
                      <a:pt x="921" y="141"/>
                      <a:pt x="939" y="157"/>
                      <a:pt x="926" y="152"/>
                    </a:cubicBezTo>
                    <a:cubicBezTo>
                      <a:pt x="913" y="147"/>
                      <a:pt x="899" y="149"/>
                      <a:pt x="886" y="147"/>
                    </a:cubicBezTo>
                    <a:cubicBezTo>
                      <a:pt x="873" y="145"/>
                      <a:pt x="863" y="136"/>
                      <a:pt x="847" y="140"/>
                    </a:cubicBezTo>
                    <a:cubicBezTo>
                      <a:pt x="825" y="147"/>
                      <a:pt x="794" y="185"/>
                      <a:pt x="787" y="171"/>
                    </a:cubicBezTo>
                    <a:cubicBezTo>
                      <a:pt x="780" y="157"/>
                      <a:pt x="800" y="155"/>
                      <a:pt x="800" y="150"/>
                    </a:cubicBezTo>
                    <a:cubicBezTo>
                      <a:pt x="800" y="145"/>
                      <a:pt x="796" y="138"/>
                      <a:pt x="790" y="138"/>
                    </a:cubicBezTo>
                    <a:cubicBezTo>
                      <a:pt x="784" y="138"/>
                      <a:pt x="764" y="144"/>
                      <a:pt x="763" y="152"/>
                    </a:cubicBezTo>
                    <a:cubicBezTo>
                      <a:pt x="761" y="163"/>
                      <a:pt x="783" y="181"/>
                      <a:pt x="782" y="186"/>
                    </a:cubicBezTo>
                    <a:cubicBezTo>
                      <a:pt x="781" y="191"/>
                      <a:pt x="765" y="180"/>
                      <a:pt x="758" y="183"/>
                    </a:cubicBezTo>
                    <a:cubicBezTo>
                      <a:pt x="751" y="186"/>
                      <a:pt x="746" y="207"/>
                      <a:pt x="742" y="203"/>
                    </a:cubicBezTo>
                    <a:lnTo>
                      <a:pt x="728" y="189"/>
                    </a:lnTo>
                    <a:lnTo>
                      <a:pt x="746" y="170"/>
                    </a:lnTo>
                    <a:lnTo>
                      <a:pt x="733" y="158"/>
                    </a:lnTo>
                    <a:cubicBezTo>
                      <a:pt x="727" y="155"/>
                      <a:pt x="718" y="150"/>
                      <a:pt x="712" y="149"/>
                    </a:cubicBezTo>
                    <a:cubicBezTo>
                      <a:pt x="706" y="148"/>
                      <a:pt x="701" y="154"/>
                      <a:pt x="698" y="152"/>
                    </a:cubicBezTo>
                    <a:cubicBezTo>
                      <a:pt x="695" y="150"/>
                      <a:pt x="698" y="139"/>
                      <a:pt x="695" y="138"/>
                    </a:cubicBezTo>
                    <a:cubicBezTo>
                      <a:pt x="692" y="137"/>
                      <a:pt x="685" y="146"/>
                      <a:pt x="680" y="146"/>
                    </a:cubicBezTo>
                    <a:cubicBezTo>
                      <a:pt x="675" y="146"/>
                      <a:pt x="677" y="142"/>
                      <a:pt x="667" y="140"/>
                    </a:cubicBezTo>
                    <a:cubicBezTo>
                      <a:pt x="657" y="138"/>
                      <a:pt x="632" y="139"/>
                      <a:pt x="622" y="135"/>
                    </a:cubicBezTo>
                    <a:cubicBezTo>
                      <a:pt x="612" y="131"/>
                      <a:pt x="632" y="117"/>
                      <a:pt x="608" y="113"/>
                    </a:cubicBezTo>
                    <a:cubicBezTo>
                      <a:pt x="584" y="109"/>
                      <a:pt x="590" y="119"/>
                      <a:pt x="583" y="119"/>
                    </a:cubicBezTo>
                    <a:lnTo>
                      <a:pt x="568" y="114"/>
                    </a:lnTo>
                    <a:cubicBezTo>
                      <a:pt x="555" y="116"/>
                      <a:pt x="521" y="125"/>
                      <a:pt x="505" y="131"/>
                    </a:cubicBezTo>
                    <a:cubicBezTo>
                      <a:pt x="482" y="140"/>
                      <a:pt x="485" y="140"/>
                      <a:pt x="472" y="152"/>
                    </a:cubicBezTo>
                    <a:cubicBezTo>
                      <a:pt x="459" y="164"/>
                      <a:pt x="443" y="192"/>
                      <a:pt x="428" y="204"/>
                    </a:cubicBezTo>
                    <a:cubicBezTo>
                      <a:pt x="410" y="223"/>
                      <a:pt x="393" y="217"/>
                      <a:pt x="382" y="224"/>
                    </a:cubicBezTo>
                    <a:lnTo>
                      <a:pt x="364" y="248"/>
                    </a:lnTo>
                    <a:lnTo>
                      <a:pt x="368" y="290"/>
                    </a:lnTo>
                    <a:lnTo>
                      <a:pt x="389" y="306"/>
                    </a:lnTo>
                    <a:lnTo>
                      <a:pt x="436" y="290"/>
                    </a:lnTo>
                    <a:cubicBezTo>
                      <a:pt x="447" y="296"/>
                      <a:pt x="448" y="335"/>
                      <a:pt x="457" y="341"/>
                    </a:cubicBezTo>
                    <a:cubicBezTo>
                      <a:pt x="468" y="348"/>
                      <a:pt x="486" y="330"/>
                      <a:pt x="491" y="324"/>
                    </a:cubicBezTo>
                    <a:lnTo>
                      <a:pt x="496" y="300"/>
                    </a:lnTo>
                    <a:lnTo>
                      <a:pt x="514" y="281"/>
                    </a:lnTo>
                    <a:cubicBezTo>
                      <a:pt x="515" y="270"/>
                      <a:pt x="499" y="245"/>
                      <a:pt x="502" y="234"/>
                    </a:cubicBezTo>
                    <a:cubicBezTo>
                      <a:pt x="505" y="225"/>
                      <a:pt x="526" y="220"/>
                      <a:pt x="535" y="213"/>
                    </a:cubicBezTo>
                    <a:cubicBezTo>
                      <a:pt x="544" y="206"/>
                      <a:pt x="546" y="192"/>
                      <a:pt x="554" y="191"/>
                    </a:cubicBezTo>
                    <a:cubicBezTo>
                      <a:pt x="567" y="190"/>
                      <a:pt x="580" y="200"/>
                      <a:pt x="581" y="204"/>
                    </a:cubicBezTo>
                    <a:cubicBezTo>
                      <a:pt x="581" y="208"/>
                      <a:pt x="560" y="200"/>
                      <a:pt x="557" y="215"/>
                    </a:cubicBezTo>
                    <a:cubicBezTo>
                      <a:pt x="554" y="230"/>
                      <a:pt x="535" y="233"/>
                      <a:pt x="533" y="242"/>
                    </a:cubicBezTo>
                    <a:lnTo>
                      <a:pt x="548" y="267"/>
                    </a:lnTo>
                    <a:lnTo>
                      <a:pt x="571" y="276"/>
                    </a:lnTo>
                    <a:lnTo>
                      <a:pt x="598" y="264"/>
                    </a:lnTo>
                    <a:lnTo>
                      <a:pt x="625" y="261"/>
                    </a:lnTo>
                    <a:cubicBezTo>
                      <a:pt x="632" y="263"/>
                      <a:pt x="645" y="271"/>
                      <a:pt x="638" y="276"/>
                    </a:cubicBezTo>
                    <a:cubicBezTo>
                      <a:pt x="631" y="281"/>
                      <a:pt x="593" y="287"/>
                      <a:pt x="584" y="293"/>
                    </a:cubicBezTo>
                    <a:cubicBezTo>
                      <a:pt x="575" y="299"/>
                      <a:pt x="587" y="309"/>
                      <a:pt x="581" y="311"/>
                    </a:cubicBezTo>
                    <a:cubicBezTo>
                      <a:pt x="567" y="319"/>
                      <a:pt x="556" y="301"/>
                      <a:pt x="550" y="303"/>
                    </a:cubicBezTo>
                    <a:lnTo>
                      <a:pt x="547" y="323"/>
                    </a:lnTo>
                    <a:lnTo>
                      <a:pt x="536" y="350"/>
                    </a:lnTo>
                    <a:lnTo>
                      <a:pt x="512" y="351"/>
                    </a:lnTo>
                    <a:lnTo>
                      <a:pt x="476" y="360"/>
                    </a:lnTo>
                    <a:lnTo>
                      <a:pt x="457" y="351"/>
                    </a:lnTo>
                    <a:lnTo>
                      <a:pt x="443" y="357"/>
                    </a:lnTo>
                    <a:lnTo>
                      <a:pt x="419" y="342"/>
                    </a:lnTo>
                    <a:cubicBezTo>
                      <a:pt x="417" y="335"/>
                      <a:pt x="433" y="329"/>
                      <a:pt x="428" y="317"/>
                    </a:cubicBezTo>
                    <a:cubicBezTo>
                      <a:pt x="423" y="305"/>
                      <a:pt x="396" y="313"/>
                      <a:pt x="392" y="321"/>
                    </a:cubicBezTo>
                    <a:lnTo>
                      <a:pt x="397" y="362"/>
                    </a:lnTo>
                    <a:lnTo>
                      <a:pt x="373" y="362"/>
                    </a:lnTo>
                    <a:cubicBezTo>
                      <a:pt x="365" y="366"/>
                      <a:pt x="355" y="380"/>
                      <a:pt x="347" y="386"/>
                    </a:cubicBezTo>
                    <a:cubicBezTo>
                      <a:pt x="339" y="392"/>
                      <a:pt x="332" y="379"/>
                      <a:pt x="322" y="399"/>
                    </a:cubicBezTo>
                    <a:cubicBezTo>
                      <a:pt x="312" y="419"/>
                      <a:pt x="301" y="411"/>
                      <a:pt x="293" y="414"/>
                    </a:cubicBezTo>
                    <a:cubicBezTo>
                      <a:pt x="285" y="417"/>
                      <a:pt x="280" y="414"/>
                      <a:pt x="275" y="416"/>
                    </a:cubicBezTo>
                    <a:cubicBezTo>
                      <a:pt x="270" y="418"/>
                      <a:pt x="267" y="426"/>
                      <a:pt x="260" y="426"/>
                    </a:cubicBezTo>
                    <a:cubicBezTo>
                      <a:pt x="253" y="426"/>
                      <a:pt x="238" y="417"/>
                      <a:pt x="232" y="419"/>
                    </a:cubicBezTo>
                    <a:cubicBezTo>
                      <a:pt x="226" y="421"/>
                      <a:pt x="221" y="432"/>
                      <a:pt x="226" y="437"/>
                    </a:cubicBezTo>
                    <a:lnTo>
                      <a:pt x="263" y="449"/>
                    </a:lnTo>
                    <a:lnTo>
                      <a:pt x="272" y="474"/>
                    </a:lnTo>
                    <a:lnTo>
                      <a:pt x="262" y="503"/>
                    </a:lnTo>
                    <a:cubicBezTo>
                      <a:pt x="251" y="507"/>
                      <a:pt x="223" y="499"/>
                      <a:pt x="206" y="498"/>
                    </a:cubicBezTo>
                    <a:cubicBezTo>
                      <a:pt x="189" y="497"/>
                      <a:pt x="164" y="492"/>
                      <a:pt x="158" y="498"/>
                    </a:cubicBezTo>
                    <a:cubicBezTo>
                      <a:pt x="152" y="504"/>
                      <a:pt x="167" y="527"/>
                      <a:pt x="167" y="537"/>
                    </a:cubicBezTo>
                    <a:cubicBezTo>
                      <a:pt x="167" y="547"/>
                      <a:pt x="159" y="551"/>
                      <a:pt x="157" y="557"/>
                    </a:cubicBezTo>
                    <a:cubicBezTo>
                      <a:pt x="155" y="563"/>
                      <a:pt x="161" y="569"/>
                      <a:pt x="157" y="576"/>
                    </a:cubicBezTo>
                    <a:cubicBezTo>
                      <a:pt x="153" y="583"/>
                      <a:pt x="127" y="594"/>
                      <a:pt x="130" y="597"/>
                    </a:cubicBezTo>
                    <a:cubicBezTo>
                      <a:pt x="139" y="606"/>
                      <a:pt x="160" y="592"/>
                      <a:pt x="176" y="592"/>
                    </a:cubicBezTo>
                    <a:lnTo>
                      <a:pt x="226" y="598"/>
                    </a:lnTo>
                    <a:lnTo>
                      <a:pt x="260" y="588"/>
                    </a:lnTo>
                    <a:lnTo>
                      <a:pt x="274" y="576"/>
                    </a:lnTo>
                    <a:cubicBezTo>
                      <a:pt x="282" y="573"/>
                      <a:pt x="306" y="573"/>
                      <a:pt x="307" y="569"/>
                    </a:cubicBezTo>
                    <a:cubicBezTo>
                      <a:pt x="321" y="557"/>
                      <a:pt x="283" y="559"/>
                      <a:pt x="283" y="552"/>
                    </a:cubicBezTo>
                    <a:cubicBezTo>
                      <a:pt x="283" y="545"/>
                      <a:pt x="300" y="533"/>
                      <a:pt x="307" y="528"/>
                    </a:cubicBezTo>
                    <a:lnTo>
                      <a:pt x="325" y="522"/>
                    </a:lnTo>
                    <a:lnTo>
                      <a:pt x="320" y="503"/>
                    </a:lnTo>
                    <a:cubicBezTo>
                      <a:pt x="323" y="499"/>
                      <a:pt x="336" y="495"/>
                      <a:pt x="342" y="495"/>
                    </a:cubicBezTo>
                    <a:cubicBezTo>
                      <a:pt x="348" y="495"/>
                      <a:pt x="350" y="506"/>
                      <a:pt x="358" y="505"/>
                    </a:cubicBezTo>
                    <a:cubicBezTo>
                      <a:pt x="366" y="504"/>
                      <a:pt x="384" y="490"/>
                      <a:pt x="393" y="491"/>
                    </a:cubicBezTo>
                    <a:lnTo>
                      <a:pt x="415" y="510"/>
                    </a:lnTo>
                    <a:cubicBezTo>
                      <a:pt x="416" y="517"/>
                      <a:pt x="407" y="520"/>
                      <a:pt x="401" y="530"/>
                    </a:cubicBezTo>
                    <a:lnTo>
                      <a:pt x="381" y="573"/>
                    </a:lnTo>
                    <a:lnTo>
                      <a:pt x="406" y="576"/>
                    </a:lnTo>
                    <a:lnTo>
                      <a:pt x="412" y="561"/>
                    </a:lnTo>
                    <a:lnTo>
                      <a:pt x="404" y="543"/>
                    </a:lnTo>
                    <a:cubicBezTo>
                      <a:pt x="406" y="539"/>
                      <a:pt x="417" y="541"/>
                      <a:pt x="423" y="538"/>
                    </a:cubicBezTo>
                    <a:cubicBezTo>
                      <a:pt x="430" y="537"/>
                      <a:pt x="435" y="526"/>
                      <a:pt x="441" y="527"/>
                    </a:cubicBezTo>
                    <a:cubicBezTo>
                      <a:pt x="447" y="528"/>
                      <a:pt x="453" y="542"/>
                      <a:pt x="460" y="547"/>
                    </a:cubicBezTo>
                    <a:lnTo>
                      <a:pt x="483" y="559"/>
                    </a:lnTo>
                    <a:lnTo>
                      <a:pt x="490" y="573"/>
                    </a:lnTo>
                    <a:lnTo>
                      <a:pt x="493" y="590"/>
                    </a:lnTo>
                    <a:lnTo>
                      <a:pt x="508" y="579"/>
                    </a:lnTo>
                    <a:cubicBezTo>
                      <a:pt x="508" y="579"/>
                      <a:pt x="507" y="566"/>
                      <a:pt x="509" y="564"/>
                    </a:cubicBezTo>
                    <a:cubicBezTo>
                      <a:pt x="513" y="561"/>
                      <a:pt x="512" y="581"/>
                      <a:pt x="521" y="569"/>
                    </a:cubicBezTo>
                    <a:cubicBezTo>
                      <a:pt x="530" y="557"/>
                      <a:pt x="525" y="556"/>
                      <a:pt x="515" y="549"/>
                    </a:cubicBezTo>
                    <a:lnTo>
                      <a:pt x="468" y="523"/>
                    </a:lnTo>
                    <a:lnTo>
                      <a:pt x="441" y="508"/>
                    </a:lnTo>
                    <a:lnTo>
                      <a:pt x="455" y="480"/>
                    </a:lnTo>
                    <a:lnTo>
                      <a:pt x="464" y="498"/>
                    </a:lnTo>
                    <a:lnTo>
                      <a:pt x="487" y="512"/>
                    </a:lnTo>
                    <a:lnTo>
                      <a:pt x="517" y="527"/>
                    </a:lnTo>
                    <a:cubicBezTo>
                      <a:pt x="526" y="535"/>
                      <a:pt x="529" y="546"/>
                      <a:pt x="539" y="559"/>
                    </a:cubicBezTo>
                    <a:cubicBezTo>
                      <a:pt x="549" y="572"/>
                      <a:pt x="570" y="602"/>
                      <a:pt x="579" y="608"/>
                    </a:cubicBezTo>
                    <a:cubicBezTo>
                      <a:pt x="588" y="614"/>
                      <a:pt x="588" y="598"/>
                      <a:pt x="592" y="597"/>
                    </a:cubicBezTo>
                    <a:cubicBezTo>
                      <a:pt x="596" y="594"/>
                      <a:pt x="604" y="602"/>
                      <a:pt x="604" y="599"/>
                    </a:cubicBezTo>
                    <a:cubicBezTo>
                      <a:pt x="604" y="596"/>
                      <a:pt x="596" y="583"/>
                      <a:pt x="593" y="578"/>
                    </a:cubicBezTo>
                    <a:cubicBezTo>
                      <a:pt x="589" y="574"/>
                      <a:pt x="590" y="568"/>
                      <a:pt x="587" y="567"/>
                    </a:cubicBezTo>
                    <a:cubicBezTo>
                      <a:pt x="585" y="563"/>
                      <a:pt x="583" y="558"/>
                      <a:pt x="584" y="555"/>
                    </a:cubicBezTo>
                    <a:cubicBezTo>
                      <a:pt x="585" y="552"/>
                      <a:pt x="589" y="550"/>
                      <a:pt x="592" y="548"/>
                    </a:cubicBezTo>
                    <a:lnTo>
                      <a:pt x="601" y="542"/>
                    </a:lnTo>
                    <a:cubicBezTo>
                      <a:pt x="607" y="541"/>
                      <a:pt x="621" y="541"/>
                      <a:pt x="627" y="541"/>
                    </a:cubicBezTo>
                    <a:cubicBezTo>
                      <a:pt x="633" y="541"/>
                      <a:pt x="636" y="541"/>
                      <a:pt x="640" y="539"/>
                    </a:cubicBezTo>
                    <a:cubicBezTo>
                      <a:pt x="644" y="537"/>
                      <a:pt x="648" y="532"/>
                      <a:pt x="650" y="528"/>
                    </a:cubicBezTo>
                    <a:lnTo>
                      <a:pt x="653" y="513"/>
                    </a:lnTo>
                    <a:lnTo>
                      <a:pt x="639" y="505"/>
                    </a:lnTo>
                    <a:cubicBezTo>
                      <a:pt x="639" y="503"/>
                      <a:pt x="650" y="505"/>
                      <a:pt x="655" y="501"/>
                    </a:cubicBezTo>
                    <a:cubicBezTo>
                      <a:pt x="660" y="497"/>
                      <a:pt x="665" y="488"/>
                      <a:pt x="670" y="483"/>
                    </a:cubicBezTo>
                    <a:cubicBezTo>
                      <a:pt x="675" y="478"/>
                      <a:pt x="681" y="471"/>
                      <a:pt x="686" y="470"/>
                    </a:cubicBezTo>
                    <a:lnTo>
                      <a:pt x="703" y="476"/>
                    </a:lnTo>
                    <a:lnTo>
                      <a:pt x="718" y="494"/>
                    </a:lnTo>
                    <a:cubicBezTo>
                      <a:pt x="723" y="498"/>
                      <a:pt x="727" y="503"/>
                      <a:pt x="731" y="501"/>
                    </a:cubicBezTo>
                    <a:cubicBezTo>
                      <a:pt x="735" y="499"/>
                      <a:pt x="742" y="488"/>
                      <a:pt x="742" y="482"/>
                    </a:cubicBezTo>
                    <a:lnTo>
                      <a:pt x="728" y="466"/>
                    </a:lnTo>
                    <a:cubicBezTo>
                      <a:pt x="730" y="462"/>
                      <a:pt x="746" y="463"/>
                      <a:pt x="755" y="459"/>
                    </a:cubicBezTo>
                    <a:cubicBezTo>
                      <a:pt x="764" y="455"/>
                      <a:pt x="777" y="444"/>
                      <a:pt x="782" y="444"/>
                    </a:cubicBezTo>
                    <a:cubicBezTo>
                      <a:pt x="787" y="444"/>
                      <a:pt x="786" y="452"/>
                      <a:pt x="784" y="458"/>
                    </a:cubicBezTo>
                    <a:cubicBezTo>
                      <a:pt x="782" y="464"/>
                      <a:pt x="765" y="469"/>
                      <a:pt x="772" y="480"/>
                    </a:cubicBezTo>
                    <a:cubicBezTo>
                      <a:pt x="779" y="491"/>
                      <a:pt x="820" y="516"/>
                      <a:pt x="824" y="525"/>
                    </a:cubicBezTo>
                    <a:cubicBezTo>
                      <a:pt x="828" y="534"/>
                      <a:pt x="808" y="535"/>
                      <a:pt x="796" y="537"/>
                    </a:cubicBezTo>
                    <a:cubicBezTo>
                      <a:pt x="784" y="539"/>
                      <a:pt x="763" y="541"/>
                      <a:pt x="751" y="539"/>
                    </a:cubicBezTo>
                    <a:cubicBezTo>
                      <a:pt x="739" y="537"/>
                      <a:pt x="739" y="524"/>
                      <a:pt x="722" y="524"/>
                    </a:cubicBezTo>
                    <a:cubicBezTo>
                      <a:pt x="705" y="524"/>
                      <a:pt x="707" y="533"/>
                      <a:pt x="697" y="537"/>
                    </a:cubicBezTo>
                    <a:lnTo>
                      <a:pt x="667" y="538"/>
                    </a:lnTo>
                    <a:lnTo>
                      <a:pt x="623" y="560"/>
                    </a:lnTo>
                    <a:lnTo>
                      <a:pt x="634" y="576"/>
                    </a:lnTo>
                    <a:lnTo>
                      <a:pt x="639" y="598"/>
                    </a:lnTo>
                    <a:lnTo>
                      <a:pt x="669" y="617"/>
                    </a:lnTo>
                    <a:lnTo>
                      <a:pt x="700" y="602"/>
                    </a:lnTo>
                    <a:lnTo>
                      <a:pt x="718" y="611"/>
                    </a:lnTo>
                    <a:lnTo>
                      <a:pt x="752" y="608"/>
                    </a:lnTo>
                    <a:lnTo>
                      <a:pt x="757" y="644"/>
                    </a:lnTo>
                    <a:lnTo>
                      <a:pt x="697" y="677"/>
                    </a:ln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</p:grpSp>
        <p:grpSp>
          <p:nvGrpSpPr>
            <p:cNvPr id="2076" name="Group 107"/>
            <p:cNvGrpSpPr>
              <a:grpSpLocks/>
            </p:cNvGrpSpPr>
            <p:nvPr/>
          </p:nvGrpSpPr>
          <p:grpSpPr bwMode="auto">
            <a:xfrm>
              <a:off x="3019" y="1680"/>
              <a:ext cx="1874" cy="2024"/>
              <a:chOff x="4383" y="1774"/>
              <a:chExt cx="1874" cy="2024"/>
            </a:xfrm>
          </p:grpSpPr>
          <p:sp>
            <p:nvSpPr>
              <p:cNvPr id="2077" name="Freeform 108"/>
              <p:cNvSpPr>
                <a:spLocks/>
              </p:cNvSpPr>
              <p:nvPr/>
            </p:nvSpPr>
            <p:spPr bwMode="black">
              <a:xfrm>
                <a:off x="4464" y="1868"/>
                <a:ext cx="1299" cy="1930"/>
              </a:xfrm>
              <a:custGeom>
                <a:avLst/>
                <a:gdLst>
                  <a:gd name="T0" fmla="*/ 14 w 1692"/>
                  <a:gd name="T1" fmla="*/ 25 h 2586"/>
                  <a:gd name="T2" fmla="*/ 38 w 1692"/>
                  <a:gd name="T3" fmla="*/ 21 h 2586"/>
                  <a:gd name="T4" fmla="*/ 52 w 1692"/>
                  <a:gd name="T5" fmla="*/ 23 h 2586"/>
                  <a:gd name="T6" fmla="*/ 50 w 1692"/>
                  <a:gd name="T7" fmla="*/ 43 h 2586"/>
                  <a:gd name="T8" fmla="*/ 32 w 1692"/>
                  <a:gd name="T9" fmla="*/ 56 h 2586"/>
                  <a:gd name="T10" fmla="*/ 27 w 1692"/>
                  <a:gd name="T11" fmla="*/ 69 h 2586"/>
                  <a:gd name="T12" fmla="*/ 35 w 1692"/>
                  <a:gd name="T13" fmla="*/ 93 h 2586"/>
                  <a:gd name="T14" fmla="*/ 38 w 1692"/>
                  <a:gd name="T15" fmla="*/ 93 h 2586"/>
                  <a:gd name="T16" fmla="*/ 40 w 1692"/>
                  <a:gd name="T17" fmla="*/ 87 h 2586"/>
                  <a:gd name="T18" fmla="*/ 58 w 1692"/>
                  <a:gd name="T19" fmla="*/ 111 h 2586"/>
                  <a:gd name="T20" fmla="*/ 79 w 1692"/>
                  <a:gd name="T21" fmla="*/ 115 h 2586"/>
                  <a:gd name="T22" fmla="*/ 96 w 1692"/>
                  <a:gd name="T23" fmla="*/ 131 h 2586"/>
                  <a:gd name="T24" fmla="*/ 103 w 1692"/>
                  <a:gd name="T25" fmla="*/ 137 h 2586"/>
                  <a:gd name="T26" fmla="*/ 93 w 1692"/>
                  <a:gd name="T27" fmla="*/ 154 h 2586"/>
                  <a:gd name="T28" fmla="*/ 111 w 1692"/>
                  <a:gd name="T29" fmla="*/ 172 h 2586"/>
                  <a:gd name="T30" fmla="*/ 125 w 1692"/>
                  <a:gd name="T31" fmla="*/ 194 h 2586"/>
                  <a:gd name="T32" fmla="*/ 132 w 1692"/>
                  <a:gd name="T33" fmla="*/ 222 h 2586"/>
                  <a:gd name="T34" fmla="*/ 144 w 1692"/>
                  <a:gd name="T35" fmla="*/ 245 h 2586"/>
                  <a:gd name="T36" fmla="*/ 155 w 1692"/>
                  <a:gd name="T37" fmla="*/ 243 h 2586"/>
                  <a:gd name="T38" fmla="*/ 150 w 1692"/>
                  <a:gd name="T39" fmla="*/ 231 h 2586"/>
                  <a:gd name="T40" fmla="*/ 156 w 1692"/>
                  <a:gd name="T41" fmla="*/ 222 h 2586"/>
                  <a:gd name="T42" fmla="*/ 165 w 1692"/>
                  <a:gd name="T43" fmla="*/ 214 h 2586"/>
                  <a:gd name="T44" fmla="*/ 175 w 1692"/>
                  <a:gd name="T45" fmla="*/ 200 h 2586"/>
                  <a:gd name="T46" fmla="*/ 189 w 1692"/>
                  <a:gd name="T47" fmla="*/ 188 h 2586"/>
                  <a:gd name="T48" fmla="*/ 196 w 1692"/>
                  <a:gd name="T49" fmla="*/ 168 h 2586"/>
                  <a:gd name="T50" fmla="*/ 187 w 1692"/>
                  <a:gd name="T51" fmla="*/ 149 h 2586"/>
                  <a:gd name="T52" fmla="*/ 167 w 1692"/>
                  <a:gd name="T53" fmla="*/ 135 h 2586"/>
                  <a:gd name="T54" fmla="*/ 134 w 1692"/>
                  <a:gd name="T55" fmla="*/ 123 h 2586"/>
                  <a:gd name="T56" fmla="*/ 118 w 1692"/>
                  <a:gd name="T57" fmla="*/ 122 h 2586"/>
                  <a:gd name="T58" fmla="*/ 109 w 1692"/>
                  <a:gd name="T59" fmla="*/ 122 h 2586"/>
                  <a:gd name="T60" fmla="*/ 96 w 1692"/>
                  <a:gd name="T61" fmla="*/ 125 h 2586"/>
                  <a:gd name="T62" fmla="*/ 91 w 1692"/>
                  <a:gd name="T63" fmla="*/ 113 h 2586"/>
                  <a:gd name="T64" fmla="*/ 89 w 1692"/>
                  <a:gd name="T65" fmla="*/ 102 h 2586"/>
                  <a:gd name="T66" fmla="*/ 77 w 1692"/>
                  <a:gd name="T67" fmla="*/ 107 h 2586"/>
                  <a:gd name="T68" fmla="*/ 68 w 1692"/>
                  <a:gd name="T69" fmla="*/ 91 h 2586"/>
                  <a:gd name="T70" fmla="*/ 89 w 1692"/>
                  <a:gd name="T71" fmla="*/ 87 h 2586"/>
                  <a:gd name="T72" fmla="*/ 102 w 1692"/>
                  <a:gd name="T73" fmla="*/ 87 h 2586"/>
                  <a:gd name="T74" fmla="*/ 107 w 1692"/>
                  <a:gd name="T75" fmla="*/ 87 h 2586"/>
                  <a:gd name="T76" fmla="*/ 128 w 1692"/>
                  <a:gd name="T77" fmla="*/ 72 h 2586"/>
                  <a:gd name="T78" fmla="*/ 144 w 1692"/>
                  <a:gd name="T79" fmla="*/ 65 h 2586"/>
                  <a:gd name="T80" fmla="*/ 154 w 1692"/>
                  <a:gd name="T81" fmla="*/ 61 h 2586"/>
                  <a:gd name="T82" fmla="*/ 162 w 1692"/>
                  <a:gd name="T83" fmla="*/ 51 h 2586"/>
                  <a:gd name="T84" fmla="*/ 156 w 1692"/>
                  <a:gd name="T85" fmla="*/ 49 h 2586"/>
                  <a:gd name="T86" fmla="*/ 184 w 1692"/>
                  <a:gd name="T87" fmla="*/ 44 h 2586"/>
                  <a:gd name="T88" fmla="*/ 170 w 1692"/>
                  <a:gd name="T89" fmla="*/ 33 h 2586"/>
                  <a:gd name="T90" fmla="*/ 160 w 1692"/>
                  <a:gd name="T91" fmla="*/ 25 h 2586"/>
                  <a:gd name="T92" fmla="*/ 147 w 1692"/>
                  <a:gd name="T93" fmla="*/ 35 h 2586"/>
                  <a:gd name="T94" fmla="*/ 134 w 1692"/>
                  <a:gd name="T95" fmla="*/ 43 h 2586"/>
                  <a:gd name="T96" fmla="*/ 124 w 1692"/>
                  <a:gd name="T97" fmla="*/ 29 h 2586"/>
                  <a:gd name="T98" fmla="*/ 146 w 1692"/>
                  <a:gd name="T99" fmla="*/ 23 h 2586"/>
                  <a:gd name="T100" fmla="*/ 153 w 1692"/>
                  <a:gd name="T101" fmla="*/ 19 h 2586"/>
                  <a:gd name="T102" fmla="*/ 160 w 1692"/>
                  <a:gd name="T103" fmla="*/ 16 h 2586"/>
                  <a:gd name="T104" fmla="*/ 155 w 1692"/>
                  <a:gd name="T105" fmla="*/ 14 h 2586"/>
                  <a:gd name="T106" fmla="*/ 152 w 1692"/>
                  <a:gd name="T107" fmla="*/ 12 h 2586"/>
                  <a:gd name="T108" fmla="*/ 145 w 1692"/>
                  <a:gd name="T109" fmla="*/ 10 h 2586"/>
                  <a:gd name="T110" fmla="*/ 134 w 1692"/>
                  <a:gd name="T111" fmla="*/ 13 h 2586"/>
                  <a:gd name="T112" fmla="*/ 114 w 1692"/>
                  <a:gd name="T113" fmla="*/ 12 h 2586"/>
                  <a:gd name="T114" fmla="*/ 67 w 1692"/>
                  <a:gd name="T115" fmla="*/ 0 h 2586"/>
                  <a:gd name="T116" fmla="*/ 42 w 1692"/>
                  <a:gd name="T117" fmla="*/ 3 h 2586"/>
                  <a:gd name="T118" fmla="*/ 35 w 1692"/>
                  <a:gd name="T119" fmla="*/ 10 h 2586"/>
                  <a:gd name="T120" fmla="*/ 16 w 1692"/>
                  <a:gd name="T121" fmla="*/ 16 h 2586"/>
                  <a:gd name="T122" fmla="*/ 16 w 1692"/>
                  <a:gd name="T123" fmla="*/ 21 h 2586"/>
                  <a:gd name="T124" fmla="*/ 2 w 1692"/>
                  <a:gd name="T125" fmla="*/ 24 h 25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92"/>
                  <a:gd name="T190" fmla="*/ 0 h 2586"/>
                  <a:gd name="T191" fmla="*/ 1692 w 1692"/>
                  <a:gd name="T192" fmla="*/ 2586 h 25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92" h="2586">
                    <a:moveTo>
                      <a:pt x="2" y="252"/>
                    </a:moveTo>
                    <a:lnTo>
                      <a:pt x="68" y="264"/>
                    </a:lnTo>
                    <a:lnTo>
                      <a:pt x="116" y="258"/>
                    </a:lnTo>
                    <a:lnTo>
                      <a:pt x="188" y="216"/>
                    </a:lnTo>
                    <a:lnTo>
                      <a:pt x="236" y="210"/>
                    </a:lnTo>
                    <a:lnTo>
                      <a:pt x="320" y="210"/>
                    </a:lnTo>
                    <a:lnTo>
                      <a:pt x="368" y="216"/>
                    </a:lnTo>
                    <a:lnTo>
                      <a:pt x="398" y="246"/>
                    </a:lnTo>
                    <a:lnTo>
                      <a:pt x="434" y="240"/>
                    </a:lnTo>
                    <a:lnTo>
                      <a:pt x="422" y="294"/>
                    </a:lnTo>
                    <a:lnTo>
                      <a:pt x="404" y="354"/>
                    </a:lnTo>
                    <a:lnTo>
                      <a:pt x="416" y="444"/>
                    </a:lnTo>
                    <a:lnTo>
                      <a:pt x="408" y="480"/>
                    </a:lnTo>
                    <a:lnTo>
                      <a:pt x="380" y="474"/>
                    </a:lnTo>
                    <a:lnTo>
                      <a:pt x="272" y="582"/>
                    </a:lnTo>
                    <a:lnTo>
                      <a:pt x="236" y="628"/>
                    </a:lnTo>
                    <a:lnTo>
                      <a:pt x="242" y="672"/>
                    </a:lnTo>
                    <a:lnTo>
                      <a:pt x="218" y="714"/>
                    </a:lnTo>
                    <a:lnTo>
                      <a:pt x="268" y="774"/>
                    </a:lnTo>
                    <a:lnTo>
                      <a:pt x="262" y="844"/>
                    </a:lnTo>
                    <a:lnTo>
                      <a:pt x="284" y="964"/>
                    </a:lnTo>
                    <a:lnTo>
                      <a:pt x="320" y="1010"/>
                    </a:lnTo>
                    <a:lnTo>
                      <a:pt x="324" y="970"/>
                    </a:lnTo>
                    <a:lnTo>
                      <a:pt x="316" y="960"/>
                    </a:lnTo>
                    <a:lnTo>
                      <a:pt x="302" y="834"/>
                    </a:lnTo>
                    <a:lnTo>
                      <a:pt x="326" y="830"/>
                    </a:lnTo>
                    <a:lnTo>
                      <a:pt x="328" y="906"/>
                    </a:lnTo>
                    <a:lnTo>
                      <a:pt x="380" y="996"/>
                    </a:lnTo>
                    <a:lnTo>
                      <a:pt x="368" y="1074"/>
                    </a:lnTo>
                    <a:lnTo>
                      <a:pt x="478" y="1154"/>
                    </a:lnTo>
                    <a:lnTo>
                      <a:pt x="564" y="1164"/>
                    </a:lnTo>
                    <a:lnTo>
                      <a:pt x="612" y="1208"/>
                    </a:lnTo>
                    <a:lnTo>
                      <a:pt x="650" y="1200"/>
                    </a:lnTo>
                    <a:lnTo>
                      <a:pt x="680" y="1224"/>
                    </a:lnTo>
                    <a:lnTo>
                      <a:pt x="698" y="1272"/>
                    </a:lnTo>
                    <a:lnTo>
                      <a:pt x="794" y="1350"/>
                    </a:lnTo>
                    <a:lnTo>
                      <a:pt x="842" y="1308"/>
                    </a:lnTo>
                    <a:lnTo>
                      <a:pt x="848" y="1350"/>
                    </a:lnTo>
                    <a:lnTo>
                      <a:pt x="854" y="1422"/>
                    </a:lnTo>
                    <a:lnTo>
                      <a:pt x="786" y="1490"/>
                    </a:lnTo>
                    <a:lnTo>
                      <a:pt x="788" y="1542"/>
                    </a:lnTo>
                    <a:lnTo>
                      <a:pt x="770" y="1608"/>
                    </a:lnTo>
                    <a:lnTo>
                      <a:pt x="802" y="1634"/>
                    </a:lnTo>
                    <a:lnTo>
                      <a:pt x="848" y="1668"/>
                    </a:lnTo>
                    <a:lnTo>
                      <a:pt x="916" y="1782"/>
                    </a:lnTo>
                    <a:lnTo>
                      <a:pt x="956" y="1800"/>
                    </a:lnTo>
                    <a:lnTo>
                      <a:pt x="1010" y="1848"/>
                    </a:lnTo>
                    <a:lnTo>
                      <a:pt x="1034" y="2022"/>
                    </a:lnTo>
                    <a:lnTo>
                      <a:pt x="1058" y="2178"/>
                    </a:lnTo>
                    <a:lnTo>
                      <a:pt x="1046" y="2244"/>
                    </a:lnTo>
                    <a:lnTo>
                      <a:pt x="1094" y="2310"/>
                    </a:lnTo>
                    <a:lnTo>
                      <a:pt x="1118" y="2364"/>
                    </a:lnTo>
                    <a:lnTo>
                      <a:pt x="1138" y="2458"/>
                    </a:lnTo>
                    <a:lnTo>
                      <a:pt x="1194" y="2540"/>
                    </a:lnTo>
                    <a:lnTo>
                      <a:pt x="1286" y="2586"/>
                    </a:lnTo>
                    <a:lnTo>
                      <a:pt x="1382" y="2574"/>
                    </a:lnTo>
                    <a:lnTo>
                      <a:pt x="1280" y="2520"/>
                    </a:lnTo>
                    <a:lnTo>
                      <a:pt x="1266" y="2472"/>
                    </a:lnTo>
                    <a:lnTo>
                      <a:pt x="1288" y="2428"/>
                    </a:lnTo>
                    <a:lnTo>
                      <a:pt x="1244" y="2394"/>
                    </a:lnTo>
                    <a:lnTo>
                      <a:pt x="1284" y="2334"/>
                    </a:lnTo>
                    <a:lnTo>
                      <a:pt x="1244" y="2300"/>
                    </a:lnTo>
                    <a:lnTo>
                      <a:pt x="1288" y="2306"/>
                    </a:lnTo>
                    <a:lnTo>
                      <a:pt x="1286" y="2244"/>
                    </a:lnTo>
                    <a:lnTo>
                      <a:pt x="1330" y="2268"/>
                    </a:lnTo>
                    <a:lnTo>
                      <a:pt x="1368" y="2228"/>
                    </a:lnTo>
                    <a:lnTo>
                      <a:pt x="1334" y="2160"/>
                    </a:lnTo>
                    <a:lnTo>
                      <a:pt x="1382" y="2184"/>
                    </a:lnTo>
                    <a:lnTo>
                      <a:pt x="1448" y="2076"/>
                    </a:lnTo>
                    <a:lnTo>
                      <a:pt x="1468" y="2052"/>
                    </a:lnTo>
                    <a:lnTo>
                      <a:pt x="1476" y="1982"/>
                    </a:lnTo>
                    <a:lnTo>
                      <a:pt x="1568" y="1950"/>
                    </a:lnTo>
                    <a:lnTo>
                      <a:pt x="1612" y="1880"/>
                    </a:lnTo>
                    <a:lnTo>
                      <a:pt x="1628" y="1830"/>
                    </a:lnTo>
                    <a:lnTo>
                      <a:pt x="1622" y="1746"/>
                    </a:lnTo>
                    <a:lnTo>
                      <a:pt x="1692" y="1644"/>
                    </a:lnTo>
                    <a:lnTo>
                      <a:pt x="1652" y="1578"/>
                    </a:lnTo>
                    <a:lnTo>
                      <a:pt x="1552" y="1538"/>
                    </a:lnTo>
                    <a:lnTo>
                      <a:pt x="1448" y="1500"/>
                    </a:lnTo>
                    <a:lnTo>
                      <a:pt x="1376" y="1494"/>
                    </a:lnTo>
                    <a:lnTo>
                      <a:pt x="1376" y="1410"/>
                    </a:lnTo>
                    <a:lnTo>
                      <a:pt x="1262" y="1356"/>
                    </a:lnTo>
                    <a:lnTo>
                      <a:pt x="1166" y="1272"/>
                    </a:lnTo>
                    <a:lnTo>
                      <a:pt x="1104" y="1280"/>
                    </a:lnTo>
                    <a:lnTo>
                      <a:pt x="1048" y="1276"/>
                    </a:lnTo>
                    <a:lnTo>
                      <a:pt x="1020" y="1244"/>
                    </a:lnTo>
                    <a:lnTo>
                      <a:pt x="974" y="1260"/>
                    </a:lnTo>
                    <a:lnTo>
                      <a:pt x="984" y="1238"/>
                    </a:lnTo>
                    <a:lnTo>
                      <a:pt x="934" y="1268"/>
                    </a:lnTo>
                    <a:lnTo>
                      <a:pt x="904" y="1268"/>
                    </a:lnTo>
                    <a:lnTo>
                      <a:pt x="872" y="1314"/>
                    </a:lnTo>
                    <a:lnTo>
                      <a:pt x="836" y="1272"/>
                    </a:lnTo>
                    <a:lnTo>
                      <a:pt x="794" y="1308"/>
                    </a:lnTo>
                    <a:lnTo>
                      <a:pt x="748" y="1278"/>
                    </a:lnTo>
                    <a:lnTo>
                      <a:pt x="758" y="1242"/>
                    </a:lnTo>
                    <a:lnTo>
                      <a:pt x="758" y="1174"/>
                    </a:lnTo>
                    <a:lnTo>
                      <a:pt x="698" y="1176"/>
                    </a:lnTo>
                    <a:lnTo>
                      <a:pt x="668" y="1140"/>
                    </a:lnTo>
                    <a:lnTo>
                      <a:pt x="736" y="1062"/>
                    </a:lnTo>
                    <a:lnTo>
                      <a:pt x="712" y="1050"/>
                    </a:lnTo>
                    <a:lnTo>
                      <a:pt x="658" y="1062"/>
                    </a:lnTo>
                    <a:lnTo>
                      <a:pt x="632" y="1104"/>
                    </a:lnTo>
                    <a:lnTo>
                      <a:pt x="596" y="1110"/>
                    </a:lnTo>
                    <a:lnTo>
                      <a:pt x="538" y="1066"/>
                    </a:lnTo>
                    <a:lnTo>
                      <a:pt x="568" y="950"/>
                    </a:lnTo>
                    <a:lnTo>
                      <a:pt x="632" y="894"/>
                    </a:lnTo>
                    <a:lnTo>
                      <a:pt x="686" y="894"/>
                    </a:lnTo>
                    <a:lnTo>
                      <a:pt x="740" y="912"/>
                    </a:lnTo>
                    <a:lnTo>
                      <a:pt x="736" y="900"/>
                    </a:lnTo>
                    <a:lnTo>
                      <a:pt x="766" y="868"/>
                    </a:lnTo>
                    <a:lnTo>
                      <a:pt x="842" y="906"/>
                    </a:lnTo>
                    <a:lnTo>
                      <a:pt x="848" y="966"/>
                    </a:lnTo>
                    <a:lnTo>
                      <a:pt x="884" y="984"/>
                    </a:lnTo>
                    <a:lnTo>
                      <a:pt x="896" y="900"/>
                    </a:lnTo>
                    <a:lnTo>
                      <a:pt x="878" y="858"/>
                    </a:lnTo>
                    <a:lnTo>
                      <a:pt x="998" y="806"/>
                    </a:lnTo>
                    <a:lnTo>
                      <a:pt x="1058" y="750"/>
                    </a:lnTo>
                    <a:lnTo>
                      <a:pt x="1100" y="696"/>
                    </a:lnTo>
                    <a:lnTo>
                      <a:pt x="1130" y="672"/>
                    </a:lnTo>
                    <a:lnTo>
                      <a:pt x="1184" y="678"/>
                    </a:lnTo>
                    <a:lnTo>
                      <a:pt x="1190" y="636"/>
                    </a:lnTo>
                    <a:lnTo>
                      <a:pt x="1280" y="588"/>
                    </a:lnTo>
                    <a:lnTo>
                      <a:pt x="1278" y="636"/>
                    </a:lnTo>
                    <a:lnTo>
                      <a:pt x="1360" y="602"/>
                    </a:lnTo>
                    <a:lnTo>
                      <a:pt x="1322" y="570"/>
                    </a:lnTo>
                    <a:lnTo>
                      <a:pt x="1340" y="538"/>
                    </a:lnTo>
                    <a:lnTo>
                      <a:pt x="1320" y="522"/>
                    </a:lnTo>
                    <a:lnTo>
                      <a:pt x="1286" y="546"/>
                    </a:lnTo>
                    <a:lnTo>
                      <a:pt x="1288" y="512"/>
                    </a:lnTo>
                    <a:lnTo>
                      <a:pt x="1400" y="504"/>
                    </a:lnTo>
                    <a:lnTo>
                      <a:pt x="1490" y="480"/>
                    </a:lnTo>
                    <a:lnTo>
                      <a:pt x="1526" y="456"/>
                    </a:lnTo>
                    <a:lnTo>
                      <a:pt x="1484" y="394"/>
                    </a:lnTo>
                    <a:cubicBezTo>
                      <a:pt x="1474" y="370"/>
                      <a:pt x="1479" y="319"/>
                      <a:pt x="1466" y="310"/>
                    </a:cubicBezTo>
                    <a:cubicBezTo>
                      <a:pt x="1456" y="300"/>
                      <a:pt x="1423" y="343"/>
                      <a:pt x="1406" y="342"/>
                    </a:cubicBezTo>
                    <a:lnTo>
                      <a:pt x="1376" y="312"/>
                    </a:lnTo>
                    <a:lnTo>
                      <a:pt x="1376" y="270"/>
                    </a:lnTo>
                    <a:lnTo>
                      <a:pt x="1328" y="264"/>
                    </a:lnTo>
                    <a:lnTo>
                      <a:pt x="1312" y="252"/>
                    </a:lnTo>
                    <a:lnTo>
                      <a:pt x="1256" y="314"/>
                    </a:lnTo>
                    <a:lnTo>
                      <a:pt x="1222" y="364"/>
                    </a:lnTo>
                    <a:lnTo>
                      <a:pt x="1172" y="402"/>
                    </a:lnTo>
                    <a:lnTo>
                      <a:pt x="1136" y="474"/>
                    </a:lnTo>
                    <a:lnTo>
                      <a:pt x="1110" y="444"/>
                    </a:lnTo>
                    <a:lnTo>
                      <a:pt x="1128" y="394"/>
                    </a:lnTo>
                    <a:lnTo>
                      <a:pt x="1038" y="334"/>
                    </a:lnTo>
                    <a:lnTo>
                      <a:pt x="1022" y="304"/>
                    </a:lnTo>
                    <a:lnTo>
                      <a:pt x="1122" y="226"/>
                    </a:lnTo>
                    <a:lnTo>
                      <a:pt x="1184" y="222"/>
                    </a:lnTo>
                    <a:lnTo>
                      <a:pt x="1212" y="240"/>
                    </a:lnTo>
                    <a:lnTo>
                      <a:pt x="1248" y="220"/>
                    </a:lnTo>
                    <a:lnTo>
                      <a:pt x="1300" y="220"/>
                    </a:lnTo>
                    <a:lnTo>
                      <a:pt x="1266" y="198"/>
                    </a:lnTo>
                    <a:lnTo>
                      <a:pt x="1208" y="196"/>
                    </a:lnTo>
                    <a:lnTo>
                      <a:pt x="1250" y="174"/>
                    </a:lnTo>
                    <a:lnTo>
                      <a:pt x="1328" y="172"/>
                    </a:lnTo>
                    <a:lnTo>
                      <a:pt x="1364" y="132"/>
                    </a:lnTo>
                    <a:cubicBezTo>
                      <a:pt x="1346" y="124"/>
                      <a:pt x="1343" y="119"/>
                      <a:pt x="1324" y="122"/>
                    </a:cubicBezTo>
                    <a:cubicBezTo>
                      <a:pt x="1310" y="124"/>
                      <a:pt x="1294" y="132"/>
                      <a:pt x="1286" y="144"/>
                    </a:cubicBezTo>
                    <a:cubicBezTo>
                      <a:pt x="1282" y="149"/>
                      <a:pt x="1274" y="148"/>
                      <a:pt x="1268" y="150"/>
                    </a:cubicBezTo>
                    <a:cubicBezTo>
                      <a:pt x="1266" y="144"/>
                      <a:pt x="1259" y="138"/>
                      <a:pt x="1262" y="132"/>
                    </a:cubicBezTo>
                    <a:cubicBezTo>
                      <a:pt x="1269" y="118"/>
                      <a:pt x="1303" y="134"/>
                      <a:pt x="1262" y="120"/>
                    </a:cubicBezTo>
                    <a:cubicBezTo>
                      <a:pt x="1221" y="134"/>
                      <a:pt x="1252" y="105"/>
                      <a:pt x="1262" y="90"/>
                    </a:cubicBezTo>
                    <a:cubicBezTo>
                      <a:pt x="1260" y="84"/>
                      <a:pt x="1262" y="75"/>
                      <a:pt x="1256" y="72"/>
                    </a:cubicBezTo>
                    <a:cubicBezTo>
                      <a:pt x="1238" y="63"/>
                      <a:pt x="1202" y="102"/>
                      <a:pt x="1202" y="102"/>
                    </a:cubicBezTo>
                    <a:cubicBezTo>
                      <a:pt x="1198" y="108"/>
                      <a:pt x="1186" y="140"/>
                      <a:pt x="1180" y="144"/>
                    </a:cubicBezTo>
                    <a:cubicBezTo>
                      <a:pt x="1169" y="151"/>
                      <a:pt x="1148" y="122"/>
                      <a:pt x="1148" y="122"/>
                    </a:cubicBezTo>
                    <a:cubicBezTo>
                      <a:pt x="1138" y="123"/>
                      <a:pt x="1121" y="137"/>
                      <a:pt x="1106" y="136"/>
                    </a:cubicBezTo>
                    <a:cubicBezTo>
                      <a:pt x="1091" y="135"/>
                      <a:pt x="1074" y="117"/>
                      <a:pt x="1056" y="116"/>
                    </a:cubicBezTo>
                    <a:cubicBezTo>
                      <a:pt x="1038" y="115"/>
                      <a:pt x="1016" y="131"/>
                      <a:pt x="998" y="132"/>
                    </a:cubicBezTo>
                    <a:cubicBezTo>
                      <a:pt x="997" y="132"/>
                      <a:pt x="956" y="125"/>
                      <a:pt x="950" y="120"/>
                    </a:cubicBezTo>
                    <a:cubicBezTo>
                      <a:pt x="918" y="94"/>
                      <a:pt x="960" y="108"/>
                      <a:pt x="920" y="90"/>
                    </a:cubicBezTo>
                    <a:cubicBezTo>
                      <a:pt x="852" y="60"/>
                      <a:pt x="806" y="58"/>
                      <a:pt x="730" y="54"/>
                    </a:cubicBezTo>
                    <a:cubicBezTo>
                      <a:pt x="656" y="39"/>
                      <a:pt x="625" y="15"/>
                      <a:pt x="550" y="0"/>
                    </a:cubicBezTo>
                    <a:cubicBezTo>
                      <a:pt x="510" y="2"/>
                      <a:pt x="486" y="5"/>
                      <a:pt x="446" y="8"/>
                    </a:cubicBezTo>
                    <a:cubicBezTo>
                      <a:pt x="424" y="9"/>
                      <a:pt x="423" y="14"/>
                      <a:pt x="406" y="18"/>
                    </a:cubicBezTo>
                    <a:cubicBezTo>
                      <a:pt x="389" y="22"/>
                      <a:pt x="353" y="24"/>
                      <a:pt x="344" y="32"/>
                    </a:cubicBezTo>
                    <a:cubicBezTo>
                      <a:pt x="346" y="38"/>
                      <a:pt x="354" y="60"/>
                      <a:pt x="350" y="64"/>
                    </a:cubicBezTo>
                    <a:cubicBezTo>
                      <a:pt x="274" y="50"/>
                      <a:pt x="250" y="81"/>
                      <a:pt x="236" y="82"/>
                    </a:cubicBezTo>
                    <a:cubicBezTo>
                      <a:pt x="278" y="110"/>
                      <a:pt x="270" y="72"/>
                      <a:pt x="290" y="102"/>
                    </a:cubicBezTo>
                    <a:cubicBezTo>
                      <a:pt x="234" y="121"/>
                      <a:pt x="178" y="104"/>
                      <a:pt x="128" y="138"/>
                    </a:cubicBezTo>
                    <a:cubicBezTo>
                      <a:pt x="126" y="144"/>
                      <a:pt x="122" y="150"/>
                      <a:pt x="122" y="156"/>
                    </a:cubicBezTo>
                    <a:cubicBezTo>
                      <a:pt x="122" y="162"/>
                      <a:pt x="132" y="170"/>
                      <a:pt x="128" y="174"/>
                    </a:cubicBezTo>
                    <a:cubicBezTo>
                      <a:pt x="126" y="182"/>
                      <a:pt x="109" y="197"/>
                      <a:pt x="112" y="202"/>
                    </a:cubicBezTo>
                    <a:cubicBezTo>
                      <a:pt x="124" y="206"/>
                      <a:pt x="137" y="195"/>
                      <a:pt x="146" y="204"/>
                    </a:cubicBezTo>
                    <a:cubicBezTo>
                      <a:pt x="151" y="209"/>
                      <a:pt x="135" y="213"/>
                      <a:pt x="128" y="216"/>
                    </a:cubicBezTo>
                    <a:cubicBezTo>
                      <a:pt x="116" y="221"/>
                      <a:pt x="104" y="226"/>
                      <a:pt x="92" y="228"/>
                    </a:cubicBezTo>
                    <a:cubicBezTo>
                      <a:pt x="48" y="237"/>
                      <a:pt x="72" y="233"/>
                      <a:pt x="20" y="240"/>
                    </a:cubicBezTo>
                    <a:cubicBezTo>
                      <a:pt x="0" y="247"/>
                      <a:pt x="2" y="240"/>
                      <a:pt x="2" y="25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78" name="Freeform 109"/>
              <p:cNvSpPr>
                <a:spLocks/>
              </p:cNvSpPr>
              <p:nvPr/>
            </p:nvSpPr>
            <p:spPr bwMode="black">
              <a:xfrm>
                <a:off x="4423" y="2052"/>
                <a:ext cx="35" cy="28"/>
              </a:xfrm>
              <a:custGeom>
                <a:avLst/>
                <a:gdLst>
                  <a:gd name="T0" fmla="*/ 2 w 46"/>
                  <a:gd name="T1" fmla="*/ 1 h 38"/>
                  <a:gd name="T2" fmla="*/ 0 w 46"/>
                  <a:gd name="T3" fmla="*/ 2 h 38"/>
                  <a:gd name="T4" fmla="*/ 3 w 46"/>
                  <a:gd name="T5" fmla="*/ 3 h 38"/>
                  <a:gd name="T6" fmla="*/ 5 w 46"/>
                  <a:gd name="T7" fmla="*/ 2 h 38"/>
                  <a:gd name="T8" fmla="*/ 4 w 46"/>
                  <a:gd name="T9" fmla="*/ 0 h 38"/>
                  <a:gd name="T10" fmla="*/ 2 w 46"/>
                  <a:gd name="T11" fmla="*/ 1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"/>
                  <a:gd name="T19" fmla="*/ 0 h 38"/>
                  <a:gd name="T20" fmla="*/ 46 w 46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" h="38">
                    <a:moveTo>
                      <a:pt x="16" y="4"/>
                    </a:moveTo>
                    <a:lnTo>
                      <a:pt x="0" y="22"/>
                    </a:lnTo>
                    <a:lnTo>
                      <a:pt x="22" y="38"/>
                    </a:lnTo>
                    <a:lnTo>
                      <a:pt x="46" y="26"/>
                    </a:lnTo>
                    <a:lnTo>
                      <a:pt x="30" y="0"/>
                    </a:lnTo>
                    <a:lnTo>
                      <a:pt x="16" y="4"/>
                    </a:ln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79" name="Freeform 110"/>
              <p:cNvSpPr>
                <a:spLocks/>
              </p:cNvSpPr>
              <p:nvPr/>
            </p:nvSpPr>
            <p:spPr bwMode="black">
              <a:xfrm>
                <a:off x="4738" y="2174"/>
                <a:ext cx="40" cy="32"/>
              </a:xfrm>
              <a:custGeom>
                <a:avLst/>
                <a:gdLst>
                  <a:gd name="T0" fmla="*/ 2 w 52"/>
                  <a:gd name="T1" fmla="*/ 0 h 44"/>
                  <a:gd name="T2" fmla="*/ 3 w 52"/>
                  <a:gd name="T3" fmla="*/ 4 h 44"/>
                  <a:gd name="T4" fmla="*/ 5 w 52"/>
                  <a:gd name="T5" fmla="*/ 4 h 44"/>
                  <a:gd name="T6" fmla="*/ 5 w 52"/>
                  <a:gd name="T7" fmla="*/ 1 h 44"/>
                  <a:gd name="T8" fmla="*/ 3 w 52"/>
                  <a:gd name="T9" fmla="*/ 1 h 44"/>
                  <a:gd name="T10" fmla="*/ 2 w 52"/>
                  <a:gd name="T11" fmla="*/ 0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2"/>
                  <a:gd name="T19" fmla="*/ 0 h 44"/>
                  <a:gd name="T20" fmla="*/ 52 w 52"/>
                  <a:gd name="T21" fmla="*/ 44 h 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2" h="44">
                    <a:moveTo>
                      <a:pt x="12" y="0"/>
                    </a:moveTo>
                    <a:cubicBezTo>
                      <a:pt x="16" y="14"/>
                      <a:pt x="18" y="32"/>
                      <a:pt x="26" y="44"/>
                    </a:cubicBezTo>
                    <a:cubicBezTo>
                      <a:pt x="31" y="43"/>
                      <a:pt x="37" y="44"/>
                      <a:pt x="42" y="42"/>
                    </a:cubicBezTo>
                    <a:cubicBezTo>
                      <a:pt x="52" y="38"/>
                      <a:pt x="48" y="19"/>
                      <a:pt x="38" y="16"/>
                    </a:cubicBezTo>
                    <a:cubicBezTo>
                      <a:pt x="33" y="9"/>
                      <a:pt x="34" y="5"/>
                      <a:pt x="26" y="2"/>
                    </a:cubicBezTo>
                    <a:cubicBezTo>
                      <a:pt x="4" y="4"/>
                      <a:pt x="0" y="8"/>
                      <a:pt x="12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0" name="Freeform 111"/>
              <p:cNvSpPr>
                <a:spLocks/>
              </p:cNvSpPr>
              <p:nvPr/>
            </p:nvSpPr>
            <p:spPr bwMode="black">
              <a:xfrm>
                <a:off x="5539" y="2230"/>
                <a:ext cx="101" cy="74"/>
              </a:xfrm>
              <a:custGeom>
                <a:avLst/>
                <a:gdLst>
                  <a:gd name="T0" fmla="*/ 12 w 131"/>
                  <a:gd name="T1" fmla="*/ 0 h 98"/>
                  <a:gd name="T2" fmla="*/ 10 w 131"/>
                  <a:gd name="T3" fmla="*/ 2 h 98"/>
                  <a:gd name="T4" fmla="*/ 7 w 131"/>
                  <a:gd name="T5" fmla="*/ 3 h 98"/>
                  <a:gd name="T6" fmla="*/ 5 w 131"/>
                  <a:gd name="T7" fmla="*/ 5 h 98"/>
                  <a:gd name="T8" fmla="*/ 2 w 131"/>
                  <a:gd name="T9" fmla="*/ 6 h 98"/>
                  <a:gd name="T10" fmla="*/ 8 w 131"/>
                  <a:gd name="T11" fmla="*/ 8 h 98"/>
                  <a:gd name="T12" fmla="*/ 10 w 131"/>
                  <a:gd name="T13" fmla="*/ 10 h 98"/>
                  <a:gd name="T14" fmla="*/ 11 w 131"/>
                  <a:gd name="T15" fmla="*/ 10 h 98"/>
                  <a:gd name="T16" fmla="*/ 12 w 131"/>
                  <a:gd name="T17" fmla="*/ 9 h 98"/>
                  <a:gd name="T18" fmla="*/ 12 w 131"/>
                  <a:gd name="T19" fmla="*/ 11 h 98"/>
                  <a:gd name="T20" fmla="*/ 15 w 131"/>
                  <a:gd name="T21" fmla="*/ 9 h 98"/>
                  <a:gd name="T22" fmla="*/ 16 w 131"/>
                  <a:gd name="T23" fmla="*/ 8 h 98"/>
                  <a:gd name="T24" fmla="*/ 12 w 131"/>
                  <a:gd name="T25" fmla="*/ 5 h 98"/>
                  <a:gd name="T26" fmla="*/ 15 w 131"/>
                  <a:gd name="T27" fmla="*/ 3 h 98"/>
                  <a:gd name="T28" fmla="*/ 14 w 131"/>
                  <a:gd name="T29" fmla="*/ 2 h 98"/>
                  <a:gd name="T30" fmla="*/ 12 w 131"/>
                  <a:gd name="T31" fmla="*/ 0 h 9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31"/>
                  <a:gd name="T49" fmla="*/ 0 h 98"/>
                  <a:gd name="T50" fmla="*/ 131 w 131"/>
                  <a:gd name="T51" fmla="*/ 98 h 9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31" h="98">
                    <a:moveTo>
                      <a:pt x="97" y="0"/>
                    </a:moveTo>
                    <a:cubicBezTo>
                      <a:pt x="83" y="5"/>
                      <a:pt x="89" y="2"/>
                      <a:pt x="79" y="8"/>
                    </a:cubicBezTo>
                    <a:cubicBezTo>
                      <a:pt x="76" y="18"/>
                      <a:pt x="62" y="18"/>
                      <a:pt x="53" y="24"/>
                    </a:cubicBezTo>
                    <a:cubicBezTo>
                      <a:pt x="49" y="29"/>
                      <a:pt x="44" y="36"/>
                      <a:pt x="39" y="40"/>
                    </a:cubicBezTo>
                    <a:cubicBezTo>
                      <a:pt x="34" y="45"/>
                      <a:pt x="21" y="52"/>
                      <a:pt x="21" y="52"/>
                    </a:cubicBezTo>
                    <a:cubicBezTo>
                      <a:pt x="0" y="84"/>
                      <a:pt x="41" y="75"/>
                      <a:pt x="63" y="82"/>
                    </a:cubicBezTo>
                    <a:cubicBezTo>
                      <a:pt x="68" y="89"/>
                      <a:pt x="71" y="91"/>
                      <a:pt x="79" y="94"/>
                    </a:cubicBezTo>
                    <a:cubicBezTo>
                      <a:pt x="81" y="93"/>
                      <a:pt x="83" y="93"/>
                      <a:pt x="85" y="92"/>
                    </a:cubicBezTo>
                    <a:cubicBezTo>
                      <a:pt x="87" y="90"/>
                      <a:pt x="87" y="85"/>
                      <a:pt x="89" y="86"/>
                    </a:cubicBezTo>
                    <a:cubicBezTo>
                      <a:pt x="93" y="88"/>
                      <a:pt x="97" y="98"/>
                      <a:pt x="97" y="98"/>
                    </a:cubicBezTo>
                    <a:cubicBezTo>
                      <a:pt x="112" y="95"/>
                      <a:pt x="111" y="90"/>
                      <a:pt x="123" y="86"/>
                    </a:cubicBezTo>
                    <a:cubicBezTo>
                      <a:pt x="124" y="82"/>
                      <a:pt x="128" y="78"/>
                      <a:pt x="129" y="74"/>
                    </a:cubicBezTo>
                    <a:cubicBezTo>
                      <a:pt x="131" y="61"/>
                      <a:pt x="108" y="47"/>
                      <a:pt x="101" y="40"/>
                    </a:cubicBezTo>
                    <a:cubicBezTo>
                      <a:pt x="103" y="33"/>
                      <a:pt x="115" y="24"/>
                      <a:pt x="115" y="24"/>
                    </a:cubicBezTo>
                    <a:cubicBezTo>
                      <a:pt x="121" y="15"/>
                      <a:pt x="124" y="8"/>
                      <a:pt x="111" y="4"/>
                    </a:cubicBezTo>
                    <a:cubicBezTo>
                      <a:pt x="101" y="7"/>
                      <a:pt x="97" y="13"/>
                      <a:pt x="97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1" name="Freeform 112"/>
              <p:cNvSpPr>
                <a:spLocks/>
              </p:cNvSpPr>
              <p:nvPr/>
            </p:nvSpPr>
            <p:spPr bwMode="black">
              <a:xfrm>
                <a:off x="5053" y="2613"/>
                <a:ext cx="162" cy="84"/>
              </a:xfrm>
              <a:custGeom>
                <a:avLst/>
                <a:gdLst>
                  <a:gd name="T0" fmla="*/ 5 w 212"/>
                  <a:gd name="T1" fmla="*/ 2 h 112"/>
                  <a:gd name="T2" fmla="*/ 2 w 212"/>
                  <a:gd name="T3" fmla="*/ 2 h 112"/>
                  <a:gd name="T4" fmla="*/ 2 w 212"/>
                  <a:gd name="T5" fmla="*/ 2 h 112"/>
                  <a:gd name="T6" fmla="*/ 3 w 212"/>
                  <a:gd name="T7" fmla="*/ 6 h 112"/>
                  <a:gd name="T8" fmla="*/ 6 w 212"/>
                  <a:gd name="T9" fmla="*/ 5 h 112"/>
                  <a:gd name="T10" fmla="*/ 11 w 212"/>
                  <a:gd name="T11" fmla="*/ 6 h 112"/>
                  <a:gd name="T12" fmla="*/ 13 w 212"/>
                  <a:gd name="T13" fmla="*/ 6 h 112"/>
                  <a:gd name="T14" fmla="*/ 16 w 212"/>
                  <a:gd name="T15" fmla="*/ 10 h 112"/>
                  <a:gd name="T16" fmla="*/ 16 w 212"/>
                  <a:gd name="T17" fmla="*/ 11 h 112"/>
                  <a:gd name="T18" fmla="*/ 18 w 212"/>
                  <a:gd name="T19" fmla="*/ 11 h 112"/>
                  <a:gd name="T20" fmla="*/ 20 w 212"/>
                  <a:gd name="T21" fmla="*/ 10 h 112"/>
                  <a:gd name="T22" fmla="*/ 21 w 212"/>
                  <a:gd name="T23" fmla="*/ 11 h 112"/>
                  <a:gd name="T24" fmla="*/ 22 w 212"/>
                  <a:gd name="T25" fmla="*/ 8 h 112"/>
                  <a:gd name="T26" fmla="*/ 18 w 212"/>
                  <a:gd name="T27" fmla="*/ 6 h 112"/>
                  <a:gd name="T28" fmla="*/ 12 w 212"/>
                  <a:gd name="T29" fmla="*/ 2 h 112"/>
                  <a:gd name="T30" fmla="*/ 6 w 212"/>
                  <a:gd name="T31" fmla="*/ 3 h 112"/>
                  <a:gd name="T32" fmla="*/ 5 w 212"/>
                  <a:gd name="T33" fmla="*/ 2 h 11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12"/>
                  <a:gd name="T52" fmla="*/ 0 h 112"/>
                  <a:gd name="T53" fmla="*/ 212 w 212"/>
                  <a:gd name="T54" fmla="*/ 112 h 11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12" h="112">
                    <a:moveTo>
                      <a:pt x="47" y="12"/>
                    </a:moveTo>
                    <a:cubicBezTo>
                      <a:pt x="39" y="0"/>
                      <a:pt x="28" y="7"/>
                      <a:pt x="17" y="12"/>
                    </a:cubicBezTo>
                    <a:cubicBezTo>
                      <a:pt x="13" y="14"/>
                      <a:pt x="5" y="16"/>
                      <a:pt x="5" y="16"/>
                    </a:cubicBezTo>
                    <a:cubicBezTo>
                      <a:pt x="0" y="31"/>
                      <a:pt x="10" y="48"/>
                      <a:pt x="25" y="52"/>
                    </a:cubicBezTo>
                    <a:cubicBezTo>
                      <a:pt x="37" y="50"/>
                      <a:pt x="41" y="47"/>
                      <a:pt x="51" y="44"/>
                    </a:cubicBezTo>
                    <a:cubicBezTo>
                      <a:pt x="65" y="53"/>
                      <a:pt x="76" y="53"/>
                      <a:pt x="93" y="54"/>
                    </a:cubicBezTo>
                    <a:cubicBezTo>
                      <a:pt x="99" y="56"/>
                      <a:pt x="111" y="60"/>
                      <a:pt x="111" y="60"/>
                    </a:cubicBezTo>
                    <a:cubicBezTo>
                      <a:pt x="120" y="69"/>
                      <a:pt x="129" y="75"/>
                      <a:pt x="133" y="88"/>
                    </a:cubicBezTo>
                    <a:cubicBezTo>
                      <a:pt x="125" y="100"/>
                      <a:pt x="126" y="107"/>
                      <a:pt x="141" y="112"/>
                    </a:cubicBezTo>
                    <a:cubicBezTo>
                      <a:pt x="145" y="106"/>
                      <a:pt x="150" y="103"/>
                      <a:pt x="157" y="100"/>
                    </a:cubicBezTo>
                    <a:cubicBezTo>
                      <a:pt x="161" y="98"/>
                      <a:pt x="169" y="96"/>
                      <a:pt x="169" y="96"/>
                    </a:cubicBezTo>
                    <a:cubicBezTo>
                      <a:pt x="175" y="98"/>
                      <a:pt x="187" y="102"/>
                      <a:pt x="187" y="102"/>
                    </a:cubicBezTo>
                    <a:cubicBezTo>
                      <a:pt x="203" y="100"/>
                      <a:pt x="212" y="94"/>
                      <a:pt x="195" y="80"/>
                    </a:cubicBezTo>
                    <a:cubicBezTo>
                      <a:pt x="183" y="70"/>
                      <a:pt x="165" y="66"/>
                      <a:pt x="153" y="54"/>
                    </a:cubicBezTo>
                    <a:cubicBezTo>
                      <a:pt x="141" y="42"/>
                      <a:pt x="122" y="26"/>
                      <a:pt x="105" y="20"/>
                    </a:cubicBezTo>
                    <a:cubicBezTo>
                      <a:pt x="85" y="21"/>
                      <a:pt x="71" y="20"/>
                      <a:pt x="53" y="26"/>
                    </a:cubicBezTo>
                    <a:cubicBezTo>
                      <a:pt x="47" y="24"/>
                      <a:pt x="33" y="12"/>
                      <a:pt x="47" y="1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2" name="Freeform 113"/>
              <p:cNvSpPr>
                <a:spLocks/>
              </p:cNvSpPr>
              <p:nvPr/>
            </p:nvSpPr>
            <p:spPr bwMode="black">
              <a:xfrm>
                <a:off x="5187" y="2677"/>
                <a:ext cx="101" cy="40"/>
              </a:xfrm>
              <a:custGeom>
                <a:avLst/>
                <a:gdLst>
                  <a:gd name="T0" fmla="*/ 6 w 133"/>
                  <a:gd name="T1" fmla="*/ 0 h 54"/>
                  <a:gd name="T2" fmla="*/ 5 w 133"/>
                  <a:gd name="T3" fmla="*/ 1 h 54"/>
                  <a:gd name="T4" fmla="*/ 4 w 133"/>
                  <a:gd name="T5" fmla="*/ 3 h 54"/>
                  <a:gd name="T6" fmla="*/ 2 w 133"/>
                  <a:gd name="T7" fmla="*/ 3 h 54"/>
                  <a:gd name="T8" fmla="*/ 2 w 133"/>
                  <a:gd name="T9" fmla="*/ 4 h 54"/>
                  <a:gd name="T10" fmla="*/ 2 w 133"/>
                  <a:gd name="T11" fmla="*/ 5 h 54"/>
                  <a:gd name="T12" fmla="*/ 14 w 133"/>
                  <a:gd name="T13" fmla="*/ 3 h 54"/>
                  <a:gd name="T14" fmla="*/ 14 w 133"/>
                  <a:gd name="T15" fmla="*/ 1 h 54"/>
                  <a:gd name="T16" fmla="*/ 12 w 133"/>
                  <a:gd name="T17" fmla="*/ 1 h 54"/>
                  <a:gd name="T18" fmla="*/ 11 w 133"/>
                  <a:gd name="T19" fmla="*/ 2 h 54"/>
                  <a:gd name="T20" fmla="*/ 10 w 133"/>
                  <a:gd name="T21" fmla="*/ 1 h 54"/>
                  <a:gd name="T22" fmla="*/ 8 w 133"/>
                  <a:gd name="T23" fmla="*/ 1 h 54"/>
                  <a:gd name="T24" fmla="*/ 6 w 133"/>
                  <a:gd name="T25" fmla="*/ 0 h 5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33"/>
                  <a:gd name="T40" fmla="*/ 0 h 54"/>
                  <a:gd name="T41" fmla="*/ 133 w 133"/>
                  <a:gd name="T42" fmla="*/ 54 h 5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33" h="54">
                    <a:moveTo>
                      <a:pt x="57" y="0"/>
                    </a:moveTo>
                    <a:cubicBezTo>
                      <a:pt x="53" y="3"/>
                      <a:pt x="46" y="2"/>
                      <a:pt x="43" y="6"/>
                    </a:cubicBezTo>
                    <a:cubicBezTo>
                      <a:pt x="36" y="14"/>
                      <a:pt x="43" y="26"/>
                      <a:pt x="31" y="30"/>
                    </a:cubicBezTo>
                    <a:cubicBezTo>
                      <a:pt x="26" y="32"/>
                      <a:pt x="20" y="31"/>
                      <a:pt x="15" y="34"/>
                    </a:cubicBezTo>
                    <a:cubicBezTo>
                      <a:pt x="11" y="36"/>
                      <a:pt x="3" y="42"/>
                      <a:pt x="3" y="42"/>
                    </a:cubicBezTo>
                    <a:cubicBezTo>
                      <a:pt x="0" y="51"/>
                      <a:pt x="5" y="51"/>
                      <a:pt x="13" y="54"/>
                    </a:cubicBezTo>
                    <a:cubicBezTo>
                      <a:pt x="51" y="51"/>
                      <a:pt x="97" y="46"/>
                      <a:pt x="133" y="34"/>
                    </a:cubicBezTo>
                    <a:cubicBezTo>
                      <a:pt x="129" y="28"/>
                      <a:pt x="128" y="21"/>
                      <a:pt x="123" y="16"/>
                    </a:cubicBezTo>
                    <a:cubicBezTo>
                      <a:pt x="118" y="11"/>
                      <a:pt x="105" y="8"/>
                      <a:pt x="105" y="8"/>
                    </a:cubicBezTo>
                    <a:cubicBezTo>
                      <a:pt x="84" y="13"/>
                      <a:pt x="106" y="19"/>
                      <a:pt x="101" y="24"/>
                    </a:cubicBezTo>
                    <a:cubicBezTo>
                      <a:pt x="99" y="26"/>
                      <a:pt x="89" y="18"/>
                      <a:pt x="89" y="18"/>
                    </a:cubicBezTo>
                    <a:cubicBezTo>
                      <a:pt x="83" y="15"/>
                      <a:pt x="73" y="15"/>
                      <a:pt x="67" y="14"/>
                    </a:cubicBezTo>
                    <a:cubicBezTo>
                      <a:pt x="58" y="8"/>
                      <a:pt x="62" y="12"/>
                      <a:pt x="57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3" name="Freeform 114"/>
              <p:cNvSpPr>
                <a:spLocks/>
              </p:cNvSpPr>
              <p:nvPr/>
            </p:nvSpPr>
            <p:spPr bwMode="black">
              <a:xfrm>
                <a:off x="5294" y="2702"/>
                <a:ext cx="39" cy="18"/>
              </a:xfrm>
              <a:custGeom>
                <a:avLst/>
                <a:gdLst>
                  <a:gd name="T0" fmla="*/ 2 w 51"/>
                  <a:gd name="T1" fmla="*/ 0 h 24"/>
                  <a:gd name="T2" fmla="*/ 2 w 51"/>
                  <a:gd name="T3" fmla="*/ 2 h 24"/>
                  <a:gd name="T4" fmla="*/ 3 w 51"/>
                  <a:gd name="T5" fmla="*/ 3 h 24"/>
                  <a:gd name="T6" fmla="*/ 4 w 51"/>
                  <a:gd name="T7" fmla="*/ 2 h 24"/>
                  <a:gd name="T8" fmla="*/ 2 w 51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24"/>
                  <a:gd name="T17" fmla="*/ 51 w 5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4" name="Freeform 115"/>
              <p:cNvSpPr>
                <a:spLocks/>
              </p:cNvSpPr>
              <p:nvPr/>
            </p:nvSpPr>
            <p:spPr bwMode="black">
              <a:xfrm>
                <a:off x="5352" y="2705"/>
                <a:ext cx="12" cy="25"/>
              </a:xfrm>
              <a:custGeom>
                <a:avLst/>
                <a:gdLst>
                  <a:gd name="T0" fmla="*/ 2 w 16"/>
                  <a:gd name="T1" fmla="*/ 0 h 34"/>
                  <a:gd name="T2" fmla="*/ 0 w 16"/>
                  <a:gd name="T3" fmla="*/ 1 h 34"/>
                  <a:gd name="T4" fmla="*/ 2 w 16"/>
                  <a:gd name="T5" fmla="*/ 3 h 34"/>
                  <a:gd name="T6" fmla="*/ 2 w 16"/>
                  <a:gd name="T7" fmla="*/ 1 h 34"/>
                  <a:gd name="T8" fmla="*/ 2 w 16"/>
                  <a:gd name="T9" fmla="*/ 1 h 34"/>
                  <a:gd name="T10" fmla="*/ 2 w 16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"/>
                  <a:gd name="T19" fmla="*/ 0 h 34"/>
                  <a:gd name="T20" fmla="*/ 16 w 16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" h="34">
                    <a:moveTo>
                      <a:pt x="14" y="0"/>
                    </a:moveTo>
                    <a:cubicBezTo>
                      <a:pt x="5" y="3"/>
                      <a:pt x="2" y="4"/>
                      <a:pt x="0" y="14"/>
                    </a:cubicBezTo>
                    <a:cubicBezTo>
                      <a:pt x="3" y="26"/>
                      <a:pt x="4" y="30"/>
                      <a:pt x="16" y="34"/>
                    </a:cubicBezTo>
                    <a:cubicBezTo>
                      <a:pt x="15" y="29"/>
                      <a:pt x="11" y="23"/>
                      <a:pt x="12" y="18"/>
                    </a:cubicBezTo>
                    <a:cubicBezTo>
                      <a:pt x="12" y="14"/>
                      <a:pt x="16" y="6"/>
                      <a:pt x="16" y="6"/>
                    </a:cubicBezTo>
                    <a:cubicBezTo>
                      <a:pt x="9" y="1"/>
                      <a:pt x="8" y="3"/>
                      <a:pt x="1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5" name="Freeform 116"/>
              <p:cNvSpPr>
                <a:spLocks/>
              </p:cNvSpPr>
              <p:nvPr/>
            </p:nvSpPr>
            <p:spPr bwMode="black">
              <a:xfrm>
                <a:off x="5164" y="1863"/>
                <a:ext cx="185" cy="87"/>
              </a:xfrm>
              <a:custGeom>
                <a:avLst/>
                <a:gdLst>
                  <a:gd name="T0" fmla="*/ 8 w 240"/>
                  <a:gd name="T1" fmla="*/ 1 h 117"/>
                  <a:gd name="T2" fmla="*/ 3 w 240"/>
                  <a:gd name="T3" fmla="*/ 3 h 117"/>
                  <a:gd name="T4" fmla="*/ 2 w 240"/>
                  <a:gd name="T5" fmla="*/ 4 h 117"/>
                  <a:gd name="T6" fmla="*/ 0 w 240"/>
                  <a:gd name="T7" fmla="*/ 4 h 117"/>
                  <a:gd name="T8" fmla="*/ 3 w 240"/>
                  <a:gd name="T9" fmla="*/ 5 h 117"/>
                  <a:gd name="T10" fmla="*/ 5 w 240"/>
                  <a:gd name="T11" fmla="*/ 5 h 117"/>
                  <a:gd name="T12" fmla="*/ 9 w 240"/>
                  <a:gd name="T13" fmla="*/ 4 h 117"/>
                  <a:gd name="T14" fmla="*/ 10 w 240"/>
                  <a:gd name="T15" fmla="*/ 4 h 117"/>
                  <a:gd name="T16" fmla="*/ 10 w 240"/>
                  <a:gd name="T17" fmla="*/ 5 h 117"/>
                  <a:gd name="T18" fmla="*/ 8 w 240"/>
                  <a:gd name="T19" fmla="*/ 5 h 117"/>
                  <a:gd name="T20" fmla="*/ 9 w 240"/>
                  <a:gd name="T21" fmla="*/ 7 h 117"/>
                  <a:gd name="T22" fmla="*/ 5 w 240"/>
                  <a:gd name="T23" fmla="*/ 8 h 117"/>
                  <a:gd name="T24" fmla="*/ 9 w 240"/>
                  <a:gd name="T25" fmla="*/ 10 h 117"/>
                  <a:gd name="T26" fmla="*/ 10 w 240"/>
                  <a:gd name="T27" fmla="*/ 10 h 117"/>
                  <a:gd name="T28" fmla="*/ 15 w 240"/>
                  <a:gd name="T29" fmla="*/ 10 h 117"/>
                  <a:gd name="T30" fmla="*/ 19 w 240"/>
                  <a:gd name="T31" fmla="*/ 10 h 117"/>
                  <a:gd name="T32" fmla="*/ 21 w 240"/>
                  <a:gd name="T33" fmla="*/ 11 h 117"/>
                  <a:gd name="T34" fmla="*/ 25 w 240"/>
                  <a:gd name="T35" fmla="*/ 10 h 117"/>
                  <a:gd name="T36" fmla="*/ 28 w 240"/>
                  <a:gd name="T37" fmla="*/ 10 h 117"/>
                  <a:gd name="T38" fmla="*/ 28 w 240"/>
                  <a:gd name="T39" fmla="*/ 7 h 117"/>
                  <a:gd name="T40" fmla="*/ 29 w 240"/>
                  <a:gd name="T41" fmla="*/ 7 h 117"/>
                  <a:gd name="T42" fmla="*/ 30 w 240"/>
                  <a:gd name="T43" fmla="*/ 4 h 117"/>
                  <a:gd name="T44" fmla="*/ 26 w 240"/>
                  <a:gd name="T45" fmla="*/ 5 h 117"/>
                  <a:gd name="T46" fmla="*/ 25 w 240"/>
                  <a:gd name="T47" fmla="*/ 4 h 117"/>
                  <a:gd name="T48" fmla="*/ 22 w 240"/>
                  <a:gd name="T49" fmla="*/ 4 h 117"/>
                  <a:gd name="T50" fmla="*/ 17 w 240"/>
                  <a:gd name="T51" fmla="*/ 1 h 117"/>
                  <a:gd name="T52" fmla="*/ 12 w 240"/>
                  <a:gd name="T53" fmla="*/ 1 h 117"/>
                  <a:gd name="T54" fmla="*/ 10 w 240"/>
                  <a:gd name="T55" fmla="*/ 1 h 117"/>
                  <a:gd name="T56" fmla="*/ 8 w 240"/>
                  <a:gd name="T57" fmla="*/ 1 h 11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40"/>
                  <a:gd name="T88" fmla="*/ 0 h 117"/>
                  <a:gd name="T89" fmla="*/ 240 w 240"/>
                  <a:gd name="T90" fmla="*/ 117 h 11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40" h="117">
                    <a:moveTo>
                      <a:pt x="64" y="1"/>
                    </a:moveTo>
                    <a:cubicBezTo>
                      <a:pt x="57" y="21"/>
                      <a:pt x="44" y="24"/>
                      <a:pt x="24" y="31"/>
                    </a:cubicBezTo>
                    <a:cubicBezTo>
                      <a:pt x="18" y="33"/>
                      <a:pt x="12" y="35"/>
                      <a:pt x="6" y="37"/>
                    </a:cubicBezTo>
                    <a:cubicBezTo>
                      <a:pt x="4" y="38"/>
                      <a:pt x="0" y="39"/>
                      <a:pt x="0" y="39"/>
                    </a:cubicBezTo>
                    <a:cubicBezTo>
                      <a:pt x="3" y="55"/>
                      <a:pt x="12" y="54"/>
                      <a:pt x="26" y="59"/>
                    </a:cubicBezTo>
                    <a:cubicBezTo>
                      <a:pt x="30" y="60"/>
                      <a:pt x="38" y="63"/>
                      <a:pt x="38" y="63"/>
                    </a:cubicBezTo>
                    <a:cubicBezTo>
                      <a:pt x="50" y="59"/>
                      <a:pt x="57" y="54"/>
                      <a:pt x="68" y="47"/>
                    </a:cubicBezTo>
                    <a:cubicBezTo>
                      <a:pt x="72" y="45"/>
                      <a:pt x="80" y="43"/>
                      <a:pt x="80" y="43"/>
                    </a:cubicBezTo>
                    <a:cubicBezTo>
                      <a:pt x="82" y="46"/>
                      <a:pt x="88" y="51"/>
                      <a:pt x="82" y="55"/>
                    </a:cubicBezTo>
                    <a:cubicBezTo>
                      <a:pt x="77" y="59"/>
                      <a:pt x="64" y="61"/>
                      <a:pt x="64" y="61"/>
                    </a:cubicBezTo>
                    <a:cubicBezTo>
                      <a:pt x="58" y="70"/>
                      <a:pt x="63" y="70"/>
                      <a:pt x="72" y="73"/>
                    </a:cubicBezTo>
                    <a:cubicBezTo>
                      <a:pt x="77" y="88"/>
                      <a:pt x="50" y="86"/>
                      <a:pt x="40" y="87"/>
                    </a:cubicBezTo>
                    <a:cubicBezTo>
                      <a:pt x="47" y="94"/>
                      <a:pt x="60" y="106"/>
                      <a:pt x="70" y="109"/>
                    </a:cubicBezTo>
                    <a:cubicBezTo>
                      <a:pt x="74" y="110"/>
                      <a:pt x="82" y="113"/>
                      <a:pt x="82" y="113"/>
                    </a:cubicBezTo>
                    <a:cubicBezTo>
                      <a:pt x="99" y="111"/>
                      <a:pt x="104" y="108"/>
                      <a:pt x="118" y="103"/>
                    </a:cubicBezTo>
                    <a:cubicBezTo>
                      <a:pt x="129" y="104"/>
                      <a:pt x="140" y="103"/>
                      <a:pt x="150" y="105"/>
                    </a:cubicBezTo>
                    <a:cubicBezTo>
                      <a:pt x="157" y="107"/>
                      <a:pt x="168" y="117"/>
                      <a:pt x="168" y="117"/>
                    </a:cubicBezTo>
                    <a:cubicBezTo>
                      <a:pt x="193" y="115"/>
                      <a:pt x="188" y="116"/>
                      <a:pt x="204" y="109"/>
                    </a:cubicBezTo>
                    <a:cubicBezTo>
                      <a:pt x="210" y="106"/>
                      <a:pt x="224" y="103"/>
                      <a:pt x="224" y="103"/>
                    </a:cubicBezTo>
                    <a:cubicBezTo>
                      <a:pt x="223" y="98"/>
                      <a:pt x="217" y="82"/>
                      <a:pt x="222" y="77"/>
                    </a:cubicBezTo>
                    <a:cubicBezTo>
                      <a:pt x="225" y="73"/>
                      <a:pt x="234" y="69"/>
                      <a:pt x="234" y="69"/>
                    </a:cubicBezTo>
                    <a:cubicBezTo>
                      <a:pt x="237" y="59"/>
                      <a:pt x="240" y="59"/>
                      <a:pt x="238" y="47"/>
                    </a:cubicBezTo>
                    <a:cubicBezTo>
                      <a:pt x="228" y="49"/>
                      <a:pt x="219" y="51"/>
                      <a:pt x="210" y="57"/>
                    </a:cubicBezTo>
                    <a:cubicBezTo>
                      <a:pt x="201" y="71"/>
                      <a:pt x="201" y="50"/>
                      <a:pt x="200" y="43"/>
                    </a:cubicBezTo>
                    <a:cubicBezTo>
                      <a:pt x="189" y="45"/>
                      <a:pt x="182" y="48"/>
                      <a:pt x="172" y="45"/>
                    </a:cubicBezTo>
                    <a:cubicBezTo>
                      <a:pt x="161" y="34"/>
                      <a:pt x="148" y="14"/>
                      <a:pt x="134" y="9"/>
                    </a:cubicBezTo>
                    <a:cubicBezTo>
                      <a:pt x="119" y="11"/>
                      <a:pt x="108" y="13"/>
                      <a:pt x="94" y="11"/>
                    </a:cubicBezTo>
                    <a:cubicBezTo>
                      <a:pt x="92" y="9"/>
                      <a:pt x="85" y="2"/>
                      <a:pt x="82" y="1"/>
                    </a:cubicBezTo>
                    <a:cubicBezTo>
                      <a:pt x="74" y="0"/>
                      <a:pt x="72" y="9"/>
                      <a:pt x="64" y="1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6" name="Freeform 117"/>
              <p:cNvSpPr>
                <a:spLocks/>
              </p:cNvSpPr>
              <p:nvPr/>
            </p:nvSpPr>
            <p:spPr bwMode="black">
              <a:xfrm>
                <a:off x="5246" y="1822"/>
                <a:ext cx="150" cy="60"/>
              </a:xfrm>
              <a:custGeom>
                <a:avLst/>
                <a:gdLst>
                  <a:gd name="T0" fmla="*/ 12 w 194"/>
                  <a:gd name="T1" fmla="*/ 2 h 80"/>
                  <a:gd name="T2" fmla="*/ 2 w 194"/>
                  <a:gd name="T3" fmla="*/ 2 h 80"/>
                  <a:gd name="T4" fmla="*/ 2 w 194"/>
                  <a:gd name="T5" fmla="*/ 3 h 80"/>
                  <a:gd name="T6" fmla="*/ 7 w 194"/>
                  <a:gd name="T7" fmla="*/ 5 h 80"/>
                  <a:gd name="T8" fmla="*/ 17 w 194"/>
                  <a:gd name="T9" fmla="*/ 8 h 80"/>
                  <a:gd name="T10" fmla="*/ 22 w 194"/>
                  <a:gd name="T11" fmla="*/ 7 h 80"/>
                  <a:gd name="T12" fmla="*/ 24 w 194"/>
                  <a:gd name="T13" fmla="*/ 6 h 80"/>
                  <a:gd name="T14" fmla="*/ 22 w 194"/>
                  <a:gd name="T15" fmla="*/ 4 h 80"/>
                  <a:gd name="T16" fmla="*/ 21 w 194"/>
                  <a:gd name="T17" fmla="*/ 3 h 80"/>
                  <a:gd name="T18" fmla="*/ 17 w 194"/>
                  <a:gd name="T19" fmla="*/ 2 h 80"/>
                  <a:gd name="T20" fmla="*/ 12 w 194"/>
                  <a:gd name="T21" fmla="*/ 2 h 8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94"/>
                  <a:gd name="T34" fmla="*/ 0 h 80"/>
                  <a:gd name="T35" fmla="*/ 194 w 194"/>
                  <a:gd name="T36" fmla="*/ 80 h 8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94" h="80">
                    <a:moveTo>
                      <a:pt x="97" y="10"/>
                    </a:moveTo>
                    <a:cubicBezTo>
                      <a:pt x="70" y="19"/>
                      <a:pt x="42" y="22"/>
                      <a:pt x="13" y="24"/>
                    </a:cubicBezTo>
                    <a:cubicBezTo>
                      <a:pt x="9" y="25"/>
                      <a:pt x="0" y="26"/>
                      <a:pt x="9" y="34"/>
                    </a:cubicBezTo>
                    <a:cubicBezTo>
                      <a:pt x="21" y="44"/>
                      <a:pt x="43" y="43"/>
                      <a:pt x="57" y="52"/>
                    </a:cubicBezTo>
                    <a:cubicBezTo>
                      <a:pt x="75" y="80"/>
                      <a:pt x="104" y="73"/>
                      <a:pt x="135" y="74"/>
                    </a:cubicBezTo>
                    <a:cubicBezTo>
                      <a:pt x="153" y="73"/>
                      <a:pt x="159" y="73"/>
                      <a:pt x="175" y="68"/>
                    </a:cubicBezTo>
                    <a:cubicBezTo>
                      <a:pt x="179" y="67"/>
                      <a:pt x="187" y="64"/>
                      <a:pt x="187" y="64"/>
                    </a:cubicBezTo>
                    <a:cubicBezTo>
                      <a:pt x="194" y="53"/>
                      <a:pt x="184" y="49"/>
                      <a:pt x="175" y="44"/>
                    </a:cubicBezTo>
                    <a:cubicBezTo>
                      <a:pt x="171" y="42"/>
                      <a:pt x="163" y="36"/>
                      <a:pt x="163" y="36"/>
                    </a:cubicBezTo>
                    <a:cubicBezTo>
                      <a:pt x="140" y="41"/>
                      <a:pt x="147" y="38"/>
                      <a:pt x="129" y="26"/>
                    </a:cubicBezTo>
                    <a:cubicBezTo>
                      <a:pt x="123" y="17"/>
                      <a:pt x="107" y="0"/>
                      <a:pt x="97" y="1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7" name="Freeform 118"/>
              <p:cNvSpPr>
                <a:spLocks/>
              </p:cNvSpPr>
              <p:nvPr/>
            </p:nvSpPr>
            <p:spPr bwMode="black">
              <a:xfrm>
                <a:off x="5456" y="1892"/>
                <a:ext cx="239" cy="189"/>
              </a:xfrm>
              <a:custGeom>
                <a:avLst/>
                <a:gdLst>
                  <a:gd name="T0" fmla="*/ 9 w 310"/>
                  <a:gd name="T1" fmla="*/ 1 h 254"/>
                  <a:gd name="T2" fmla="*/ 6 w 310"/>
                  <a:gd name="T3" fmla="*/ 2 h 254"/>
                  <a:gd name="T4" fmla="*/ 2 w 310"/>
                  <a:gd name="T5" fmla="*/ 4 h 254"/>
                  <a:gd name="T6" fmla="*/ 7 w 310"/>
                  <a:gd name="T7" fmla="*/ 7 h 254"/>
                  <a:gd name="T8" fmla="*/ 10 w 310"/>
                  <a:gd name="T9" fmla="*/ 7 h 254"/>
                  <a:gd name="T10" fmla="*/ 13 w 310"/>
                  <a:gd name="T11" fmla="*/ 10 h 254"/>
                  <a:gd name="T12" fmla="*/ 16 w 310"/>
                  <a:gd name="T13" fmla="*/ 7 h 254"/>
                  <a:gd name="T14" fmla="*/ 18 w 310"/>
                  <a:gd name="T15" fmla="*/ 10 h 254"/>
                  <a:gd name="T16" fmla="*/ 19 w 310"/>
                  <a:gd name="T17" fmla="*/ 12 h 254"/>
                  <a:gd name="T18" fmla="*/ 15 w 310"/>
                  <a:gd name="T19" fmla="*/ 14 h 254"/>
                  <a:gd name="T20" fmla="*/ 12 w 310"/>
                  <a:gd name="T21" fmla="*/ 16 h 254"/>
                  <a:gd name="T22" fmla="*/ 9 w 310"/>
                  <a:gd name="T23" fmla="*/ 16 h 254"/>
                  <a:gd name="T24" fmla="*/ 7 w 310"/>
                  <a:gd name="T25" fmla="*/ 16 h 254"/>
                  <a:gd name="T26" fmla="*/ 5 w 310"/>
                  <a:gd name="T27" fmla="*/ 17 h 254"/>
                  <a:gd name="T28" fmla="*/ 5 w 310"/>
                  <a:gd name="T29" fmla="*/ 19 h 254"/>
                  <a:gd name="T30" fmla="*/ 9 w 310"/>
                  <a:gd name="T31" fmla="*/ 19 h 254"/>
                  <a:gd name="T32" fmla="*/ 12 w 310"/>
                  <a:gd name="T33" fmla="*/ 19 h 254"/>
                  <a:gd name="T34" fmla="*/ 15 w 310"/>
                  <a:gd name="T35" fmla="*/ 22 h 254"/>
                  <a:gd name="T36" fmla="*/ 16 w 310"/>
                  <a:gd name="T37" fmla="*/ 22 h 254"/>
                  <a:gd name="T38" fmla="*/ 17 w 310"/>
                  <a:gd name="T39" fmla="*/ 22 h 254"/>
                  <a:gd name="T40" fmla="*/ 19 w 310"/>
                  <a:gd name="T41" fmla="*/ 23 h 254"/>
                  <a:gd name="T42" fmla="*/ 22 w 310"/>
                  <a:gd name="T43" fmla="*/ 22 h 254"/>
                  <a:gd name="T44" fmla="*/ 25 w 310"/>
                  <a:gd name="T45" fmla="*/ 22 h 254"/>
                  <a:gd name="T46" fmla="*/ 29 w 310"/>
                  <a:gd name="T47" fmla="*/ 20 h 254"/>
                  <a:gd name="T48" fmla="*/ 28 w 310"/>
                  <a:gd name="T49" fmla="*/ 17 h 254"/>
                  <a:gd name="T50" fmla="*/ 27 w 310"/>
                  <a:gd name="T51" fmla="*/ 16 h 254"/>
                  <a:gd name="T52" fmla="*/ 29 w 310"/>
                  <a:gd name="T53" fmla="*/ 16 h 254"/>
                  <a:gd name="T54" fmla="*/ 31 w 310"/>
                  <a:gd name="T55" fmla="*/ 17 h 254"/>
                  <a:gd name="T56" fmla="*/ 31 w 310"/>
                  <a:gd name="T57" fmla="*/ 19 h 254"/>
                  <a:gd name="T58" fmla="*/ 33 w 310"/>
                  <a:gd name="T59" fmla="*/ 19 h 254"/>
                  <a:gd name="T60" fmla="*/ 38 w 310"/>
                  <a:gd name="T61" fmla="*/ 16 h 254"/>
                  <a:gd name="T62" fmla="*/ 36 w 310"/>
                  <a:gd name="T63" fmla="*/ 14 h 254"/>
                  <a:gd name="T64" fmla="*/ 32 w 310"/>
                  <a:gd name="T65" fmla="*/ 12 h 254"/>
                  <a:gd name="T66" fmla="*/ 33 w 310"/>
                  <a:gd name="T67" fmla="*/ 10 h 254"/>
                  <a:gd name="T68" fmla="*/ 35 w 310"/>
                  <a:gd name="T69" fmla="*/ 10 h 254"/>
                  <a:gd name="T70" fmla="*/ 32 w 310"/>
                  <a:gd name="T71" fmla="*/ 5 h 254"/>
                  <a:gd name="T72" fmla="*/ 29 w 310"/>
                  <a:gd name="T73" fmla="*/ 5 h 254"/>
                  <a:gd name="T74" fmla="*/ 27 w 310"/>
                  <a:gd name="T75" fmla="*/ 5 h 254"/>
                  <a:gd name="T76" fmla="*/ 25 w 310"/>
                  <a:gd name="T77" fmla="*/ 3 h 254"/>
                  <a:gd name="T78" fmla="*/ 19 w 310"/>
                  <a:gd name="T79" fmla="*/ 4 h 254"/>
                  <a:gd name="T80" fmla="*/ 21 w 310"/>
                  <a:gd name="T81" fmla="*/ 2 h 254"/>
                  <a:gd name="T82" fmla="*/ 17 w 310"/>
                  <a:gd name="T83" fmla="*/ 1 h 254"/>
                  <a:gd name="T84" fmla="*/ 15 w 310"/>
                  <a:gd name="T85" fmla="*/ 1 h 254"/>
                  <a:gd name="T86" fmla="*/ 9 w 310"/>
                  <a:gd name="T87" fmla="*/ 1 h 25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10"/>
                  <a:gd name="T133" fmla="*/ 0 h 254"/>
                  <a:gd name="T134" fmla="*/ 310 w 310"/>
                  <a:gd name="T135" fmla="*/ 254 h 25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10" h="254">
                    <a:moveTo>
                      <a:pt x="67" y="9"/>
                    </a:moveTo>
                    <a:cubicBezTo>
                      <a:pt x="63" y="15"/>
                      <a:pt x="51" y="23"/>
                      <a:pt x="51" y="23"/>
                    </a:cubicBezTo>
                    <a:cubicBezTo>
                      <a:pt x="43" y="34"/>
                      <a:pt x="33" y="35"/>
                      <a:pt x="21" y="39"/>
                    </a:cubicBezTo>
                    <a:cubicBezTo>
                      <a:pt x="0" y="71"/>
                      <a:pt x="30" y="74"/>
                      <a:pt x="53" y="77"/>
                    </a:cubicBezTo>
                    <a:cubicBezTo>
                      <a:pt x="61" y="89"/>
                      <a:pt x="63" y="87"/>
                      <a:pt x="79" y="85"/>
                    </a:cubicBezTo>
                    <a:cubicBezTo>
                      <a:pt x="88" y="88"/>
                      <a:pt x="93" y="96"/>
                      <a:pt x="103" y="99"/>
                    </a:cubicBezTo>
                    <a:cubicBezTo>
                      <a:pt x="117" y="96"/>
                      <a:pt x="116" y="89"/>
                      <a:pt x="127" y="85"/>
                    </a:cubicBezTo>
                    <a:cubicBezTo>
                      <a:pt x="134" y="90"/>
                      <a:pt x="138" y="94"/>
                      <a:pt x="143" y="101"/>
                    </a:cubicBezTo>
                    <a:cubicBezTo>
                      <a:pt x="140" y="116"/>
                      <a:pt x="134" y="117"/>
                      <a:pt x="149" y="127"/>
                    </a:cubicBezTo>
                    <a:cubicBezTo>
                      <a:pt x="161" y="144"/>
                      <a:pt x="126" y="147"/>
                      <a:pt x="115" y="151"/>
                    </a:cubicBezTo>
                    <a:cubicBezTo>
                      <a:pt x="109" y="160"/>
                      <a:pt x="100" y="169"/>
                      <a:pt x="89" y="173"/>
                    </a:cubicBezTo>
                    <a:cubicBezTo>
                      <a:pt x="81" y="172"/>
                      <a:pt x="76" y="171"/>
                      <a:pt x="69" y="169"/>
                    </a:cubicBezTo>
                    <a:cubicBezTo>
                      <a:pt x="65" y="168"/>
                      <a:pt x="57" y="165"/>
                      <a:pt x="57" y="165"/>
                    </a:cubicBezTo>
                    <a:cubicBezTo>
                      <a:pt x="46" y="169"/>
                      <a:pt x="46" y="177"/>
                      <a:pt x="43" y="187"/>
                    </a:cubicBezTo>
                    <a:cubicBezTo>
                      <a:pt x="42" y="191"/>
                      <a:pt x="39" y="199"/>
                      <a:pt x="39" y="199"/>
                    </a:cubicBezTo>
                    <a:cubicBezTo>
                      <a:pt x="50" y="203"/>
                      <a:pt x="61" y="204"/>
                      <a:pt x="73" y="205"/>
                    </a:cubicBezTo>
                    <a:cubicBezTo>
                      <a:pt x="82" y="203"/>
                      <a:pt x="86" y="201"/>
                      <a:pt x="95" y="203"/>
                    </a:cubicBezTo>
                    <a:cubicBezTo>
                      <a:pt x="107" y="211"/>
                      <a:pt x="111" y="218"/>
                      <a:pt x="115" y="231"/>
                    </a:cubicBezTo>
                    <a:cubicBezTo>
                      <a:pt x="116" y="235"/>
                      <a:pt x="123" y="234"/>
                      <a:pt x="127" y="235"/>
                    </a:cubicBezTo>
                    <a:cubicBezTo>
                      <a:pt x="131" y="236"/>
                      <a:pt x="139" y="239"/>
                      <a:pt x="139" y="239"/>
                    </a:cubicBezTo>
                    <a:cubicBezTo>
                      <a:pt x="144" y="246"/>
                      <a:pt x="147" y="248"/>
                      <a:pt x="155" y="251"/>
                    </a:cubicBezTo>
                    <a:cubicBezTo>
                      <a:pt x="169" y="250"/>
                      <a:pt x="187" y="254"/>
                      <a:pt x="181" y="237"/>
                    </a:cubicBezTo>
                    <a:cubicBezTo>
                      <a:pt x="184" y="220"/>
                      <a:pt x="192" y="228"/>
                      <a:pt x="203" y="235"/>
                    </a:cubicBezTo>
                    <a:cubicBezTo>
                      <a:pt x="224" y="233"/>
                      <a:pt x="224" y="232"/>
                      <a:pt x="229" y="213"/>
                    </a:cubicBezTo>
                    <a:cubicBezTo>
                      <a:pt x="229" y="211"/>
                      <a:pt x="229" y="192"/>
                      <a:pt x="225" y="185"/>
                    </a:cubicBezTo>
                    <a:cubicBezTo>
                      <a:pt x="223" y="181"/>
                      <a:pt x="217" y="173"/>
                      <a:pt x="217" y="173"/>
                    </a:cubicBezTo>
                    <a:cubicBezTo>
                      <a:pt x="220" y="163"/>
                      <a:pt x="224" y="165"/>
                      <a:pt x="233" y="167"/>
                    </a:cubicBezTo>
                    <a:cubicBezTo>
                      <a:pt x="240" y="172"/>
                      <a:pt x="242" y="175"/>
                      <a:pt x="245" y="183"/>
                    </a:cubicBezTo>
                    <a:cubicBezTo>
                      <a:pt x="246" y="188"/>
                      <a:pt x="244" y="193"/>
                      <a:pt x="247" y="197"/>
                    </a:cubicBezTo>
                    <a:cubicBezTo>
                      <a:pt x="250" y="201"/>
                      <a:pt x="256" y="194"/>
                      <a:pt x="261" y="193"/>
                    </a:cubicBezTo>
                    <a:cubicBezTo>
                      <a:pt x="276" y="188"/>
                      <a:pt x="290" y="178"/>
                      <a:pt x="303" y="169"/>
                    </a:cubicBezTo>
                    <a:cubicBezTo>
                      <a:pt x="310" y="158"/>
                      <a:pt x="302" y="153"/>
                      <a:pt x="293" y="147"/>
                    </a:cubicBezTo>
                    <a:cubicBezTo>
                      <a:pt x="281" y="129"/>
                      <a:pt x="283" y="126"/>
                      <a:pt x="259" y="123"/>
                    </a:cubicBezTo>
                    <a:cubicBezTo>
                      <a:pt x="256" y="115"/>
                      <a:pt x="257" y="111"/>
                      <a:pt x="265" y="107"/>
                    </a:cubicBezTo>
                    <a:cubicBezTo>
                      <a:pt x="269" y="105"/>
                      <a:pt x="277" y="103"/>
                      <a:pt x="277" y="103"/>
                    </a:cubicBezTo>
                    <a:cubicBezTo>
                      <a:pt x="287" y="88"/>
                      <a:pt x="269" y="66"/>
                      <a:pt x="253" y="63"/>
                    </a:cubicBezTo>
                    <a:cubicBezTo>
                      <a:pt x="239" y="60"/>
                      <a:pt x="244" y="62"/>
                      <a:pt x="233" y="59"/>
                    </a:cubicBezTo>
                    <a:cubicBezTo>
                      <a:pt x="229" y="58"/>
                      <a:pt x="221" y="55"/>
                      <a:pt x="221" y="55"/>
                    </a:cubicBezTo>
                    <a:cubicBezTo>
                      <a:pt x="200" y="60"/>
                      <a:pt x="217" y="38"/>
                      <a:pt x="201" y="33"/>
                    </a:cubicBezTo>
                    <a:cubicBezTo>
                      <a:pt x="185" y="35"/>
                      <a:pt x="169" y="36"/>
                      <a:pt x="155" y="45"/>
                    </a:cubicBezTo>
                    <a:cubicBezTo>
                      <a:pt x="145" y="30"/>
                      <a:pt x="152" y="30"/>
                      <a:pt x="167" y="25"/>
                    </a:cubicBezTo>
                    <a:cubicBezTo>
                      <a:pt x="163" y="10"/>
                      <a:pt x="155" y="15"/>
                      <a:pt x="139" y="17"/>
                    </a:cubicBezTo>
                    <a:cubicBezTo>
                      <a:pt x="131" y="20"/>
                      <a:pt x="127" y="22"/>
                      <a:pt x="119" y="19"/>
                    </a:cubicBezTo>
                    <a:cubicBezTo>
                      <a:pt x="106" y="0"/>
                      <a:pt x="74" y="29"/>
                      <a:pt x="67" y="9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8" name="Freeform 119"/>
              <p:cNvSpPr>
                <a:spLocks/>
              </p:cNvSpPr>
              <p:nvPr/>
            </p:nvSpPr>
            <p:spPr bwMode="black">
              <a:xfrm>
                <a:off x="5454" y="1810"/>
                <a:ext cx="45" cy="37"/>
              </a:xfrm>
              <a:custGeom>
                <a:avLst/>
                <a:gdLst>
                  <a:gd name="T0" fmla="*/ 3 w 59"/>
                  <a:gd name="T1" fmla="*/ 0 h 50"/>
                  <a:gd name="T2" fmla="*/ 0 w 59"/>
                  <a:gd name="T3" fmla="*/ 1 h 50"/>
                  <a:gd name="T4" fmla="*/ 4 w 59"/>
                  <a:gd name="T5" fmla="*/ 4 h 50"/>
                  <a:gd name="T6" fmla="*/ 5 w 59"/>
                  <a:gd name="T7" fmla="*/ 4 h 50"/>
                  <a:gd name="T8" fmla="*/ 6 w 59"/>
                  <a:gd name="T9" fmla="*/ 3 h 50"/>
                  <a:gd name="T10" fmla="*/ 5 w 59"/>
                  <a:gd name="T11" fmla="*/ 1 h 50"/>
                  <a:gd name="T12" fmla="*/ 3 w 59"/>
                  <a:gd name="T13" fmla="*/ 0 h 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9"/>
                  <a:gd name="T22" fmla="*/ 0 h 50"/>
                  <a:gd name="T23" fmla="*/ 59 w 59"/>
                  <a:gd name="T24" fmla="*/ 50 h 5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9" h="50">
                    <a:moveTo>
                      <a:pt x="26" y="0"/>
                    </a:moveTo>
                    <a:cubicBezTo>
                      <a:pt x="13" y="2"/>
                      <a:pt x="7" y="0"/>
                      <a:pt x="0" y="10"/>
                    </a:cubicBezTo>
                    <a:cubicBezTo>
                      <a:pt x="4" y="22"/>
                      <a:pt x="18" y="36"/>
                      <a:pt x="30" y="40"/>
                    </a:cubicBezTo>
                    <a:cubicBezTo>
                      <a:pt x="37" y="42"/>
                      <a:pt x="48" y="50"/>
                      <a:pt x="48" y="50"/>
                    </a:cubicBezTo>
                    <a:cubicBezTo>
                      <a:pt x="57" y="44"/>
                      <a:pt x="55" y="37"/>
                      <a:pt x="58" y="28"/>
                    </a:cubicBezTo>
                    <a:cubicBezTo>
                      <a:pt x="55" y="11"/>
                      <a:pt x="59" y="18"/>
                      <a:pt x="44" y="8"/>
                    </a:cubicBezTo>
                    <a:cubicBezTo>
                      <a:pt x="42" y="6"/>
                      <a:pt x="26" y="5"/>
                      <a:pt x="26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89" name="Freeform 120"/>
              <p:cNvSpPr>
                <a:spLocks/>
              </p:cNvSpPr>
              <p:nvPr/>
            </p:nvSpPr>
            <p:spPr bwMode="black">
              <a:xfrm>
                <a:off x="5368" y="1880"/>
                <a:ext cx="67" cy="41"/>
              </a:xfrm>
              <a:custGeom>
                <a:avLst/>
                <a:gdLst>
                  <a:gd name="T0" fmla="*/ 5 w 86"/>
                  <a:gd name="T1" fmla="*/ 1 h 57"/>
                  <a:gd name="T2" fmla="*/ 3 w 86"/>
                  <a:gd name="T3" fmla="*/ 1 h 57"/>
                  <a:gd name="T4" fmla="*/ 2 w 86"/>
                  <a:gd name="T5" fmla="*/ 2 h 57"/>
                  <a:gd name="T6" fmla="*/ 2 w 86"/>
                  <a:gd name="T7" fmla="*/ 4 h 57"/>
                  <a:gd name="T8" fmla="*/ 9 w 86"/>
                  <a:gd name="T9" fmla="*/ 2 h 57"/>
                  <a:gd name="T10" fmla="*/ 12 w 86"/>
                  <a:gd name="T11" fmla="*/ 1 h 57"/>
                  <a:gd name="T12" fmla="*/ 7 w 86"/>
                  <a:gd name="T13" fmla="*/ 1 h 57"/>
                  <a:gd name="T14" fmla="*/ 5 w 86"/>
                  <a:gd name="T15" fmla="*/ 1 h 5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6"/>
                  <a:gd name="T25" fmla="*/ 0 h 57"/>
                  <a:gd name="T26" fmla="*/ 86 w 86"/>
                  <a:gd name="T27" fmla="*/ 57 h 5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6" h="57">
                    <a:moveTo>
                      <a:pt x="44" y="7"/>
                    </a:moveTo>
                    <a:cubicBezTo>
                      <a:pt x="39" y="14"/>
                      <a:pt x="31" y="20"/>
                      <a:pt x="24" y="25"/>
                    </a:cubicBezTo>
                    <a:cubicBezTo>
                      <a:pt x="16" y="19"/>
                      <a:pt x="12" y="22"/>
                      <a:pt x="4" y="27"/>
                    </a:cubicBezTo>
                    <a:cubicBezTo>
                      <a:pt x="0" y="38"/>
                      <a:pt x="4" y="53"/>
                      <a:pt x="16" y="57"/>
                    </a:cubicBezTo>
                    <a:cubicBezTo>
                      <a:pt x="33" y="51"/>
                      <a:pt x="60" y="45"/>
                      <a:pt x="74" y="35"/>
                    </a:cubicBezTo>
                    <a:cubicBezTo>
                      <a:pt x="78" y="29"/>
                      <a:pt x="86" y="17"/>
                      <a:pt x="86" y="17"/>
                    </a:cubicBezTo>
                    <a:cubicBezTo>
                      <a:pt x="80" y="0"/>
                      <a:pt x="74" y="5"/>
                      <a:pt x="56" y="7"/>
                    </a:cubicBezTo>
                    <a:cubicBezTo>
                      <a:pt x="43" y="11"/>
                      <a:pt x="44" y="15"/>
                      <a:pt x="44" y="7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0" name="Freeform 121"/>
              <p:cNvSpPr>
                <a:spLocks/>
              </p:cNvSpPr>
              <p:nvPr/>
            </p:nvSpPr>
            <p:spPr bwMode="black">
              <a:xfrm>
                <a:off x="5438" y="1888"/>
                <a:ext cx="55" cy="24"/>
              </a:xfrm>
              <a:custGeom>
                <a:avLst/>
                <a:gdLst>
                  <a:gd name="T0" fmla="*/ 5 w 73"/>
                  <a:gd name="T1" fmla="*/ 0 h 34"/>
                  <a:gd name="T2" fmla="*/ 2 w 73"/>
                  <a:gd name="T3" fmla="*/ 1 h 34"/>
                  <a:gd name="T4" fmla="*/ 3 w 73"/>
                  <a:gd name="T5" fmla="*/ 2 h 34"/>
                  <a:gd name="T6" fmla="*/ 6 w 73"/>
                  <a:gd name="T7" fmla="*/ 2 h 34"/>
                  <a:gd name="T8" fmla="*/ 6 w 73"/>
                  <a:gd name="T9" fmla="*/ 1 h 34"/>
                  <a:gd name="T10" fmla="*/ 5 w 7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3"/>
                  <a:gd name="T19" fmla="*/ 0 h 34"/>
                  <a:gd name="T20" fmla="*/ 73 w 7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3" h="34">
                    <a:moveTo>
                      <a:pt x="40" y="0"/>
                    </a:moveTo>
                    <a:cubicBezTo>
                      <a:pt x="30" y="6"/>
                      <a:pt x="20" y="10"/>
                      <a:pt x="10" y="16"/>
                    </a:cubicBezTo>
                    <a:cubicBezTo>
                      <a:pt x="0" y="31"/>
                      <a:pt x="13" y="30"/>
                      <a:pt x="24" y="34"/>
                    </a:cubicBezTo>
                    <a:cubicBezTo>
                      <a:pt x="44" y="31"/>
                      <a:pt x="35" y="34"/>
                      <a:pt x="52" y="28"/>
                    </a:cubicBezTo>
                    <a:cubicBezTo>
                      <a:pt x="57" y="26"/>
                      <a:pt x="64" y="20"/>
                      <a:pt x="64" y="20"/>
                    </a:cubicBezTo>
                    <a:cubicBezTo>
                      <a:pt x="73" y="7"/>
                      <a:pt x="48" y="8"/>
                      <a:pt x="40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1" name="Freeform 122"/>
              <p:cNvSpPr>
                <a:spLocks/>
              </p:cNvSpPr>
              <p:nvPr/>
            </p:nvSpPr>
            <p:spPr bwMode="black">
              <a:xfrm>
                <a:off x="5408" y="1852"/>
                <a:ext cx="66" cy="34"/>
              </a:xfrm>
              <a:custGeom>
                <a:avLst/>
                <a:gdLst>
                  <a:gd name="T0" fmla="*/ 7 w 85"/>
                  <a:gd name="T1" fmla="*/ 2 h 45"/>
                  <a:gd name="T2" fmla="*/ 4 w 85"/>
                  <a:gd name="T3" fmla="*/ 2 h 45"/>
                  <a:gd name="T4" fmla="*/ 0 w 85"/>
                  <a:gd name="T5" fmla="*/ 2 h 45"/>
                  <a:gd name="T6" fmla="*/ 5 w 85"/>
                  <a:gd name="T7" fmla="*/ 4 h 45"/>
                  <a:gd name="T8" fmla="*/ 9 w 85"/>
                  <a:gd name="T9" fmla="*/ 5 h 45"/>
                  <a:gd name="T10" fmla="*/ 11 w 85"/>
                  <a:gd name="T11" fmla="*/ 2 h 45"/>
                  <a:gd name="T12" fmla="*/ 11 w 85"/>
                  <a:gd name="T13" fmla="*/ 2 h 45"/>
                  <a:gd name="T14" fmla="*/ 9 w 85"/>
                  <a:gd name="T15" fmla="*/ 0 h 45"/>
                  <a:gd name="T16" fmla="*/ 7 w 85"/>
                  <a:gd name="T17" fmla="*/ 2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5"/>
                  <a:gd name="T28" fmla="*/ 0 h 45"/>
                  <a:gd name="T29" fmla="*/ 85 w 85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5" h="45">
                    <a:moveTo>
                      <a:pt x="58" y="10"/>
                    </a:moveTo>
                    <a:cubicBezTo>
                      <a:pt x="39" y="16"/>
                      <a:pt x="45" y="10"/>
                      <a:pt x="28" y="4"/>
                    </a:cubicBezTo>
                    <a:cubicBezTo>
                      <a:pt x="7" y="6"/>
                      <a:pt x="5" y="2"/>
                      <a:pt x="0" y="18"/>
                    </a:cubicBezTo>
                    <a:cubicBezTo>
                      <a:pt x="5" y="34"/>
                      <a:pt x="26" y="31"/>
                      <a:pt x="40" y="32"/>
                    </a:cubicBezTo>
                    <a:cubicBezTo>
                      <a:pt x="50" y="42"/>
                      <a:pt x="49" y="45"/>
                      <a:pt x="64" y="40"/>
                    </a:cubicBezTo>
                    <a:cubicBezTo>
                      <a:pt x="69" y="32"/>
                      <a:pt x="77" y="25"/>
                      <a:pt x="84" y="18"/>
                    </a:cubicBezTo>
                    <a:cubicBezTo>
                      <a:pt x="83" y="14"/>
                      <a:pt x="85" y="9"/>
                      <a:pt x="82" y="6"/>
                    </a:cubicBezTo>
                    <a:cubicBezTo>
                      <a:pt x="78" y="1"/>
                      <a:pt x="64" y="0"/>
                      <a:pt x="64" y="0"/>
                    </a:cubicBezTo>
                    <a:cubicBezTo>
                      <a:pt x="56" y="3"/>
                      <a:pt x="47" y="21"/>
                      <a:pt x="58" y="1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2" name="Freeform 123"/>
              <p:cNvSpPr>
                <a:spLocks/>
              </p:cNvSpPr>
              <p:nvPr/>
            </p:nvSpPr>
            <p:spPr bwMode="black">
              <a:xfrm>
                <a:off x="5380" y="1820"/>
                <a:ext cx="45" cy="24"/>
              </a:xfrm>
              <a:custGeom>
                <a:avLst/>
                <a:gdLst>
                  <a:gd name="T0" fmla="*/ 2 w 58"/>
                  <a:gd name="T1" fmla="*/ 2 h 31"/>
                  <a:gd name="T2" fmla="*/ 0 w 58"/>
                  <a:gd name="T3" fmla="*/ 2 h 31"/>
                  <a:gd name="T4" fmla="*/ 2 w 58"/>
                  <a:gd name="T5" fmla="*/ 4 h 31"/>
                  <a:gd name="T6" fmla="*/ 4 w 58"/>
                  <a:gd name="T7" fmla="*/ 2 h 31"/>
                  <a:gd name="T8" fmla="*/ 7 w 58"/>
                  <a:gd name="T9" fmla="*/ 2 h 31"/>
                  <a:gd name="T10" fmla="*/ 5 w 58"/>
                  <a:gd name="T11" fmla="*/ 0 h 31"/>
                  <a:gd name="T12" fmla="*/ 2 w 58"/>
                  <a:gd name="T13" fmla="*/ 2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8"/>
                  <a:gd name="T22" fmla="*/ 0 h 31"/>
                  <a:gd name="T23" fmla="*/ 58 w 58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8" h="31">
                    <a:moveTo>
                      <a:pt x="16" y="4"/>
                    </a:moveTo>
                    <a:cubicBezTo>
                      <a:pt x="2" y="13"/>
                      <a:pt x="7" y="8"/>
                      <a:pt x="0" y="18"/>
                    </a:cubicBezTo>
                    <a:cubicBezTo>
                      <a:pt x="5" y="26"/>
                      <a:pt x="11" y="25"/>
                      <a:pt x="20" y="28"/>
                    </a:cubicBezTo>
                    <a:cubicBezTo>
                      <a:pt x="36" y="23"/>
                      <a:pt x="17" y="31"/>
                      <a:pt x="28" y="20"/>
                    </a:cubicBezTo>
                    <a:cubicBezTo>
                      <a:pt x="33" y="15"/>
                      <a:pt x="46" y="13"/>
                      <a:pt x="52" y="12"/>
                    </a:cubicBezTo>
                    <a:cubicBezTo>
                      <a:pt x="58" y="3"/>
                      <a:pt x="53" y="3"/>
                      <a:pt x="44" y="0"/>
                    </a:cubicBezTo>
                    <a:cubicBezTo>
                      <a:pt x="38" y="1"/>
                      <a:pt x="20" y="8"/>
                      <a:pt x="16" y="4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3" name="Freeform 124"/>
              <p:cNvSpPr>
                <a:spLocks/>
              </p:cNvSpPr>
              <p:nvPr/>
            </p:nvSpPr>
            <p:spPr bwMode="black">
              <a:xfrm>
                <a:off x="5497" y="1823"/>
                <a:ext cx="117" cy="77"/>
              </a:xfrm>
              <a:custGeom>
                <a:avLst/>
                <a:gdLst>
                  <a:gd name="T0" fmla="*/ 5 w 152"/>
                  <a:gd name="T1" fmla="*/ 0 h 102"/>
                  <a:gd name="T2" fmla="*/ 2 w 152"/>
                  <a:gd name="T3" fmla="*/ 2 h 102"/>
                  <a:gd name="T4" fmla="*/ 2 w 152"/>
                  <a:gd name="T5" fmla="*/ 5 h 102"/>
                  <a:gd name="T6" fmla="*/ 2 w 152"/>
                  <a:gd name="T7" fmla="*/ 6 h 102"/>
                  <a:gd name="T8" fmla="*/ 0 w 152"/>
                  <a:gd name="T9" fmla="*/ 8 h 102"/>
                  <a:gd name="T10" fmla="*/ 7 w 152"/>
                  <a:gd name="T11" fmla="*/ 9 h 102"/>
                  <a:gd name="T12" fmla="*/ 10 w 152"/>
                  <a:gd name="T13" fmla="*/ 10 h 102"/>
                  <a:gd name="T14" fmla="*/ 19 w 152"/>
                  <a:gd name="T15" fmla="*/ 9 h 102"/>
                  <a:gd name="T16" fmla="*/ 9 w 152"/>
                  <a:gd name="T17" fmla="*/ 8 h 102"/>
                  <a:gd name="T18" fmla="*/ 7 w 152"/>
                  <a:gd name="T19" fmla="*/ 6 h 102"/>
                  <a:gd name="T20" fmla="*/ 5 w 152"/>
                  <a:gd name="T21" fmla="*/ 6 h 102"/>
                  <a:gd name="T22" fmla="*/ 6 w 152"/>
                  <a:gd name="T23" fmla="*/ 4 h 102"/>
                  <a:gd name="T24" fmla="*/ 5 w 152"/>
                  <a:gd name="T25" fmla="*/ 0 h 10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2"/>
                  <a:gd name="T40" fmla="*/ 0 h 102"/>
                  <a:gd name="T41" fmla="*/ 152 w 152"/>
                  <a:gd name="T42" fmla="*/ 102 h 10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2" h="102">
                    <a:moveTo>
                      <a:pt x="38" y="0"/>
                    </a:moveTo>
                    <a:cubicBezTo>
                      <a:pt x="22" y="5"/>
                      <a:pt x="30" y="3"/>
                      <a:pt x="14" y="6"/>
                    </a:cubicBezTo>
                    <a:cubicBezTo>
                      <a:pt x="18" y="22"/>
                      <a:pt x="22" y="32"/>
                      <a:pt x="4" y="38"/>
                    </a:cubicBezTo>
                    <a:cubicBezTo>
                      <a:pt x="1" y="47"/>
                      <a:pt x="7" y="49"/>
                      <a:pt x="12" y="56"/>
                    </a:cubicBezTo>
                    <a:cubicBezTo>
                      <a:pt x="10" y="65"/>
                      <a:pt x="9" y="69"/>
                      <a:pt x="0" y="72"/>
                    </a:cubicBezTo>
                    <a:cubicBezTo>
                      <a:pt x="5" y="88"/>
                      <a:pt x="45" y="85"/>
                      <a:pt x="56" y="86"/>
                    </a:cubicBezTo>
                    <a:cubicBezTo>
                      <a:pt x="72" y="97"/>
                      <a:pt x="63" y="95"/>
                      <a:pt x="82" y="92"/>
                    </a:cubicBezTo>
                    <a:cubicBezTo>
                      <a:pt x="86" y="92"/>
                      <a:pt x="147" y="102"/>
                      <a:pt x="152" y="86"/>
                    </a:cubicBezTo>
                    <a:cubicBezTo>
                      <a:pt x="123" y="66"/>
                      <a:pt x="128" y="72"/>
                      <a:pt x="76" y="70"/>
                    </a:cubicBezTo>
                    <a:cubicBezTo>
                      <a:pt x="62" y="56"/>
                      <a:pt x="81" y="73"/>
                      <a:pt x="54" y="62"/>
                    </a:cubicBezTo>
                    <a:cubicBezTo>
                      <a:pt x="50" y="60"/>
                      <a:pt x="48" y="55"/>
                      <a:pt x="44" y="52"/>
                    </a:cubicBezTo>
                    <a:cubicBezTo>
                      <a:pt x="41" y="43"/>
                      <a:pt x="42" y="39"/>
                      <a:pt x="50" y="34"/>
                    </a:cubicBezTo>
                    <a:cubicBezTo>
                      <a:pt x="52" y="27"/>
                      <a:pt x="42" y="9"/>
                      <a:pt x="38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4" name="Freeform 125"/>
              <p:cNvSpPr>
                <a:spLocks/>
              </p:cNvSpPr>
              <p:nvPr/>
            </p:nvSpPr>
            <p:spPr bwMode="black">
              <a:xfrm>
                <a:off x="4383" y="2067"/>
                <a:ext cx="26" cy="15"/>
              </a:xfrm>
              <a:custGeom>
                <a:avLst/>
                <a:gdLst>
                  <a:gd name="T0" fmla="*/ 4 w 34"/>
                  <a:gd name="T1" fmla="*/ 0 h 20"/>
                  <a:gd name="T2" fmla="*/ 3 w 34"/>
                  <a:gd name="T3" fmla="*/ 2 h 20"/>
                  <a:gd name="T4" fmla="*/ 2 w 34"/>
                  <a:gd name="T5" fmla="*/ 2 h 20"/>
                  <a:gd name="T6" fmla="*/ 2 w 34"/>
                  <a:gd name="T7" fmla="*/ 2 h 20"/>
                  <a:gd name="T8" fmla="*/ 4 w 34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"/>
                  <a:gd name="T16" fmla="*/ 0 h 20"/>
                  <a:gd name="T17" fmla="*/ 34 w 34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" h="20">
                    <a:moveTo>
                      <a:pt x="34" y="0"/>
                    </a:moveTo>
                    <a:cubicBezTo>
                      <a:pt x="32" y="10"/>
                      <a:pt x="34" y="17"/>
                      <a:pt x="24" y="20"/>
                    </a:cubicBezTo>
                    <a:cubicBezTo>
                      <a:pt x="17" y="19"/>
                      <a:pt x="10" y="20"/>
                      <a:pt x="4" y="18"/>
                    </a:cubicBezTo>
                    <a:cubicBezTo>
                      <a:pt x="0" y="17"/>
                      <a:pt x="2" y="7"/>
                      <a:pt x="4" y="6"/>
                    </a:cubicBezTo>
                    <a:cubicBezTo>
                      <a:pt x="12" y="0"/>
                      <a:pt x="24" y="0"/>
                      <a:pt x="3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5" name="Freeform 126"/>
              <p:cNvSpPr>
                <a:spLocks/>
              </p:cNvSpPr>
              <p:nvPr/>
            </p:nvSpPr>
            <p:spPr bwMode="black">
              <a:xfrm>
                <a:off x="5159" y="2576"/>
                <a:ext cx="16" cy="12"/>
              </a:xfrm>
              <a:custGeom>
                <a:avLst/>
                <a:gdLst>
                  <a:gd name="T0" fmla="*/ 2 w 21"/>
                  <a:gd name="T1" fmla="*/ 0 h 16"/>
                  <a:gd name="T2" fmla="*/ 2 w 21"/>
                  <a:gd name="T3" fmla="*/ 2 h 16"/>
                  <a:gd name="T4" fmla="*/ 2 w 21"/>
                  <a:gd name="T5" fmla="*/ 0 h 16"/>
                  <a:gd name="T6" fmla="*/ 0 60000 65536"/>
                  <a:gd name="T7" fmla="*/ 0 60000 65536"/>
                  <a:gd name="T8" fmla="*/ 0 60000 65536"/>
                  <a:gd name="T9" fmla="*/ 0 w 21"/>
                  <a:gd name="T10" fmla="*/ 0 h 16"/>
                  <a:gd name="T11" fmla="*/ 21 w 21"/>
                  <a:gd name="T12" fmla="*/ 16 h 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" h="16">
                    <a:moveTo>
                      <a:pt x="3" y="0"/>
                    </a:moveTo>
                    <a:cubicBezTo>
                      <a:pt x="0" y="9"/>
                      <a:pt x="6" y="11"/>
                      <a:pt x="13" y="16"/>
                    </a:cubicBezTo>
                    <a:cubicBezTo>
                      <a:pt x="21" y="4"/>
                      <a:pt x="16" y="2"/>
                      <a:pt x="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6" name="Freeform 127"/>
              <p:cNvSpPr>
                <a:spLocks/>
              </p:cNvSpPr>
              <p:nvPr/>
            </p:nvSpPr>
            <p:spPr bwMode="black">
              <a:xfrm>
                <a:off x="5162" y="2601"/>
                <a:ext cx="16" cy="12"/>
              </a:xfrm>
              <a:custGeom>
                <a:avLst/>
                <a:gdLst>
                  <a:gd name="T0" fmla="*/ 2 w 21"/>
                  <a:gd name="T1" fmla="*/ 0 h 16"/>
                  <a:gd name="T2" fmla="*/ 2 w 21"/>
                  <a:gd name="T3" fmla="*/ 2 h 16"/>
                  <a:gd name="T4" fmla="*/ 2 w 21"/>
                  <a:gd name="T5" fmla="*/ 0 h 16"/>
                  <a:gd name="T6" fmla="*/ 0 60000 65536"/>
                  <a:gd name="T7" fmla="*/ 0 60000 65536"/>
                  <a:gd name="T8" fmla="*/ 0 60000 65536"/>
                  <a:gd name="T9" fmla="*/ 0 w 21"/>
                  <a:gd name="T10" fmla="*/ 0 h 16"/>
                  <a:gd name="T11" fmla="*/ 21 w 21"/>
                  <a:gd name="T12" fmla="*/ 16 h 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" h="16">
                    <a:moveTo>
                      <a:pt x="3" y="0"/>
                    </a:moveTo>
                    <a:cubicBezTo>
                      <a:pt x="0" y="9"/>
                      <a:pt x="6" y="11"/>
                      <a:pt x="13" y="16"/>
                    </a:cubicBezTo>
                    <a:cubicBezTo>
                      <a:pt x="21" y="4"/>
                      <a:pt x="16" y="2"/>
                      <a:pt x="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7" name="Freeform 128"/>
              <p:cNvSpPr>
                <a:spLocks/>
              </p:cNvSpPr>
              <p:nvPr/>
            </p:nvSpPr>
            <p:spPr bwMode="black">
              <a:xfrm>
                <a:off x="5371" y="2732"/>
                <a:ext cx="16" cy="12"/>
              </a:xfrm>
              <a:custGeom>
                <a:avLst/>
                <a:gdLst>
                  <a:gd name="T0" fmla="*/ 2 w 21"/>
                  <a:gd name="T1" fmla="*/ 0 h 16"/>
                  <a:gd name="T2" fmla="*/ 2 w 21"/>
                  <a:gd name="T3" fmla="*/ 2 h 16"/>
                  <a:gd name="T4" fmla="*/ 2 w 21"/>
                  <a:gd name="T5" fmla="*/ 0 h 16"/>
                  <a:gd name="T6" fmla="*/ 0 60000 65536"/>
                  <a:gd name="T7" fmla="*/ 0 60000 65536"/>
                  <a:gd name="T8" fmla="*/ 0 60000 65536"/>
                  <a:gd name="T9" fmla="*/ 0 w 21"/>
                  <a:gd name="T10" fmla="*/ 0 h 16"/>
                  <a:gd name="T11" fmla="*/ 21 w 21"/>
                  <a:gd name="T12" fmla="*/ 16 h 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" h="16">
                    <a:moveTo>
                      <a:pt x="3" y="0"/>
                    </a:moveTo>
                    <a:cubicBezTo>
                      <a:pt x="0" y="9"/>
                      <a:pt x="6" y="11"/>
                      <a:pt x="13" y="16"/>
                    </a:cubicBezTo>
                    <a:cubicBezTo>
                      <a:pt x="21" y="4"/>
                      <a:pt x="16" y="2"/>
                      <a:pt x="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8" name="Freeform 129"/>
              <p:cNvSpPr>
                <a:spLocks/>
              </p:cNvSpPr>
              <p:nvPr/>
            </p:nvSpPr>
            <p:spPr bwMode="black">
              <a:xfrm>
                <a:off x="5498" y="2250"/>
                <a:ext cx="39" cy="18"/>
              </a:xfrm>
              <a:custGeom>
                <a:avLst/>
                <a:gdLst>
                  <a:gd name="T0" fmla="*/ 2 w 51"/>
                  <a:gd name="T1" fmla="*/ 0 h 24"/>
                  <a:gd name="T2" fmla="*/ 2 w 51"/>
                  <a:gd name="T3" fmla="*/ 2 h 24"/>
                  <a:gd name="T4" fmla="*/ 3 w 51"/>
                  <a:gd name="T5" fmla="*/ 3 h 24"/>
                  <a:gd name="T6" fmla="*/ 4 w 51"/>
                  <a:gd name="T7" fmla="*/ 2 h 24"/>
                  <a:gd name="T8" fmla="*/ 2 w 51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24"/>
                  <a:gd name="T17" fmla="*/ 51 w 5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099" name="Freeform 130"/>
              <p:cNvSpPr>
                <a:spLocks/>
              </p:cNvSpPr>
              <p:nvPr/>
            </p:nvSpPr>
            <p:spPr bwMode="black">
              <a:xfrm>
                <a:off x="5396" y="2046"/>
                <a:ext cx="39" cy="18"/>
              </a:xfrm>
              <a:custGeom>
                <a:avLst/>
                <a:gdLst>
                  <a:gd name="T0" fmla="*/ 2 w 51"/>
                  <a:gd name="T1" fmla="*/ 0 h 24"/>
                  <a:gd name="T2" fmla="*/ 2 w 51"/>
                  <a:gd name="T3" fmla="*/ 2 h 24"/>
                  <a:gd name="T4" fmla="*/ 3 w 51"/>
                  <a:gd name="T5" fmla="*/ 3 h 24"/>
                  <a:gd name="T6" fmla="*/ 4 w 51"/>
                  <a:gd name="T7" fmla="*/ 2 h 24"/>
                  <a:gd name="T8" fmla="*/ 2 w 51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24"/>
                  <a:gd name="T17" fmla="*/ 51 w 5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0" name="Freeform 131"/>
              <p:cNvSpPr>
                <a:spLocks/>
              </p:cNvSpPr>
              <p:nvPr/>
            </p:nvSpPr>
            <p:spPr bwMode="black">
              <a:xfrm>
                <a:off x="5462" y="1868"/>
                <a:ext cx="40" cy="18"/>
              </a:xfrm>
              <a:custGeom>
                <a:avLst/>
                <a:gdLst>
                  <a:gd name="T0" fmla="*/ 2 w 51"/>
                  <a:gd name="T1" fmla="*/ 0 h 24"/>
                  <a:gd name="T2" fmla="*/ 2 w 51"/>
                  <a:gd name="T3" fmla="*/ 2 h 24"/>
                  <a:gd name="T4" fmla="*/ 4 w 51"/>
                  <a:gd name="T5" fmla="*/ 3 h 24"/>
                  <a:gd name="T6" fmla="*/ 5 w 51"/>
                  <a:gd name="T7" fmla="*/ 2 h 24"/>
                  <a:gd name="T8" fmla="*/ 2 w 51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24"/>
                  <a:gd name="T17" fmla="*/ 51 w 5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1" name="Freeform 132"/>
              <p:cNvSpPr>
                <a:spLocks/>
              </p:cNvSpPr>
              <p:nvPr/>
            </p:nvSpPr>
            <p:spPr bwMode="black">
              <a:xfrm>
                <a:off x="5527" y="1975"/>
                <a:ext cx="39" cy="18"/>
              </a:xfrm>
              <a:custGeom>
                <a:avLst/>
                <a:gdLst>
                  <a:gd name="T0" fmla="*/ 2 w 51"/>
                  <a:gd name="T1" fmla="*/ 0 h 24"/>
                  <a:gd name="T2" fmla="*/ 2 w 51"/>
                  <a:gd name="T3" fmla="*/ 2 h 24"/>
                  <a:gd name="T4" fmla="*/ 3 w 51"/>
                  <a:gd name="T5" fmla="*/ 3 h 24"/>
                  <a:gd name="T6" fmla="*/ 4 w 51"/>
                  <a:gd name="T7" fmla="*/ 2 h 24"/>
                  <a:gd name="T8" fmla="*/ 2 w 51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24"/>
                  <a:gd name="T17" fmla="*/ 51 w 5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24">
                    <a:moveTo>
                      <a:pt x="13" y="0"/>
                    </a:moveTo>
                    <a:cubicBezTo>
                      <a:pt x="12" y="2"/>
                      <a:pt x="0" y="12"/>
                      <a:pt x="7" y="18"/>
                    </a:cubicBezTo>
                    <a:cubicBezTo>
                      <a:pt x="12" y="22"/>
                      <a:pt x="27" y="24"/>
                      <a:pt x="27" y="24"/>
                    </a:cubicBezTo>
                    <a:cubicBezTo>
                      <a:pt x="44" y="22"/>
                      <a:pt x="51" y="16"/>
                      <a:pt x="33" y="4"/>
                    </a:cubicBezTo>
                    <a:cubicBezTo>
                      <a:pt x="29" y="1"/>
                      <a:pt x="14" y="0"/>
                      <a:pt x="13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2" name="Freeform 133"/>
              <p:cNvSpPr>
                <a:spLocks/>
              </p:cNvSpPr>
              <p:nvPr/>
            </p:nvSpPr>
            <p:spPr bwMode="black">
              <a:xfrm>
                <a:off x="5543" y="1774"/>
                <a:ext cx="714" cy="345"/>
              </a:xfrm>
              <a:custGeom>
                <a:avLst/>
                <a:gdLst>
                  <a:gd name="T0" fmla="*/ 4 w 929"/>
                  <a:gd name="T1" fmla="*/ 5 h 462"/>
                  <a:gd name="T2" fmla="*/ 2 w 929"/>
                  <a:gd name="T3" fmla="*/ 9 h 462"/>
                  <a:gd name="T4" fmla="*/ 5 w 929"/>
                  <a:gd name="T5" fmla="*/ 10 h 462"/>
                  <a:gd name="T6" fmla="*/ 2 w 929"/>
                  <a:gd name="T7" fmla="*/ 12 h 462"/>
                  <a:gd name="T8" fmla="*/ 13 w 929"/>
                  <a:gd name="T9" fmla="*/ 13 h 462"/>
                  <a:gd name="T10" fmla="*/ 17 w 929"/>
                  <a:gd name="T11" fmla="*/ 12 h 462"/>
                  <a:gd name="T12" fmla="*/ 31 w 929"/>
                  <a:gd name="T13" fmla="*/ 7 h 462"/>
                  <a:gd name="T14" fmla="*/ 37 w 929"/>
                  <a:gd name="T15" fmla="*/ 7 h 462"/>
                  <a:gd name="T16" fmla="*/ 39 w 929"/>
                  <a:gd name="T17" fmla="*/ 7 h 462"/>
                  <a:gd name="T18" fmla="*/ 33 w 929"/>
                  <a:gd name="T19" fmla="*/ 9 h 462"/>
                  <a:gd name="T20" fmla="*/ 29 w 929"/>
                  <a:gd name="T21" fmla="*/ 10 h 462"/>
                  <a:gd name="T22" fmla="*/ 31 w 929"/>
                  <a:gd name="T23" fmla="*/ 12 h 462"/>
                  <a:gd name="T24" fmla="*/ 32 w 929"/>
                  <a:gd name="T25" fmla="*/ 16 h 462"/>
                  <a:gd name="T26" fmla="*/ 42 w 929"/>
                  <a:gd name="T27" fmla="*/ 19 h 462"/>
                  <a:gd name="T28" fmla="*/ 41 w 929"/>
                  <a:gd name="T29" fmla="*/ 21 h 462"/>
                  <a:gd name="T30" fmla="*/ 45 w 929"/>
                  <a:gd name="T31" fmla="*/ 24 h 462"/>
                  <a:gd name="T32" fmla="*/ 42 w 929"/>
                  <a:gd name="T33" fmla="*/ 25 h 462"/>
                  <a:gd name="T34" fmla="*/ 39 w 929"/>
                  <a:gd name="T35" fmla="*/ 28 h 462"/>
                  <a:gd name="T36" fmla="*/ 36 w 929"/>
                  <a:gd name="T37" fmla="*/ 31 h 462"/>
                  <a:gd name="T38" fmla="*/ 35 w 929"/>
                  <a:gd name="T39" fmla="*/ 41 h 462"/>
                  <a:gd name="T40" fmla="*/ 40 w 929"/>
                  <a:gd name="T41" fmla="*/ 43 h 462"/>
                  <a:gd name="T42" fmla="*/ 47 w 929"/>
                  <a:gd name="T43" fmla="*/ 43 h 462"/>
                  <a:gd name="T44" fmla="*/ 50 w 929"/>
                  <a:gd name="T45" fmla="*/ 41 h 462"/>
                  <a:gd name="T46" fmla="*/ 62 w 929"/>
                  <a:gd name="T47" fmla="*/ 34 h 462"/>
                  <a:gd name="T48" fmla="*/ 70 w 929"/>
                  <a:gd name="T49" fmla="*/ 32 h 462"/>
                  <a:gd name="T50" fmla="*/ 78 w 929"/>
                  <a:gd name="T51" fmla="*/ 30 h 462"/>
                  <a:gd name="T52" fmla="*/ 88 w 929"/>
                  <a:gd name="T53" fmla="*/ 28 h 462"/>
                  <a:gd name="T54" fmla="*/ 93 w 929"/>
                  <a:gd name="T55" fmla="*/ 25 h 462"/>
                  <a:gd name="T56" fmla="*/ 98 w 929"/>
                  <a:gd name="T57" fmla="*/ 19 h 462"/>
                  <a:gd name="T58" fmla="*/ 98 w 929"/>
                  <a:gd name="T59" fmla="*/ 15 h 462"/>
                  <a:gd name="T60" fmla="*/ 98 w 929"/>
                  <a:gd name="T61" fmla="*/ 12 h 462"/>
                  <a:gd name="T62" fmla="*/ 101 w 929"/>
                  <a:gd name="T63" fmla="*/ 9 h 462"/>
                  <a:gd name="T64" fmla="*/ 106 w 929"/>
                  <a:gd name="T65" fmla="*/ 9 h 462"/>
                  <a:gd name="T66" fmla="*/ 112 w 929"/>
                  <a:gd name="T67" fmla="*/ 5 h 462"/>
                  <a:gd name="T68" fmla="*/ 108 w 929"/>
                  <a:gd name="T69" fmla="*/ 5 h 462"/>
                  <a:gd name="T70" fmla="*/ 103 w 929"/>
                  <a:gd name="T71" fmla="*/ 4 h 462"/>
                  <a:gd name="T72" fmla="*/ 97 w 929"/>
                  <a:gd name="T73" fmla="*/ 2 h 462"/>
                  <a:gd name="T74" fmla="*/ 78 w 929"/>
                  <a:gd name="T75" fmla="*/ 2 h 462"/>
                  <a:gd name="T76" fmla="*/ 71 w 929"/>
                  <a:gd name="T77" fmla="*/ 4 h 462"/>
                  <a:gd name="T78" fmla="*/ 68 w 929"/>
                  <a:gd name="T79" fmla="*/ 4 h 462"/>
                  <a:gd name="T80" fmla="*/ 62 w 929"/>
                  <a:gd name="T81" fmla="*/ 5 h 462"/>
                  <a:gd name="T82" fmla="*/ 58 w 929"/>
                  <a:gd name="T83" fmla="*/ 3 h 462"/>
                  <a:gd name="T84" fmla="*/ 52 w 929"/>
                  <a:gd name="T85" fmla="*/ 4 h 462"/>
                  <a:gd name="T86" fmla="*/ 45 w 929"/>
                  <a:gd name="T87" fmla="*/ 5 h 462"/>
                  <a:gd name="T88" fmla="*/ 50 w 929"/>
                  <a:gd name="T89" fmla="*/ 4 h 462"/>
                  <a:gd name="T90" fmla="*/ 43 w 929"/>
                  <a:gd name="T91" fmla="*/ 1 h 462"/>
                  <a:gd name="T92" fmla="*/ 41 w 929"/>
                  <a:gd name="T93" fmla="*/ 1 h 462"/>
                  <a:gd name="T94" fmla="*/ 38 w 929"/>
                  <a:gd name="T95" fmla="*/ 1 h 462"/>
                  <a:gd name="T96" fmla="*/ 29 w 929"/>
                  <a:gd name="T97" fmla="*/ 1 h 462"/>
                  <a:gd name="T98" fmla="*/ 19 w 929"/>
                  <a:gd name="T99" fmla="*/ 3 h 462"/>
                  <a:gd name="T100" fmla="*/ 13 w 929"/>
                  <a:gd name="T101" fmla="*/ 2 h 462"/>
                  <a:gd name="T102" fmla="*/ 14 w 929"/>
                  <a:gd name="T103" fmla="*/ 7 h 462"/>
                  <a:gd name="T104" fmla="*/ 13 w 929"/>
                  <a:gd name="T105" fmla="*/ 5 h 462"/>
                  <a:gd name="T106" fmla="*/ 7 w 929"/>
                  <a:gd name="T107" fmla="*/ 4 h 4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929"/>
                  <a:gd name="T163" fmla="*/ 0 h 462"/>
                  <a:gd name="T164" fmla="*/ 929 w 929"/>
                  <a:gd name="T165" fmla="*/ 462 h 4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929" h="462">
                    <a:moveTo>
                      <a:pt x="60" y="42"/>
                    </a:moveTo>
                    <a:cubicBezTo>
                      <a:pt x="40" y="45"/>
                      <a:pt x="42" y="46"/>
                      <a:pt x="28" y="56"/>
                    </a:cubicBezTo>
                    <a:cubicBezTo>
                      <a:pt x="26" y="74"/>
                      <a:pt x="27" y="75"/>
                      <a:pt x="10" y="78"/>
                    </a:cubicBezTo>
                    <a:cubicBezTo>
                      <a:pt x="4" y="82"/>
                      <a:pt x="0" y="82"/>
                      <a:pt x="6" y="92"/>
                    </a:cubicBezTo>
                    <a:cubicBezTo>
                      <a:pt x="10" y="98"/>
                      <a:pt x="21" y="96"/>
                      <a:pt x="28" y="98"/>
                    </a:cubicBezTo>
                    <a:cubicBezTo>
                      <a:pt x="31" y="99"/>
                      <a:pt x="36" y="100"/>
                      <a:pt x="36" y="100"/>
                    </a:cubicBezTo>
                    <a:cubicBezTo>
                      <a:pt x="47" y="99"/>
                      <a:pt x="69" y="97"/>
                      <a:pt x="50" y="110"/>
                    </a:cubicBezTo>
                    <a:cubicBezTo>
                      <a:pt x="37" y="108"/>
                      <a:pt x="24" y="104"/>
                      <a:pt x="16" y="116"/>
                    </a:cubicBezTo>
                    <a:cubicBezTo>
                      <a:pt x="24" y="141"/>
                      <a:pt x="68" y="125"/>
                      <a:pt x="94" y="126"/>
                    </a:cubicBezTo>
                    <a:cubicBezTo>
                      <a:pt x="98" y="129"/>
                      <a:pt x="100" y="134"/>
                      <a:pt x="104" y="136"/>
                    </a:cubicBezTo>
                    <a:cubicBezTo>
                      <a:pt x="108" y="138"/>
                      <a:pt x="116" y="140"/>
                      <a:pt x="116" y="140"/>
                    </a:cubicBezTo>
                    <a:cubicBezTo>
                      <a:pt x="129" y="138"/>
                      <a:pt x="133" y="139"/>
                      <a:pt x="142" y="130"/>
                    </a:cubicBezTo>
                    <a:cubicBezTo>
                      <a:pt x="151" y="104"/>
                      <a:pt x="179" y="110"/>
                      <a:pt x="202" y="102"/>
                    </a:cubicBezTo>
                    <a:cubicBezTo>
                      <a:pt x="219" y="96"/>
                      <a:pt x="233" y="84"/>
                      <a:pt x="250" y="78"/>
                    </a:cubicBezTo>
                    <a:cubicBezTo>
                      <a:pt x="260" y="75"/>
                      <a:pt x="269" y="74"/>
                      <a:pt x="280" y="72"/>
                    </a:cubicBezTo>
                    <a:cubicBezTo>
                      <a:pt x="287" y="71"/>
                      <a:pt x="300" y="66"/>
                      <a:pt x="300" y="66"/>
                    </a:cubicBezTo>
                    <a:cubicBezTo>
                      <a:pt x="311" y="49"/>
                      <a:pt x="336" y="54"/>
                      <a:pt x="354" y="60"/>
                    </a:cubicBezTo>
                    <a:cubicBezTo>
                      <a:pt x="367" y="79"/>
                      <a:pt x="335" y="79"/>
                      <a:pt x="324" y="80"/>
                    </a:cubicBezTo>
                    <a:cubicBezTo>
                      <a:pt x="312" y="83"/>
                      <a:pt x="306" y="93"/>
                      <a:pt x="292" y="96"/>
                    </a:cubicBezTo>
                    <a:cubicBezTo>
                      <a:pt x="284" y="94"/>
                      <a:pt x="279" y="90"/>
                      <a:pt x="272" y="88"/>
                    </a:cubicBezTo>
                    <a:cubicBezTo>
                      <a:pt x="253" y="91"/>
                      <a:pt x="232" y="96"/>
                      <a:pt x="214" y="102"/>
                    </a:cubicBezTo>
                    <a:cubicBezTo>
                      <a:pt x="223" y="108"/>
                      <a:pt x="231" y="109"/>
                      <a:pt x="242" y="112"/>
                    </a:cubicBezTo>
                    <a:cubicBezTo>
                      <a:pt x="245" y="113"/>
                      <a:pt x="250" y="114"/>
                      <a:pt x="250" y="114"/>
                    </a:cubicBezTo>
                    <a:cubicBezTo>
                      <a:pt x="251" y="116"/>
                      <a:pt x="255" y="118"/>
                      <a:pt x="254" y="120"/>
                    </a:cubicBezTo>
                    <a:cubicBezTo>
                      <a:pt x="252" y="124"/>
                      <a:pt x="242" y="128"/>
                      <a:pt x="242" y="128"/>
                    </a:cubicBezTo>
                    <a:cubicBezTo>
                      <a:pt x="233" y="141"/>
                      <a:pt x="247" y="154"/>
                      <a:pt x="260" y="158"/>
                    </a:cubicBezTo>
                    <a:cubicBezTo>
                      <a:pt x="282" y="155"/>
                      <a:pt x="295" y="151"/>
                      <a:pt x="318" y="150"/>
                    </a:cubicBezTo>
                    <a:cubicBezTo>
                      <a:pt x="334" y="155"/>
                      <a:pt x="345" y="176"/>
                      <a:pt x="350" y="192"/>
                    </a:cubicBezTo>
                    <a:cubicBezTo>
                      <a:pt x="349" y="195"/>
                      <a:pt x="350" y="199"/>
                      <a:pt x="348" y="202"/>
                    </a:cubicBezTo>
                    <a:cubicBezTo>
                      <a:pt x="345" y="206"/>
                      <a:pt x="336" y="210"/>
                      <a:pt x="336" y="210"/>
                    </a:cubicBezTo>
                    <a:cubicBezTo>
                      <a:pt x="327" y="224"/>
                      <a:pt x="332" y="235"/>
                      <a:pt x="348" y="240"/>
                    </a:cubicBezTo>
                    <a:cubicBezTo>
                      <a:pt x="358" y="237"/>
                      <a:pt x="362" y="237"/>
                      <a:pt x="368" y="246"/>
                    </a:cubicBezTo>
                    <a:cubicBezTo>
                      <a:pt x="360" y="252"/>
                      <a:pt x="346" y="246"/>
                      <a:pt x="338" y="252"/>
                    </a:cubicBezTo>
                    <a:cubicBezTo>
                      <a:pt x="326" y="260"/>
                      <a:pt x="346" y="265"/>
                      <a:pt x="348" y="266"/>
                    </a:cubicBezTo>
                    <a:cubicBezTo>
                      <a:pt x="352" y="278"/>
                      <a:pt x="347" y="279"/>
                      <a:pt x="336" y="286"/>
                    </a:cubicBezTo>
                    <a:cubicBezTo>
                      <a:pt x="332" y="289"/>
                      <a:pt x="324" y="294"/>
                      <a:pt x="324" y="294"/>
                    </a:cubicBezTo>
                    <a:cubicBezTo>
                      <a:pt x="315" y="308"/>
                      <a:pt x="320" y="303"/>
                      <a:pt x="310" y="310"/>
                    </a:cubicBezTo>
                    <a:cubicBezTo>
                      <a:pt x="306" y="316"/>
                      <a:pt x="294" y="324"/>
                      <a:pt x="294" y="324"/>
                    </a:cubicBezTo>
                    <a:cubicBezTo>
                      <a:pt x="285" y="338"/>
                      <a:pt x="288" y="331"/>
                      <a:pt x="284" y="342"/>
                    </a:cubicBezTo>
                    <a:cubicBezTo>
                      <a:pt x="285" y="374"/>
                      <a:pt x="283" y="393"/>
                      <a:pt x="292" y="420"/>
                    </a:cubicBezTo>
                    <a:cubicBezTo>
                      <a:pt x="295" y="429"/>
                      <a:pt x="307" y="435"/>
                      <a:pt x="314" y="440"/>
                    </a:cubicBezTo>
                    <a:cubicBezTo>
                      <a:pt x="319" y="444"/>
                      <a:pt x="332" y="446"/>
                      <a:pt x="332" y="446"/>
                    </a:cubicBezTo>
                    <a:cubicBezTo>
                      <a:pt x="340" y="457"/>
                      <a:pt x="345" y="459"/>
                      <a:pt x="358" y="462"/>
                    </a:cubicBezTo>
                    <a:cubicBezTo>
                      <a:pt x="376" y="459"/>
                      <a:pt x="375" y="457"/>
                      <a:pt x="388" y="448"/>
                    </a:cubicBezTo>
                    <a:cubicBezTo>
                      <a:pt x="390" y="441"/>
                      <a:pt x="394" y="435"/>
                      <a:pt x="400" y="430"/>
                    </a:cubicBezTo>
                    <a:cubicBezTo>
                      <a:pt x="404" y="427"/>
                      <a:pt x="412" y="422"/>
                      <a:pt x="412" y="422"/>
                    </a:cubicBezTo>
                    <a:cubicBezTo>
                      <a:pt x="417" y="415"/>
                      <a:pt x="451" y="367"/>
                      <a:pt x="458" y="364"/>
                    </a:cubicBezTo>
                    <a:cubicBezTo>
                      <a:pt x="475" y="356"/>
                      <a:pt x="486" y="357"/>
                      <a:pt x="506" y="356"/>
                    </a:cubicBezTo>
                    <a:cubicBezTo>
                      <a:pt x="525" y="350"/>
                      <a:pt x="533" y="342"/>
                      <a:pt x="554" y="340"/>
                    </a:cubicBezTo>
                    <a:cubicBezTo>
                      <a:pt x="560" y="338"/>
                      <a:pt x="566" y="336"/>
                      <a:pt x="572" y="334"/>
                    </a:cubicBezTo>
                    <a:cubicBezTo>
                      <a:pt x="576" y="333"/>
                      <a:pt x="584" y="330"/>
                      <a:pt x="584" y="330"/>
                    </a:cubicBezTo>
                    <a:cubicBezTo>
                      <a:pt x="603" y="311"/>
                      <a:pt x="618" y="310"/>
                      <a:pt x="646" y="308"/>
                    </a:cubicBezTo>
                    <a:cubicBezTo>
                      <a:pt x="665" y="304"/>
                      <a:pt x="684" y="303"/>
                      <a:pt x="704" y="302"/>
                    </a:cubicBezTo>
                    <a:cubicBezTo>
                      <a:pt x="712" y="299"/>
                      <a:pt x="712" y="293"/>
                      <a:pt x="720" y="290"/>
                    </a:cubicBezTo>
                    <a:cubicBezTo>
                      <a:pt x="732" y="285"/>
                      <a:pt x="743" y="285"/>
                      <a:pt x="754" y="278"/>
                    </a:cubicBezTo>
                    <a:cubicBezTo>
                      <a:pt x="756" y="271"/>
                      <a:pt x="760" y="267"/>
                      <a:pt x="762" y="260"/>
                    </a:cubicBezTo>
                    <a:cubicBezTo>
                      <a:pt x="763" y="247"/>
                      <a:pt x="762" y="233"/>
                      <a:pt x="764" y="220"/>
                    </a:cubicBezTo>
                    <a:cubicBezTo>
                      <a:pt x="764" y="219"/>
                      <a:pt x="794" y="204"/>
                      <a:pt x="800" y="200"/>
                    </a:cubicBezTo>
                    <a:cubicBezTo>
                      <a:pt x="807" y="189"/>
                      <a:pt x="808" y="186"/>
                      <a:pt x="820" y="182"/>
                    </a:cubicBezTo>
                    <a:cubicBezTo>
                      <a:pt x="825" y="166"/>
                      <a:pt x="814" y="162"/>
                      <a:pt x="802" y="154"/>
                    </a:cubicBezTo>
                    <a:cubicBezTo>
                      <a:pt x="797" y="151"/>
                      <a:pt x="790" y="142"/>
                      <a:pt x="790" y="142"/>
                    </a:cubicBezTo>
                    <a:cubicBezTo>
                      <a:pt x="786" y="131"/>
                      <a:pt x="792" y="127"/>
                      <a:pt x="802" y="124"/>
                    </a:cubicBezTo>
                    <a:cubicBezTo>
                      <a:pt x="810" y="116"/>
                      <a:pt x="813" y="98"/>
                      <a:pt x="820" y="94"/>
                    </a:cubicBezTo>
                    <a:cubicBezTo>
                      <a:pt x="824" y="92"/>
                      <a:pt x="832" y="90"/>
                      <a:pt x="832" y="90"/>
                    </a:cubicBezTo>
                    <a:cubicBezTo>
                      <a:pt x="844" y="92"/>
                      <a:pt x="848" y="92"/>
                      <a:pt x="856" y="100"/>
                    </a:cubicBezTo>
                    <a:cubicBezTo>
                      <a:pt x="863" y="98"/>
                      <a:pt x="876" y="94"/>
                      <a:pt x="876" y="94"/>
                    </a:cubicBezTo>
                    <a:cubicBezTo>
                      <a:pt x="889" y="81"/>
                      <a:pt x="906" y="77"/>
                      <a:pt x="924" y="74"/>
                    </a:cubicBezTo>
                    <a:cubicBezTo>
                      <a:pt x="929" y="67"/>
                      <a:pt x="929" y="58"/>
                      <a:pt x="922" y="52"/>
                    </a:cubicBezTo>
                    <a:cubicBezTo>
                      <a:pt x="918" y="49"/>
                      <a:pt x="910" y="44"/>
                      <a:pt x="910" y="44"/>
                    </a:cubicBezTo>
                    <a:cubicBezTo>
                      <a:pt x="894" y="47"/>
                      <a:pt x="899" y="49"/>
                      <a:pt x="888" y="56"/>
                    </a:cubicBezTo>
                    <a:cubicBezTo>
                      <a:pt x="884" y="58"/>
                      <a:pt x="876" y="60"/>
                      <a:pt x="876" y="60"/>
                    </a:cubicBezTo>
                    <a:cubicBezTo>
                      <a:pt x="853" y="59"/>
                      <a:pt x="810" y="59"/>
                      <a:pt x="848" y="46"/>
                    </a:cubicBezTo>
                    <a:cubicBezTo>
                      <a:pt x="844" y="33"/>
                      <a:pt x="831" y="37"/>
                      <a:pt x="818" y="36"/>
                    </a:cubicBezTo>
                    <a:cubicBezTo>
                      <a:pt x="809" y="33"/>
                      <a:pt x="802" y="27"/>
                      <a:pt x="794" y="22"/>
                    </a:cubicBezTo>
                    <a:cubicBezTo>
                      <a:pt x="790" y="20"/>
                      <a:pt x="782" y="18"/>
                      <a:pt x="782" y="18"/>
                    </a:cubicBezTo>
                    <a:cubicBezTo>
                      <a:pt x="727" y="19"/>
                      <a:pt x="688" y="11"/>
                      <a:pt x="642" y="26"/>
                    </a:cubicBezTo>
                    <a:cubicBezTo>
                      <a:pt x="635" y="16"/>
                      <a:pt x="632" y="18"/>
                      <a:pt x="620" y="20"/>
                    </a:cubicBezTo>
                    <a:cubicBezTo>
                      <a:pt x="611" y="34"/>
                      <a:pt x="600" y="36"/>
                      <a:pt x="584" y="38"/>
                    </a:cubicBezTo>
                    <a:cubicBezTo>
                      <a:pt x="575" y="44"/>
                      <a:pt x="581" y="46"/>
                      <a:pt x="578" y="56"/>
                    </a:cubicBezTo>
                    <a:cubicBezTo>
                      <a:pt x="572" y="47"/>
                      <a:pt x="566" y="41"/>
                      <a:pt x="556" y="38"/>
                    </a:cubicBezTo>
                    <a:cubicBezTo>
                      <a:pt x="553" y="38"/>
                      <a:pt x="539" y="39"/>
                      <a:pt x="534" y="42"/>
                    </a:cubicBezTo>
                    <a:cubicBezTo>
                      <a:pt x="528" y="46"/>
                      <a:pt x="516" y="54"/>
                      <a:pt x="516" y="54"/>
                    </a:cubicBezTo>
                    <a:cubicBezTo>
                      <a:pt x="507" y="52"/>
                      <a:pt x="503" y="51"/>
                      <a:pt x="500" y="42"/>
                    </a:cubicBezTo>
                    <a:cubicBezTo>
                      <a:pt x="505" y="28"/>
                      <a:pt x="488" y="31"/>
                      <a:pt x="478" y="30"/>
                    </a:cubicBezTo>
                    <a:cubicBezTo>
                      <a:pt x="469" y="33"/>
                      <a:pt x="473" y="37"/>
                      <a:pt x="464" y="40"/>
                    </a:cubicBezTo>
                    <a:cubicBezTo>
                      <a:pt x="447" y="34"/>
                      <a:pt x="451" y="27"/>
                      <a:pt x="432" y="40"/>
                    </a:cubicBezTo>
                    <a:cubicBezTo>
                      <a:pt x="427" y="54"/>
                      <a:pt x="427" y="52"/>
                      <a:pt x="410" y="50"/>
                    </a:cubicBezTo>
                    <a:cubicBezTo>
                      <a:pt x="391" y="52"/>
                      <a:pt x="385" y="54"/>
                      <a:pt x="366" y="52"/>
                    </a:cubicBezTo>
                    <a:cubicBezTo>
                      <a:pt x="357" y="49"/>
                      <a:pt x="356" y="46"/>
                      <a:pt x="364" y="40"/>
                    </a:cubicBezTo>
                    <a:cubicBezTo>
                      <a:pt x="380" y="42"/>
                      <a:pt x="395" y="43"/>
                      <a:pt x="410" y="38"/>
                    </a:cubicBezTo>
                    <a:cubicBezTo>
                      <a:pt x="426" y="15"/>
                      <a:pt x="386" y="21"/>
                      <a:pt x="370" y="20"/>
                    </a:cubicBezTo>
                    <a:cubicBezTo>
                      <a:pt x="364" y="16"/>
                      <a:pt x="358" y="12"/>
                      <a:pt x="352" y="8"/>
                    </a:cubicBezTo>
                    <a:cubicBezTo>
                      <a:pt x="348" y="5"/>
                      <a:pt x="340" y="0"/>
                      <a:pt x="340" y="0"/>
                    </a:cubicBezTo>
                    <a:cubicBezTo>
                      <a:pt x="338" y="1"/>
                      <a:pt x="336" y="1"/>
                      <a:pt x="334" y="2"/>
                    </a:cubicBezTo>
                    <a:cubicBezTo>
                      <a:pt x="331" y="3"/>
                      <a:pt x="329" y="3"/>
                      <a:pt x="326" y="4"/>
                    </a:cubicBezTo>
                    <a:cubicBezTo>
                      <a:pt x="322" y="5"/>
                      <a:pt x="314" y="8"/>
                      <a:pt x="314" y="8"/>
                    </a:cubicBezTo>
                    <a:cubicBezTo>
                      <a:pt x="305" y="22"/>
                      <a:pt x="288" y="6"/>
                      <a:pt x="276" y="2"/>
                    </a:cubicBezTo>
                    <a:cubicBezTo>
                      <a:pt x="270" y="3"/>
                      <a:pt x="241" y="16"/>
                      <a:pt x="240" y="16"/>
                    </a:cubicBezTo>
                    <a:cubicBezTo>
                      <a:pt x="226" y="17"/>
                      <a:pt x="212" y="17"/>
                      <a:pt x="198" y="18"/>
                    </a:cubicBezTo>
                    <a:cubicBezTo>
                      <a:pt x="183" y="19"/>
                      <a:pt x="172" y="20"/>
                      <a:pt x="160" y="28"/>
                    </a:cubicBezTo>
                    <a:cubicBezTo>
                      <a:pt x="146" y="26"/>
                      <a:pt x="141" y="27"/>
                      <a:pt x="130" y="20"/>
                    </a:cubicBezTo>
                    <a:cubicBezTo>
                      <a:pt x="123" y="22"/>
                      <a:pt x="115" y="24"/>
                      <a:pt x="108" y="26"/>
                    </a:cubicBezTo>
                    <a:cubicBezTo>
                      <a:pt x="102" y="35"/>
                      <a:pt x="113" y="41"/>
                      <a:pt x="122" y="44"/>
                    </a:cubicBezTo>
                    <a:cubicBezTo>
                      <a:pt x="125" y="52"/>
                      <a:pt x="114" y="68"/>
                      <a:pt x="114" y="68"/>
                    </a:cubicBezTo>
                    <a:cubicBezTo>
                      <a:pt x="112" y="79"/>
                      <a:pt x="111" y="82"/>
                      <a:pt x="100" y="78"/>
                    </a:cubicBezTo>
                    <a:cubicBezTo>
                      <a:pt x="93" y="67"/>
                      <a:pt x="100" y="63"/>
                      <a:pt x="104" y="52"/>
                    </a:cubicBezTo>
                    <a:cubicBezTo>
                      <a:pt x="96" y="44"/>
                      <a:pt x="91" y="36"/>
                      <a:pt x="80" y="32"/>
                    </a:cubicBezTo>
                    <a:cubicBezTo>
                      <a:pt x="73" y="34"/>
                      <a:pt x="67" y="39"/>
                      <a:pt x="60" y="42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3" name="Freeform 134"/>
              <p:cNvSpPr>
                <a:spLocks/>
              </p:cNvSpPr>
              <p:nvPr/>
            </p:nvSpPr>
            <p:spPr bwMode="black">
              <a:xfrm>
                <a:off x="5762" y="1957"/>
                <a:ext cx="40" cy="24"/>
              </a:xfrm>
              <a:custGeom>
                <a:avLst/>
                <a:gdLst>
                  <a:gd name="T0" fmla="*/ 4 w 52"/>
                  <a:gd name="T1" fmla="*/ 0 h 32"/>
                  <a:gd name="T2" fmla="*/ 2 w 52"/>
                  <a:gd name="T3" fmla="*/ 2 h 32"/>
                  <a:gd name="T4" fmla="*/ 3 w 52"/>
                  <a:gd name="T5" fmla="*/ 3 h 32"/>
                  <a:gd name="T6" fmla="*/ 5 w 52"/>
                  <a:gd name="T7" fmla="*/ 3 h 32"/>
                  <a:gd name="T8" fmla="*/ 4 w 52"/>
                  <a:gd name="T9" fmla="*/ 0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"/>
                  <a:gd name="T16" fmla="*/ 0 h 32"/>
                  <a:gd name="T17" fmla="*/ 52 w 52"/>
                  <a:gd name="T18" fmla="*/ 32 h 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" h="32">
                    <a:moveTo>
                      <a:pt x="34" y="0"/>
                    </a:moveTo>
                    <a:cubicBezTo>
                      <a:pt x="30" y="12"/>
                      <a:pt x="19" y="16"/>
                      <a:pt x="8" y="20"/>
                    </a:cubicBezTo>
                    <a:cubicBezTo>
                      <a:pt x="0" y="32"/>
                      <a:pt x="14" y="31"/>
                      <a:pt x="24" y="32"/>
                    </a:cubicBezTo>
                    <a:cubicBezTo>
                      <a:pt x="30" y="31"/>
                      <a:pt x="36" y="32"/>
                      <a:pt x="42" y="30"/>
                    </a:cubicBezTo>
                    <a:cubicBezTo>
                      <a:pt x="52" y="26"/>
                      <a:pt x="34" y="3"/>
                      <a:pt x="3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4" name="Freeform 135"/>
              <p:cNvSpPr>
                <a:spLocks/>
              </p:cNvSpPr>
              <p:nvPr/>
            </p:nvSpPr>
            <p:spPr bwMode="black">
              <a:xfrm>
                <a:off x="6052" y="2023"/>
                <a:ext cx="131" cy="54"/>
              </a:xfrm>
              <a:custGeom>
                <a:avLst/>
                <a:gdLst>
                  <a:gd name="T0" fmla="*/ 11 w 172"/>
                  <a:gd name="T1" fmla="*/ 2 h 72"/>
                  <a:gd name="T2" fmla="*/ 8 w 172"/>
                  <a:gd name="T3" fmla="*/ 2 h 72"/>
                  <a:gd name="T4" fmla="*/ 6 w 172"/>
                  <a:gd name="T5" fmla="*/ 0 h 72"/>
                  <a:gd name="T6" fmla="*/ 0 w 172"/>
                  <a:gd name="T7" fmla="*/ 3 h 72"/>
                  <a:gd name="T8" fmla="*/ 3 w 172"/>
                  <a:gd name="T9" fmla="*/ 4 h 72"/>
                  <a:gd name="T10" fmla="*/ 5 w 172"/>
                  <a:gd name="T11" fmla="*/ 5 h 72"/>
                  <a:gd name="T12" fmla="*/ 8 w 172"/>
                  <a:gd name="T13" fmla="*/ 7 h 72"/>
                  <a:gd name="T14" fmla="*/ 8 w 172"/>
                  <a:gd name="T15" fmla="*/ 7 h 72"/>
                  <a:gd name="T16" fmla="*/ 14 w 172"/>
                  <a:gd name="T17" fmla="*/ 5 h 72"/>
                  <a:gd name="T18" fmla="*/ 20 w 172"/>
                  <a:gd name="T19" fmla="*/ 4 h 72"/>
                  <a:gd name="T20" fmla="*/ 17 w 172"/>
                  <a:gd name="T21" fmla="*/ 2 h 72"/>
                  <a:gd name="T22" fmla="*/ 16 w 172"/>
                  <a:gd name="T23" fmla="*/ 2 h 72"/>
                  <a:gd name="T24" fmla="*/ 11 w 172"/>
                  <a:gd name="T25" fmla="*/ 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2"/>
                  <a:gd name="T40" fmla="*/ 0 h 72"/>
                  <a:gd name="T41" fmla="*/ 172 w 172"/>
                  <a:gd name="T42" fmla="*/ 72 h 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2" h="72">
                    <a:moveTo>
                      <a:pt x="102" y="8"/>
                    </a:moveTo>
                    <a:cubicBezTo>
                      <a:pt x="89" y="12"/>
                      <a:pt x="78" y="8"/>
                      <a:pt x="66" y="4"/>
                    </a:cubicBezTo>
                    <a:cubicBezTo>
                      <a:pt x="62" y="3"/>
                      <a:pt x="54" y="0"/>
                      <a:pt x="54" y="0"/>
                    </a:cubicBezTo>
                    <a:cubicBezTo>
                      <a:pt x="38" y="5"/>
                      <a:pt x="12" y="16"/>
                      <a:pt x="0" y="28"/>
                    </a:cubicBezTo>
                    <a:cubicBezTo>
                      <a:pt x="4" y="39"/>
                      <a:pt x="18" y="39"/>
                      <a:pt x="28" y="40"/>
                    </a:cubicBezTo>
                    <a:cubicBezTo>
                      <a:pt x="39" y="44"/>
                      <a:pt x="41" y="60"/>
                      <a:pt x="42" y="60"/>
                    </a:cubicBezTo>
                    <a:cubicBezTo>
                      <a:pt x="50" y="63"/>
                      <a:pt x="58" y="65"/>
                      <a:pt x="66" y="68"/>
                    </a:cubicBezTo>
                    <a:cubicBezTo>
                      <a:pt x="70" y="69"/>
                      <a:pt x="78" y="72"/>
                      <a:pt x="78" y="72"/>
                    </a:cubicBezTo>
                    <a:cubicBezTo>
                      <a:pt x="92" y="71"/>
                      <a:pt x="117" y="69"/>
                      <a:pt x="130" y="60"/>
                    </a:cubicBezTo>
                    <a:cubicBezTo>
                      <a:pt x="148" y="48"/>
                      <a:pt x="150" y="46"/>
                      <a:pt x="172" y="44"/>
                    </a:cubicBezTo>
                    <a:cubicBezTo>
                      <a:pt x="169" y="29"/>
                      <a:pt x="162" y="23"/>
                      <a:pt x="148" y="18"/>
                    </a:cubicBezTo>
                    <a:cubicBezTo>
                      <a:pt x="145" y="10"/>
                      <a:pt x="144" y="7"/>
                      <a:pt x="136" y="4"/>
                    </a:cubicBezTo>
                    <a:cubicBezTo>
                      <a:pt x="134" y="4"/>
                      <a:pt x="105" y="11"/>
                      <a:pt x="102" y="8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5" name="Freeform 136"/>
              <p:cNvSpPr>
                <a:spLocks/>
              </p:cNvSpPr>
              <p:nvPr/>
            </p:nvSpPr>
            <p:spPr bwMode="black">
              <a:xfrm>
                <a:off x="6155" y="1861"/>
                <a:ext cx="40" cy="24"/>
              </a:xfrm>
              <a:custGeom>
                <a:avLst/>
                <a:gdLst>
                  <a:gd name="T0" fmla="*/ 4 w 52"/>
                  <a:gd name="T1" fmla="*/ 0 h 32"/>
                  <a:gd name="T2" fmla="*/ 2 w 52"/>
                  <a:gd name="T3" fmla="*/ 2 h 32"/>
                  <a:gd name="T4" fmla="*/ 3 w 52"/>
                  <a:gd name="T5" fmla="*/ 3 h 32"/>
                  <a:gd name="T6" fmla="*/ 5 w 52"/>
                  <a:gd name="T7" fmla="*/ 3 h 32"/>
                  <a:gd name="T8" fmla="*/ 4 w 52"/>
                  <a:gd name="T9" fmla="*/ 0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"/>
                  <a:gd name="T16" fmla="*/ 0 h 32"/>
                  <a:gd name="T17" fmla="*/ 52 w 52"/>
                  <a:gd name="T18" fmla="*/ 32 h 3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" h="32">
                    <a:moveTo>
                      <a:pt x="34" y="0"/>
                    </a:moveTo>
                    <a:cubicBezTo>
                      <a:pt x="30" y="12"/>
                      <a:pt x="19" y="16"/>
                      <a:pt x="8" y="20"/>
                    </a:cubicBezTo>
                    <a:cubicBezTo>
                      <a:pt x="0" y="32"/>
                      <a:pt x="14" y="31"/>
                      <a:pt x="24" y="32"/>
                    </a:cubicBezTo>
                    <a:cubicBezTo>
                      <a:pt x="30" y="31"/>
                      <a:pt x="36" y="32"/>
                      <a:pt x="42" y="30"/>
                    </a:cubicBezTo>
                    <a:cubicBezTo>
                      <a:pt x="52" y="26"/>
                      <a:pt x="34" y="3"/>
                      <a:pt x="34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2106" name="Freeform 137"/>
              <p:cNvSpPr>
                <a:spLocks/>
              </p:cNvSpPr>
              <p:nvPr/>
            </p:nvSpPr>
            <p:spPr bwMode="black">
              <a:xfrm>
                <a:off x="6240" y="2081"/>
                <a:ext cx="11" cy="15"/>
              </a:xfrm>
              <a:custGeom>
                <a:avLst/>
                <a:gdLst>
                  <a:gd name="T0" fmla="*/ 3 w 13"/>
                  <a:gd name="T1" fmla="*/ 2 h 20"/>
                  <a:gd name="T2" fmla="*/ 1 w 13"/>
                  <a:gd name="T3" fmla="*/ 2 h 20"/>
                  <a:gd name="T4" fmla="*/ 3 w 13"/>
                  <a:gd name="T5" fmla="*/ 2 h 20"/>
                  <a:gd name="T6" fmla="*/ 3 w 13"/>
                  <a:gd name="T7" fmla="*/ 2 h 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"/>
                  <a:gd name="T13" fmla="*/ 0 h 20"/>
                  <a:gd name="T14" fmla="*/ 13 w 13"/>
                  <a:gd name="T15" fmla="*/ 20 h 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" h="20">
                    <a:moveTo>
                      <a:pt x="10" y="5"/>
                    </a:moveTo>
                    <a:cubicBezTo>
                      <a:pt x="3" y="0"/>
                      <a:pt x="5" y="6"/>
                      <a:pt x="1" y="11"/>
                    </a:cubicBezTo>
                    <a:cubicBezTo>
                      <a:pt x="0" y="18"/>
                      <a:pt x="2" y="19"/>
                      <a:pt x="9" y="20"/>
                    </a:cubicBezTo>
                    <a:cubicBezTo>
                      <a:pt x="13" y="14"/>
                      <a:pt x="10" y="12"/>
                      <a:pt x="10" y="5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</p:grpSp>
      </p:grp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000125" y="2000250"/>
          <a:ext cx="1709738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4" name="Диаграмма" r:id="rId3" imgW="2048034" imgH="2095447" progId="MSGraph.Chart.8">
                  <p:embed followColorScheme="full"/>
                </p:oleObj>
              </mc:Choice>
              <mc:Fallback>
                <p:oleObj name="Диаграмма" r:id="rId3" imgW="2048034" imgH="2095447" progId="MSGraph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000125" y="2000250"/>
                        <a:ext cx="1709738" cy="1752600"/>
                      </a:xfrm>
                      <a:prstGeom prst="rect">
                        <a:avLst/>
                      </a:prstGeom>
                      <a:noFill/>
                      <a:effectLst>
                        <a:outerShdw dist="53882" dir="2700000" algn="ctr" rotWithShape="0">
                          <a:srgbClr val="080808">
                            <a:alpha val="50000"/>
                          </a:srgb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Line 141"/>
          <p:cNvSpPr>
            <a:spLocks noChangeShapeType="1"/>
          </p:cNvSpPr>
          <p:nvPr/>
        </p:nvSpPr>
        <p:spPr bwMode="auto">
          <a:xfrm>
            <a:off x="1330325" y="5083175"/>
            <a:ext cx="70104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black">
          <a:xfrm>
            <a:off x="1330326" y="5181600"/>
            <a:ext cx="3429000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1600" dirty="0">
                <a:latin typeface="Arial Narrow" pitchFamily="34" charset="0"/>
              </a:rPr>
              <a:t>Мировая практика внедрения систем наблюдения за деятельностью сотрудников на компьютере – </a:t>
            </a:r>
            <a:r>
              <a:rPr lang="ru-RU" sz="1600" dirty="0" smtClean="0">
                <a:latin typeface="Arial Narrow" pitchFamily="34" charset="0"/>
              </a:rPr>
              <a:t>Казахстан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ru-RU" sz="1600" dirty="0" smtClean="0">
                <a:latin typeface="Arial Narrow" pitchFamily="34" charset="0"/>
              </a:rPr>
              <a:t>существенно </a:t>
            </a:r>
            <a:r>
              <a:rPr lang="ru-RU" sz="1600" dirty="0">
                <a:latin typeface="Arial Narrow" pitchFamily="34" charset="0"/>
              </a:rPr>
              <a:t>отстает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2058" name="Line 143"/>
          <p:cNvSpPr>
            <a:spLocks noChangeShapeType="1"/>
          </p:cNvSpPr>
          <p:nvPr/>
        </p:nvSpPr>
        <p:spPr bwMode="auto">
          <a:xfrm>
            <a:off x="4835525" y="5083175"/>
            <a:ext cx="0" cy="91440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156" name="AutoShape 144"/>
          <p:cNvSpPr>
            <a:spLocks noChangeArrowheads="1"/>
          </p:cNvSpPr>
          <p:nvPr/>
        </p:nvSpPr>
        <p:spPr bwMode="blackWhite">
          <a:xfrm>
            <a:off x="398463" y="1525588"/>
            <a:ext cx="2776537" cy="514350"/>
          </a:xfrm>
          <a:prstGeom prst="wedgeRectCallout">
            <a:avLst>
              <a:gd name="adj1" fmla="val -15000"/>
              <a:gd name="adj2" fmla="val 130836"/>
            </a:avLst>
          </a:prstGeom>
          <a:solidFill>
            <a:schemeClr val="accent2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400" dirty="0">
                <a:solidFill>
                  <a:srgbClr val="FFFFFF"/>
                </a:solidFill>
                <a:latin typeface="Arial Narrow" pitchFamily="34" charset="0"/>
              </a:rPr>
              <a:t>Внедрено систем наблюдения %</a:t>
            </a:r>
          </a:p>
          <a:p>
            <a:pPr algn="ctr">
              <a:defRPr/>
            </a:pPr>
            <a:r>
              <a:rPr lang="ru-RU" sz="1400" dirty="0">
                <a:solidFill>
                  <a:srgbClr val="FFFFFF"/>
                </a:solidFill>
                <a:latin typeface="Arial Narrow" pitchFamily="34" charset="0"/>
              </a:rPr>
              <a:t>от общего числа компаний Евросоюз</a:t>
            </a:r>
            <a:endParaRPr lang="en-US" sz="14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59" name="Oval 147"/>
          <p:cNvSpPr>
            <a:spLocks noChangeArrowheads="1"/>
          </p:cNvSpPr>
          <p:nvPr/>
        </p:nvSpPr>
        <p:spPr bwMode="gray">
          <a:xfrm>
            <a:off x="5064125" y="5211763"/>
            <a:ext cx="180975" cy="180975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 Narrow" pitchFamily="34" charset="0"/>
            </a:endParaRPr>
          </a:p>
        </p:txBody>
      </p:sp>
      <p:sp>
        <p:nvSpPr>
          <p:cNvPr id="2062" name="Rectangle 148"/>
          <p:cNvSpPr>
            <a:spLocks noChangeArrowheads="1"/>
          </p:cNvSpPr>
          <p:nvPr/>
        </p:nvSpPr>
        <p:spPr bwMode="auto">
          <a:xfrm>
            <a:off x="5276850" y="5154613"/>
            <a:ext cx="15303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Евросоюз и США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63" name="Oval 151"/>
          <p:cNvSpPr>
            <a:spLocks noChangeArrowheads="1"/>
          </p:cNvSpPr>
          <p:nvPr/>
        </p:nvSpPr>
        <p:spPr bwMode="gray">
          <a:xfrm>
            <a:off x="5064125" y="5859463"/>
            <a:ext cx="180975" cy="180975"/>
          </a:xfrm>
          <a:prstGeom prst="ellipse">
            <a:avLst/>
          </a:prstGeom>
          <a:solidFill>
            <a:schemeClr val="accent1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 Narrow" pitchFamily="34" charset="0"/>
            </a:endParaRPr>
          </a:p>
        </p:txBody>
      </p:sp>
      <p:sp>
        <p:nvSpPr>
          <p:cNvPr id="2064" name="Rectangle 152"/>
          <p:cNvSpPr>
            <a:spLocks noChangeArrowheads="1"/>
          </p:cNvSpPr>
          <p:nvPr/>
        </p:nvSpPr>
        <p:spPr bwMode="auto">
          <a:xfrm>
            <a:off x="5276850" y="5802313"/>
            <a:ext cx="18790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Arial Narrow" pitchFamily="34" charset="0"/>
              </a:rPr>
              <a:t>Россия и страны СНГ</a:t>
            </a:r>
            <a:endParaRPr lang="en-US" sz="1600" dirty="0">
              <a:latin typeface="Arial Narrow" pitchFamily="34" charset="0"/>
            </a:endParaRPr>
          </a:p>
        </p:txBody>
      </p:sp>
      <p:graphicFrame>
        <p:nvGraphicFramePr>
          <p:cNvPr id="20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899101"/>
              </p:ext>
            </p:extLst>
          </p:nvPr>
        </p:nvGraphicFramePr>
        <p:xfrm>
          <a:off x="3214688" y="2071688"/>
          <a:ext cx="1701800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Лист" r:id="rId5" imgW="1705050" imgH="1533615" progId="Excel.Sheet.8">
                  <p:embed/>
                </p:oleObj>
              </mc:Choice>
              <mc:Fallback>
                <p:oleObj name="Лист" r:id="rId5" imgW="1705050" imgH="1533615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2071688"/>
                        <a:ext cx="1701800" cy="153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767035"/>
              </p:ext>
            </p:extLst>
          </p:nvPr>
        </p:nvGraphicFramePr>
        <p:xfrm>
          <a:off x="6357938" y="2357438"/>
          <a:ext cx="1458912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" name="Лист" r:id="rId7" imgW="1457460" imgH="1371600" progId="Excel.Sheet.8">
                  <p:embed/>
                </p:oleObj>
              </mc:Choice>
              <mc:Fallback>
                <p:oleObj name="Лист" r:id="rId7" imgW="1457460" imgH="137160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38" y="2357438"/>
                        <a:ext cx="1458912" cy="137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" name="AutoShape 144"/>
          <p:cNvSpPr>
            <a:spLocks noChangeArrowheads="1"/>
          </p:cNvSpPr>
          <p:nvPr/>
        </p:nvSpPr>
        <p:spPr bwMode="blackWhite">
          <a:xfrm>
            <a:off x="5195862" y="3873491"/>
            <a:ext cx="2776538" cy="514350"/>
          </a:xfrm>
          <a:prstGeom prst="wedgeRectCallout">
            <a:avLst>
              <a:gd name="adj1" fmla="val -1308"/>
              <a:gd name="adj2" fmla="val -151754"/>
            </a:avLst>
          </a:prstGeom>
          <a:solidFill>
            <a:schemeClr val="accent2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400" dirty="0">
                <a:solidFill>
                  <a:srgbClr val="FFFFFF"/>
                </a:solidFill>
                <a:latin typeface="Arial Narrow" pitchFamily="34" charset="0"/>
              </a:rPr>
              <a:t>Внедрено систем наблюдения %</a:t>
            </a:r>
          </a:p>
          <a:p>
            <a:pPr algn="ctr">
              <a:defRPr/>
            </a:pPr>
            <a:r>
              <a:rPr lang="ru-RU" sz="1400" dirty="0">
                <a:solidFill>
                  <a:srgbClr val="FFFFFF"/>
                </a:solidFill>
                <a:latin typeface="Arial Narrow" pitchFamily="34" charset="0"/>
              </a:rPr>
              <a:t>от общего числа компаний США</a:t>
            </a:r>
            <a:endParaRPr lang="en-US" sz="14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1" name="AutoShape 146"/>
          <p:cNvSpPr>
            <a:spLocks noChangeArrowheads="1"/>
          </p:cNvSpPr>
          <p:nvPr/>
        </p:nvSpPr>
        <p:spPr bwMode="blackWhite">
          <a:xfrm>
            <a:off x="3332163" y="1322388"/>
            <a:ext cx="2714625" cy="500062"/>
          </a:xfrm>
          <a:prstGeom prst="wedgeRectCallout">
            <a:avLst>
              <a:gd name="adj1" fmla="val -19430"/>
              <a:gd name="adj2" fmla="val 142143"/>
            </a:avLst>
          </a:prstGeom>
          <a:solidFill>
            <a:schemeClr val="accent1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1400" dirty="0">
                <a:solidFill>
                  <a:srgbClr val="FFFFFF"/>
                </a:solidFill>
                <a:latin typeface="Arial Narrow" pitchFamily="34" charset="0"/>
              </a:rPr>
              <a:t>Внедрено систем наблюдения %</a:t>
            </a:r>
          </a:p>
          <a:p>
            <a:pPr algn="ctr">
              <a:defRPr/>
            </a:pPr>
            <a:r>
              <a:rPr lang="ru-RU" sz="1400" dirty="0">
                <a:solidFill>
                  <a:srgbClr val="FFFFFF"/>
                </a:solidFill>
                <a:latin typeface="Arial Narrow" pitchFamily="34" charset="0"/>
              </a:rPr>
              <a:t>от общего числа компаний Россия</a:t>
            </a:r>
            <a:endParaRPr lang="en-US" sz="14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grpSp>
        <p:nvGrpSpPr>
          <p:cNvPr id="2068" name="Group 47"/>
          <p:cNvGrpSpPr>
            <a:grpSpLocks/>
          </p:cNvGrpSpPr>
          <p:nvPr/>
        </p:nvGrpSpPr>
        <p:grpSpPr bwMode="auto">
          <a:xfrm>
            <a:off x="271463" y="365125"/>
            <a:ext cx="6086475" cy="777875"/>
            <a:chOff x="720" y="1392"/>
            <a:chExt cx="4058" cy="480"/>
          </a:xfrm>
        </p:grpSpPr>
        <p:sp>
          <p:nvSpPr>
            <p:cNvPr id="132" name="AutoShape 4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2072" name="Group 4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34" name="AutoShape 5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2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35" name="AutoShape 5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2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2069" name="Text Box 60"/>
          <p:cNvSpPr txBox="1">
            <a:spLocks noChangeArrowheads="1"/>
          </p:cNvSpPr>
          <p:nvPr/>
        </p:nvSpPr>
        <p:spPr bwMode="white">
          <a:xfrm>
            <a:off x="1071563" y="500063"/>
            <a:ext cx="48371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 - </a:t>
            </a: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инвестиция 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2070" name="Picture 64" descr="1"/>
          <p:cNvPicPr>
            <a:picLocks noChangeAspect="1" noChangeArrowheads="1"/>
          </p:cNvPicPr>
          <p:nvPr/>
        </p:nvPicPr>
        <p:blipFill>
          <a:blip r:embed="rId9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905967" y="1821890"/>
            <a:ext cx="5357813" cy="944562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00000"/>
                </a:solidFill>
                <a:latin typeface="Arial Narrow" pitchFamily="34" charset="0"/>
              </a:rPr>
              <a:t>Спасибо за внимание!</a:t>
            </a: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1187624" y="3709805"/>
            <a:ext cx="6361113" cy="13779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DDDDDD"/>
            </a:solidFill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2102024" y="3444692"/>
            <a:ext cx="4686300" cy="361950"/>
            <a:chOff x="720" y="1392"/>
            <a:chExt cx="4058" cy="480"/>
          </a:xfrm>
        </p:grpSpPr>
        <p:sp>
          <p:nvSpPr>
            <p:cNvPr id="10" name="AutoShape 7"/>
            <p:cNvSpPr>
              <a:spLocks noChangeArrowheads="1"/>
            </p:cNvSpPr>
            <p:nvPr/>
          </p:nvSpPr>
          <p:spPr bwMode="lt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23564" name="Group 8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3" name="AutoShape 9"/>
              <p:cNvSpPr>
                <a:spLocks noChangeArrowheads="1"/>
              </p:cNvSpPr>
              <p:nvPr/>
            </p:nvSpPr>
            <p:spPr bwMode="ltGray">
              <a:xfrm>
                <a:off x="744" y="1735"/>
                <a:ext cx="3988" cy="11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19216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4" name="AutoShape 10"/>
              <p:cNvSpPr>
                <a:spLocks noChangeArrowheads="1"/>
              </p:cNvSpPr>
              <p:nvPr/>
            </p:nvSpPr>
            <p:spPr bwMode="ltGray">
              <a:xfrm>
                <a:off x="744" y="1407"/>
                <a:ext cx="3988" cy="11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15686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5" name="Rectangle 23"/>
          <p:cNvSpPr>
            <a:spLocks noChangeArrowheads="1"/>
          </p:cNvSpPr>
          <p:nvPr/>
        </p:nvSpPr>
        <p:spPr bwMode="black">
          <a:xfrm>
            <a:off x="3209181" y="3452147"/>
            <a:ext cx="20970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buClr>
                <a:srgbClr val="1F3F5F"/>
              </a:buClr>
              <a:defRPr/>
            </a:pP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ru-RU" sz="1600" b="1" dirty="0">
                <a:solidFill>
                  <a:srgbClr val="FFFFFF"/>
                </a:solidFill>
              </a:rPr>
              <a:t>НАШИ КОНТАКТЫ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3560" name="Text Box 27"/>
          <p:cNvSpPr txBox="1">
            <a:spLocks noChangeArrowheads="1"/>
          </p:cNvSpPr>
          <p:nvPr/>
        </p:nvSpPr>
        <p:spPr bwMode="gray">
          <a:xfrm>
            <a:off x="1959149" y="3922841"/>
            <a:ext cx="2298576" cy="82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20650" indent="-120650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1400" dirty="0" smtClean="0"/>
              <a:t>KIBCGROUP </a:t>
            </a:r>
            <a:endParaRPr lang="ru-RU" sz="1400" dirty="0"/>
          </a:p>
          <a:p>
            <a:pPr marL="120650" indent="-120650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1400" b="1" dirty="0" smtClean="0"/>
              <a:t>+</a:t>
            </a:r>
            <a:r>
              <a:rPr lang="ru-RU" sz="1400" b="1" dirty="0" smtClean="0"/>
              <a:t>7(7212)</a:t>
            </a:r>
            <a:r>
              <a:rPr lang="en-US" sz="1400" b="1" dirty="0" smtClean="0"/>
              <a:t>922</a:t>
            </a:r>
            <a:r>
              <a:rPr lang="en-US" sz="1400" b="1" dirty="0" smtClean="0"/>
              <a:t>-211</a:t>
            </a:r>
            <a:endParaRPr lang="ru-RU" sz="1400" b="1" dirty="0" smtClean="0"/>
          </a:p>
          <a:p>
            <a:pPr marL="120650" indent="-120650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1400" dirty="0" err="1" smtClean="0"/>
              <a:t>info</a:t>
            </a:r>
            <a:r>
              <a:rPr lang="en-US" sz="1400" dirty="0" smtClean="0"/>
              <a:t>@</a:t>
            </a:r>
            <a:r>
              <a:rPr lang="en-US" sz="1400" dirty="0" err="1" smtClean="0"/>
              <a:t>tamerlan</a:t>
            </a:r>
            <a:r>
              <a:rPr lang="ru-RU" sz="1400" dirty="0" smtClean="0"/>
              <a:t>.</a:t>
            </a:r>
            <a:r>
              <a:rPr lang="en-US" sz="1400" dirty="0" err="1" smtClean="0"/>
              <a:t>kz</a:t>
            </a:r>
            <a:endParaRPr lang="ru-RU" sz="1400" dirty="0" smtClean="0"/>
          </a:p>
        </p:txBody>
      </p:sp>
      <p:sp>
        <p:nvSpPr>
          <p:cNvPr id="23561" name="Text Box 28"/>
          <p:cNvSpPr txBox="1">
            <a:spLocks noChangeArrowheads="1"/>
          </p:cNvSpPr>
          <p:nvPr/>
        </p:nvSpPr>
        <p:spPr bwMode="gray">
          <a:xfrm>
            <a:off x="1959149" y="4748786"/>
            <a:ext cx="2625725" cy="26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20650" indent="-120650">
              <a:lnSpc>
                <a:spcPct val="80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sz="1400" b="1" dirty="0" err="1" smtClean="0"/>
              <a:t>www</a:t>
            </a:r>
            <a:r>
              <a:rPr lang="ru-RU" sz="1400" b="1" dirty="0" smtClean="0"/>
              <a:t>.</a:t>
            </a:r>
            <a:r>
              <a:rPr lang="en-US" sz="1400" b="1" dirty="0" err="1" smtClean="0"/>
              <a:t>tamerlan</a:t>
            </a:r>
            <a:r>
              <a:rPr lang="ru-RU" sz="1400" b="1" dirty="0" smtClean="0"/>
              <a:t>.</a:t>
            </a:r>
            <a:r>
              <a:rPr lang="en-US" sz="1400" b="1" dirty="0" err="1" smtClean="0"/>
              <a:t>kz</a:t>
            </a:r>
            <a:endParaRPr lang="en-US" sz="14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618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1820" y="190012"/>
            <a:ext cx="7315200" cy="944562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00000"/>
                </a:solidFill>
              </a:rPr>
              <a:t>О чем </a:t>
            </a:r>
            <a:r>
              <a:rPr lang="ru-RU" dirty="0">
                <a:solidFill>
                  <a:srgbClr val="C00000"/>
                </a:solidFill>
              </a:rPr>
              <a:t>я</a:t>
            </a:r>
            <a:r>
              <a:rPr lang="ru-RU" dirty="0" smtClean="0">
                <a:solidFill>
                  <a:srgbClr val="C00000"/>
                </a:solidFill>
              </a:rPr>
              <a:t> хочу рассказать:</a:t>
            </a:r>
          </a:p>
        </p:txBody>
      </p:sp>
      <p:grpSp>
        <p:nvGrpSpPr>
          <p:cNvPr id="7171" name="Group 37"/>
          <p:cNvGrpSpPr>
            <a:grpSpLocks/>
          </p:cNvGrpSpPr>
          <p:nvPr/>
        </p:nvGrpSpPr>
        <p:grpSpPr bwMode="auto">
          <a:xfrm>
            <a:off x="1255712" y="1621485"/>
            <a:ext cx="6143625" cy="974725"/>
            <a:chOff x="720" y="1392"/>
            <a:chExt cx="4058" cy="480"/>
          </a:xfrm>
        </p:grpSpPr>
        <p:sp>
          <p:nvSpPr>
            <p:cNvPr id="5" name="AutoShape 3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7201" name="Group 3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7" name="AutoShape 4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" name="AutoShape 4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grpSp>
        <p:nvGrpSpPr>
          <p:cNvPr id="7172" name="Group 42"/>
          <p:cNvGrpSpPr>
            <a:grpSpLocks/>
          </p:cNvGrpSpPr>
          <p:nvPr/>
        </p:nvGrpSpPr>
        <p:grpSpPr bwMode="auto">
          <a:xfrm>
            <a:off x="1303156" y="3889246"/>
            <a:ext cx="6143625" cy="911225"/>
            <a:chOff x="720" y="1392"/>
            <a:chExt cx="4058" cy="480"/>
          </a:xfrm>
        </p:grpSpPr>
        <p:sp>
          <p:nvSpPr>
            <p:cNvPr id="10" name="AutoShape 4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7197" name="Group 4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2" name="AutoShape 4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3" name="AutoShape 4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grpSp>
        <p:nvGrpSpPr>
          <p:cNvPr id="7173" name="Group 47"/>
          <p:cNvGrpSpPr>
            <a:grpSpLocks/>
          </p:cNvGrpSpPr>
          <p:nvPr/>
        </p:nvGrpSpPr>
        <p:grpSpPr bwMode="auto">
          <a:xfrm>
            <a:off x="1303156" y="5030658"/>
            <a:ext cx="6215062" cy="984250"/>
            <a:chOff x="720" y="1392"/>
            <a:chExt cx="4058" cy="480"/>
          </a:xfrm>
        </p:grpSpPr>
        <p:sp>
          <p:nvSpPr>
            <p:cNvPr id="15" name="AutoShape 4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7193" name="Group 4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" name="AutoShape 50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8" name="AutoShape 5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grpSp>
        <p:nvGrpSpPr>
          <p:cNvPr id="7174" name="Group 52"/>
          <p:cNvGrpSpPr>
            <a:grpSpLocks/>
          </p:cNvGrpSpPr>
          <p:nvPr/>
        </p:nvGrpSpPr>
        <p:grpSpPr bwMode="auto">
          <a:xfrm>
            <a:off x="1258328" y="2753840"/>
            <a:ext cx="6143625" cy="896938"/>
            <a:chOff x="720" y="1392"/>
            <a:chExt cx="4058" cy="480"/>
          </a:xfrm>
        </p:grpSpPr>
        <p:sp>
          <p:nvSpPr>
            <p:cNvPr id="20" name="AutoShape 53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7189" name="Group 54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2" name="AutoShape 55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3" name="AutoShape 56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2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7175" name="Text Box 57"/>
          <p:cNvSpPr txBox="1">
            <a:spLocks noChangeArrowheads="1"/>
          </p:cNvSpPr>
          <p:nvPr/>
        </p:nvSpPr>
        <p:spPr bwMode="white">
          <a:xfrm>
            <a:off x="1735334" y="2786810"/>
            <a:ext cx="57828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Когда и кому стоит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задумываться о приобретении ТАМЕРЛАН-а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76" name="Text Box 58"/>
          <p:cNvSpPr txBox="1">
            <a:spLocks noChangeArrowheads="1"/>
          </p:cNvSpPr>
          <p:nvPr/>
        </p:nvSpPr>
        <p:spPr bwMode="white">
          <a:xfrm>
            <a:off x="1733549" y="183579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Что такое ПК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77" name="Text Box 59"/>
          <p:cNvSpPr txBox="1">
            <a:spLocks noChangeArrowheads="1"/>
          </p:cNvSpPr>
          <p:nvPr/>
        </p:nvSpPr>
        <p:spPr bwMode="white">
          <a:xfrm>
            <a:off x="1754709" y="3914782"/>
            <a:ext cx="5665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Как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 может помочь, легальность использования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78" name="Text Box 60"/>
          <p:cNvSpPr txBox="1">
            <a:spLocks noChangeArrowheads="1"/>
          </p:cNvSpPr>
          <p:nvPr/>
        </p:nvSpPr>
        <p:spPr bwMode="white">
          <a:xfrm>
            <a:off x="2031818" y="5094158"/>
            <a:ext cx="46357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</a:rPr>
              <a:t>ТАМЕРЛАН –экономика и лицензионная политика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7179" name="Picture 61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119006" y="5195075"/>
            <a:ext cx="7921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62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119006" y="4086096"/>
            <a:ext cx="7921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63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030106" y="1797188"/>
            <a:ext cx="7921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64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1027448" y="2879252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3" name="Text Box 65"/>
          <p:cNvSpPr txBox="1">
            <a:spLocks noChangeArrowheads="1"/>
          </p:cNvSpPr>
          <p:nvPr/>
        </p:nvSpPr>
        <p:spPr bwMode="white">
          <a:xfrm>
            <a:off x="1449206" y="534498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4</a:t>
            </a:r>
          </a:p>
        </p:txBody>
      </p:sp>
      <p:sp>
        <p:nvSpPr>
          <p:cNvPr id="7184" name="Text Box 66"/>
          <p:cNvSpPr txBox="1">
            <a:spLocks noChangeArrowheads="1"/>
          </p:cNvSpPr>
          <p:nvPr/>
        </p:nvSpPr>
        <p:spPr bwMode="white">
          <a:xfrm>
            <a:off x="1373709" y="2936359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2</a:t>
            </a:r>
            <a:endParaRPr lang="en-US" sz="2400" b="1" dirty="0"/>
          </a:p>
        </p:txBody>
      </p:sp>
      <p:sp>
        <p:nvSpPr>
          <p:cNvPr id="7185" name="Text Box 67"/>
          <p:cNvSpPr txBox="1">
            <a:spLocks noChangeArrowheads="1"/>
          </p:cNvSpPr>
          <p:nvPr/>
        </p:nvSpPr>
        <p:spPr bwMode="white">
          <a:xfrm>
            <a:off x="1393824" y="187866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1</a:t>
            </a:r>
            <a:endParaRPr lang="en-US" sz="2400" b="1" dirty="0"/>
          </a:p>
        </p:txBody>
      </p:sp>
      <p:sp>
        <p:nvSpPr>
          <p:cNvPr id="7186" name="Text Box 68"/>
          <p:cNvSpPr txBox="1">
            <a:spLocks noChangeArrowheads="1"/>
          </p:cNvSpPr>
          <p:nvPr/>
        </p:nvSpPr>
        <p:spPr bwMode="white">
          <a:xfrm>
            <a:off x="1441268" y="422103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/>
              <a:t>3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32"/>
          <p:cNvSpPr>
            <a:spLocks noChangeArrowheads="1"/>
          </p:cNvSpPr>
          <p:nvPr/>
        </p:nvSpPr>
        <p:spPr bwMode="auto">
          <a:xfrm>
            <a:off x="378269" y="2164569"/>
            <a:ext cx="815136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  ТАМЕРЛАН </a:t>
            </a:r>
            <a:r>
              <a:rPr lang="ru-RU" dirty="0"/>
              <a:t>- это программный комплекс, который автоматически </a:t>
            </a:r>
            <a:endParaRPr lang="ru-RU" dirty="0" smtClean="0"/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регистрирует </a:t>
            </a:r>
            <a:r>
              <a:rPr lang="ru-RU" dirty="0"/>
              <a:t>все действия сотрудников компании за компьютерами. </a:t>
            </a:r>
            <a:endParaRPr lang="ru-RU" dirty="0" smtClean="0"/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  С </a:t>
            </a:r>
            <a:r>
              <a:rPr lang="ru-RU" dirty="0"/>
              <a:t>помощью большого количества встроенных отчетов и </a:t>
            </a:r>
            <a:endParaRPr lang="ru-RU" dirty="0" smtClean="0"/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многофункционального </a:t>
            </a:r>
            <a:r>
              <a:rPr lang="ru-RU" dirty="0"/>
              <a:t>модуля онлайн-наблюдения </a:t>
            </a:r>
            <a:r>
              <a:rPr lang="ru-RU" dirty="0" smtClean="0"/>
              <a:t>можно точно узнать </a:t>
            </a:r>
            <a:r>
              <a:rPr lang="ru-RU" dirty="0"/>
              <a:t>на что, </a:t>
            </a:r>
            <a:r>
              <a:rPr lang="ru-RU" dirty="0" smtClean="0"/>
              <a:t>и </a:t>
            </a:r>
            <a:r>
              <a:rPr lang="ru-RU" dirty="0"/>
              <a:t>насколько оптимально, тратят сотрудники свое рабочее время, </a:t>
            </a:r>
            <a:endParaRPr lang="ru-RU" dirty="0" smtClean="0"/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а </a:t>
            </a:r>
            <a:r>
              <a:rPr lang="ru-RU" dirty="0"/>
              <a:t>также вовремя </a:t>
            </a:r>
            <a:r>
              <a:rPr lang="ru-RU" dirty="0" smtClean="0"/>
              <a:t>получить оповещение </a:t>
            </a:r>
            <a:r>
              <a:rPr lang="ru-RU" dirty="0"/>
              <a:t>о вредоносных действиях персонала</a:t>
            </a:r>
            <a:r>
              <a:rPr lang="ru-RU" dirty="0" smtClean="0"/>
              <a:t>.</a:t>
            </a:r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  Структура </a:t>
            </a:r>
            <a:r>
              <a:rPr lang="ru-RU" dirty="0"/>
              <a:t>программного комплекса </a:t>
            </a:r>
            <a:r>
              <a:rPr lang="ru-RU" dirty="0" smtClean="0"/>
              <a:t>ТАМЕРЛАН </a:t>
            </a:r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позволяет </a:t>
            </a:r>
            <a:r>
              <a:rPr lang="ru-RU" dirty="0"/>
              <a:t>использовать его для контроля персонала в организациях </a:t>
            </a:r>
            <a:r>
              <a:rPr lang="ru-RU" dirty="0" smtClean="0"/>
              <a:t>любого  </a:t>
            </a:r>
            <a:r>
              <a:rPr lang="ru-RU" dirty="0"/>
              <a:t>размера - имеющих в своей компьютерной сети от одной до сотен рабочих станций. </a:t>
            </a:r>
            <a:endParaRPr lang="ru-RU" dirty="0" smtClean="0"/>
          </a:p>
          <a:p>
            <a:pPr eaLnBrk="0" hangingPunct="0">
              <a:tabLst>
                <a:tab pos="90488" algn="l"/>
                <a:tab pos="5581650" algn="l"/>
              </a:tabLst>
            </a:pPr>
            <a:r>
              <a:rPr lang="ru-RU" dirty="0" smtClean="0"/>
              <a:t>  Отличительная </a:t>
            </a:r>
            <a:r>
              <a:rPr lang="ru-RU" dirty="0"/>
              <a:t>особенность комплекса </a:t>
            </a:r>
            <a:r>
              <a:rPr lang="en-US" dirty="0" smtClean="0"/>
              <a:t> - </a:t>
            </a:r>
            <a:r>
              <a:rPr lang="ru-RU" dirty="0" smtClean="0"/>
              <a:t>возможность наблюдения </a:t>
            </a:r>
            <a:r>
              <a:rPr lang="ru-RU" dirty="0"/>
              <a:t>и просмотра отчетов </a:t>
            </a:r>
            <a:r>
              <a:rPr lang="ru-RU" dirty="0" smtClean="0"/>
              <a:t>через </a:t>
            </a:r>
            <a:r>
              <a:rPr lang="ru-RU" dirty="0"/>
              <a:t>любой браузер с любого компьютера или смартфона!</a:t>
            </a:r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96774" y="433388"/>
            <a:ext cx="6072188" cy="785812"/>
            <a:chOff x="720" y="1392"/>
            <a:chExt cx="4058" cy="480"/>
          </a:xfrm>
        </p:grpSpPr>
        <p:sp>
          <p:nvSpPr>
            <p:cNvPr id="6" name="AutoShape 3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7" name="Group 3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8" name="AutoShape 40"/>
              <p:cNvSpPr>
                <a:spLocks noChangeArrowheads="1"/>
              </p:cNvSpPr>
              <p:nvPr/>
            </p:nvSpPr>
            <p:spPr bwMode="gray">
              <a:xfrm>
                <a:off x="744" y="1728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9" name="AutoShape 4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0" name="Text Box 58"/>
          <p:cNvSpPr txBox="1">
            <a:spLocks noChangeArrowheads="1"/>
          </p:cNvSpPr>
          <p:nvPr/>
        </p:nvSpPr>
        <p:spPr bwMode="white">
          <a:xfrm>
            <a:off x="896837" y="576263"/>
            <a:ext cx="482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Что такое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11" name="Picture 64" descr="1"/>
          <p:cNvPicPr>
            <a:picLocks noChangeAspect="1" noChangeArrowheads="1"/>
          </p:cNvPicPr>
          <p:nvPr/>
        </p:nvPicPr>
        <p:blipFill>
          <a:blip r:embed="rId2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539649" y="4333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58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8"/>
          <p:cNvSpPr>
            <a:spLocks noChangeArrowheads="1"/>
          </p:cNvSpPr>
          <p:nvPr/>
        </p:nvSpPr>
        <p:spPr bwMode="ltGray">
          <a:xfrm>
            <a:off x="4071938" y="5643578"/>
            <a:ext cx="4429125" cy="642938"/>
          </a:xfrm>
          <a:prstGeom prst="roundRect">
            <a:avLst>
              <a:gd name="adj" fmla="val 18333"/>
            </a:avLst>
          </a:prstGeom>
          <a:solidFill>
            <a:srgbClr val="FFFFFF">
              <a:alpha val="59999"/>
            </a:srgbClr>
          </a:solidFill>
          <a:ln w="57150" algn="ctr">
            <a:solidFill>
              <a:srgbClr val="4DBF9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2291" name="AutoShape 58"/>
          <p:cNvSpPr>
            <a:spLocks noChangeArrowheads="1"/>
          </p:cNvSpPr>
          <p:nvPr/>
        </p:nvSpPr>
        <p:spPr bwMode="ltGray">
          <a:xfrm>
            <a:off x="4071938" y="4643438"/>
            <a:ext cx="4429125" cy="857250"/>
          </a:xfrm>
          <a:prstGeom prst="roundRect">
            <a:avLst>
              <a:gd name="adj" fmla="val 18333"/>
            </a:avLst>
          </a:prstGeom>
          <a:solidFill>
            <a:srgbClr val="FFFFFF">
              <a:alpha val="59999"/>
            </a:srgbClr>
          </a:solidFill>
          <a:ln w="57150" algn="ctr">
            <a:solidFill>
              <a:srgbClr val="6491EA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2292" name="AutoShape 58"/>
          <p:cNvSpPr>
            <a:spLocks noChangeArrowheads="1"/>
          </p:cNvSpPr>
          <p:nvPr/>
        </p:nvSpPr>
        <p:spPr bwMode="ltGray">
          <a:xfrm>
            <a:off x="4071938" y="3643313"/>
            <a:ext cx="4429125" cy="857250"/>
          </a:xfrm>
          <a:prstGeom prst="roundRect">
            <a:avLst>
              <a:gd name="adj" fmla="val 15000"/>
            </a:avLst>
          </a:prstGeom>
          <a:solidFill>
            <a:srgbClr val="FFFFFF">
              <a:alpha val="59999"/>
            </a:srgbClr>
          </a:solidFill>
          <a:ln w="57150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2293" name="AutoShape 58"/>
          <p:cNvSpPr>
            <a:spLocks noChangeArrowheads="1"/>
          </p:cNvSpPr>
          <p:nvPr/>
        </p:nvSpPr>
        <p:spPr bwMode="ltGray">
          <a:xfrm>
            <a:off x="4071938" y="1428750"/>
            <a:ext cx="4429125" cy="2071688"/>
          </a:xfrm>
          <a:prstGeom prst="roundRect">
            <a:avLst>
              <a:gd name="adj" fmla="val 5000"/>
            </a:avLst>
          </a:prstGeom>
          <a:solidFill>
            <a:srgbClr val="FFFFFF">
              <a:alpha val="59999"/>
            </a:srgbClr>
          </a:solidFill>
          <a:ln w="57150" algn="ctr">
            <a:solidFill>
              <a:srgbClr val="EB943D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2295" name="AutoShape 4"/>
          <p:cNvSpPr>
            <a:spLocks noChangeArrowheads="1"/>
          </p:cNvSpPr>
          <p:nvPr/>
        </p:nvSpPr>
        <p:spPr bwMode="gray">
          <a:xfrm flipH="1">
            <a:off x="2350293" y="2955926"/>
            <a:ext cx="811213" cy="687387"/>
          </a:xfrm>
          <a:prstGeom prst="curvedRightArrow">
            <a:avLst>
              <a:gd name="adj1" fmla="val 16542"/>
              <a:gd name="adj2" fmla="val 38977"/>
              <a:gd name="adj3" fmla="val 33896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sp>
        <p:nvSpPr>
          <p:cNvPr id="12296" name="AutoShape 5"/>
          <p:cNvSpPr>
            <a:spLocks noChangeArrowheads="1"/>
          </p:cNvSpPr>
          <p:nvPr/>
        </p:nvSpPr>
        <p:spPr bwMode="gray">
          <a:xfrm>
            <a:off x="921543" y="2955926"/>
            <a:ext cx="811213" cy="687387"/>
          </a:xfrm>
          <a:prstGeom prst="curvedRightArrow">
            <a:avLst>
              <a:gd name="adj1" fmla="val 19583"/>
              <a:gd name="adj2" fmla="val 44676"/>
              <a:gd name="adj3" fmla="val 33700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dirty="0">
              <a:latin typeface="Arial Narrow" pitchFamily="34" charset="0"/>
            </a:endParaRPr>
          </a:p>
        </p:txBody>
      </p:sp>
      <p:grpSp>
        <p:nvGrpSpPr>
          <p:cNvPr id="12297" name="Group 6"/>
          <p:cNvGrpSpPr>
            <a:grpSpLocks/>
          </p:cNvGrpSpPr>
          <p:nvPr/>
        </p:nvGrpSpPr>
        <p:grpSpPr bwMode="auto">
          <a:xfrm>
            <a:off x="635793" y="3598863"/>
            <a:ext cx="2703513" cy="2465388"/>
            <a:chOff x="862" y="713"/>
            <a:chExt cx="3780" cy="3490"/>
          </a:xfrm>
        </p:grpSpPr>
        <p:grpSp>
          <p:nvGrpSpPr>
            <p:cNvPr id="12312" name="Group 7"/>
            <p:cNvGrpSpPr>
              <a:grpSpLocks/>
            </p:cNvGrpSpPr>
            <p:nvPr/>
          </p:nvGrpSpPr>
          <p:grpSpPr bwMode="auto">
            <a:xfrm>
              <a:off x="1082" y="2210"/>
              <a:ext cx="3406" cy="1993"/>
              <a:chOff x="1082" y="2355"/>
              <a:chExt cx="3406" cy="1993"/>
            </a:xfrm>
          </p:grpSpPr>
          <p:sp>
            <p:nvSpPr>
              <p:cNvPr id="12325" name="Freeform 8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9 w 1323"/>
                  <a:gd name="T1" fmla="*/ 367 h 1322"/>
                  <a:gd name="T2" fmla="*/ 1448 w 1323"/>
                  <a:gd name="T3" fmla="*/ 1322 h 1322"/>
                  <a:gd name="T4" fmla="*/ 1448 w 1323"/>
                  <a:gd name="T5" fmla="*/ 974 h 1322"/>
                  <a:gd name="T6" fmla="*/ 0 w 1323"/>
                  <a:gd name="T7" fmla="*/ 0 h 1322"/>
                  <a:gd name="T8" fmla="*/ 59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26" name="Freeform 9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27" name="Freeform 10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</p:grpSp>
        <p:grpSp>
          <p:nvGrpSpPr>
            <p:cNvPr id="12313" name="Group 11"/>
            <p:cNvGrpSpPr>
              <a:grpSpLocks/>
            </p:cNvGrpSpPr>
            <p:nvPr/>
          </p:nvGrpSpPr>
          <p:grpSpPr bwMode="auto">
            <a:xfrm>
              <a:off x="1009" y="1723"/>
              <a:ext cx="3527" cy="1993"/>
              <a:chOff x="1082" y="2355"/>
              <a:chExt cx="3406" cy="1993"/>
            </a:xfrm>
          </p:grpSpPr>
          <p:sp>
            <p:nvSpPr>
              <p:cNvPr id="12322" name="Freeform 12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9 w 1323"/>
                  <a:gd name="T1" fmla="*/ 367 h 1322"/>
                  <a:gd name="T2" fmla="*/ 1448 w 1323"/>
                  <a:gd name="T3" fmla="*/ 1322 h 1322"/>
                  <a:gd name="T4" fmla="*/ 1448 w 1323"/>
                  <a:gd name="T5" fmla="*/ 974 h 1322"/>
                  <a:gd name="T6" fmla="*/ 0 w 1323"/>
                  <a:gd name="T7" fmla="*/ 0 h 1322"/>
                  <a:gd name="T8" fmla="*/ 59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23" name="Freeform 13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24" name="Freeform 14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B4B4B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</p:grpSp>
        <p:grpSp>
          <p:nvGrpSpPr>
            <p:cNvPr id="12314" name="Group 15"/>
            <p:cNvGrpSpPr>
              <a:grpSpLocks/>
            </p:cNvGrpSpPr>
            <p:nvPr/>
          </p:nvGrpSpPr>
          <p:grpSpPr bwMode="auto">
            <a:xfrm>
              <a:off x="935" y="1219"/>
              <a:ext cx="3653" cy="1993"/>
              <a:chOff x="1082" y="2355"/>
              <a:chExt cx="3406" cy="1993"/>
            </a:xfrm>
          </p:grpSpPr>
          <p:sp>
            <p:nvSpPr>
              <p:cNvPr id="12319" name="Freeform 16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9 w 1323"/>
                  <a:gd name="T1" fmla="*/ 367 h 1322"/>
                  <a:gd name="T2" fmla="*/ 1448 w 1323"/>
                  <a:gd name="T3" fmla="*/ 1322 h 1322"/>
                  <a:gd name="T4" fmla="*/ 1448 w 1323"/>
                  <a:gd name="T5" fmla="*/ 974 h 1322"/>
                  <a:gd name="T6" fmla="*/ 0 w 1323"/>
                  <a:gd name="T7" fmla="*/ 0 h 1322"/>
                  <a:gd name="T8" fmla="*/ 59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20" name="Freeform 17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21" name="Freeform 18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</p:grpSp>
        <p:grpSp>
          <p:nvGrpSpPr>
            <p:cNvPr id="12315" name="Group 19"/>
            <p:cNvGrpSpPr>
              <a:grpSpLocks/>
            </p:cNvGrpSpPr>
            <p:nvPr/>
          </p:nvGrpSpPr>
          <p:grpSpPr bwMode="auto">
            <a:xfrm>
              <a:off x="862" y="713"/>
              <a:ext cx="3780" cy="1993"/>
              <a:chOff x="1082" y="2355"/>
              <a:chExt cx="3406" cy="1993"/>
            </a:xfrm>
          </p:grpSpPr>
          <p:sp>
            <p:nvSpPr>
              <p:cNvPr id="12316" name="Freeform 20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9 w 1323"/>
                  <a:gd name="T1" fmla="*/ 367 h 1322"/>
                  <a:gd name="T2" fmla="*/ 1448 w 1323"/>
                  <a:gd name="T3" fmla="*/ 1322 h 1322"/>
                  <a:gd name="T4" fmla="*/ 1448 w 1323"/>
                  <a:gd name="T5" fmla="*/ 974 h 1322"/>
                  <a:gd name="T6" fmla="*/ 0 w 1323"/>
                  <a:gd name="T7" fmla="*/ 0 h 1322"/>
                  <a:gd name="T8" fmla="*/ 59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17" name="Freeform 21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  <p:sp>
            <p:nvSpPr>
              <p:cNvPr id="12318" name="Freeform 22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dirty="0">
                  <a:latin typeface="Arial Narrow" pitchFamily="34" charset="0"/>
                </a:endParaRPr>
              </a:p>
            </p:txBody>
          </p:sp>
        </p:grpSp>
      </p:grpSp>
      <p:pic>
        <p:nvPicPr>
          <p:cNvPr id="12299" name="Picture 29" descr="num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" y="2098676"/>
            <a:ext cx="1857375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301" name="Group 37"/>
          <p:cNvGrpSpPr>
            <a:grpSpLocks/>
          </p:cNvGrpSpPr>
          <p:nvPr/>
        </p:nvGrpSpPr>
        <p:grpSpPr bwMode="auto">
          <a:xfrm>
            <a:off x="285750" y="357188"/>
            <a:ext cx="6072188" cy="785812"/>
            <a:chOff x="720" y="1392"/>
            <a:chExt cx="4058" cy="480"/>
          </a:xfrm>
        </p:grpSpPr>
        <p:sp>
          <p:nvSpPr>
            <p:cNvPr id="34" name="AutoShape 3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2309" name="Group 3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36" name="AutoShape 40"/>
              <p:cNvSpPr>
                <a:spLocks noChangeArrowheads="1"/>
              </p:cNvSpPr>
              <p:nvPr/>
            </p:nvSpPr>
            <p:spPr bwMode="gray">
              <a:xfrm>
                <a:off x="744" y="1728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37" name="AutoShape 4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2302" name="Text Box 58"/>
          <p:cNvSpPr txBox="1">
            <a:spLocks noChangeArrowheads="1"/>
          </p:cNvSpPr>
          <p:nvPr/>
        </p:nvSpPr>
        <p:spPr bwMode="white">
          <a:xfrm>
            <a:off x="785813" y="500063"/>
            <a:ext cx="482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Что такое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12303" name="Picture 64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4" name="Прямоугольник 40"/>
          <p:cNvSpPr>
            <a:spLocks noChangeArrowheads="1"/>
          </p:cNvSpPr>
          <p:nvPr/>
        </p:nvSpPr>
        <p:spPr bwMode="auto">
          <a:xfrm>
            <a:off x="4143375" y="5643578"/>
            <a:ext cx="4429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4DBF9C"/>
                </a:solidFill>
                <a:latin typeface="Arial Narrow" pitchFamily="34" charset="0"/>
                <a:cs typeface="Arial" charset="0"/>
              </a:rPr>
              <a:t>Готовит отчеты о времени активной и пассивной работы сотрудников с приложениями и Интернет</a:t>
            </a:r>
            <a:r>
              <a:rPr lang="en-US" sz="1600" b="1" dirty="0">
                <a:solidFill>
                  <a:srgbClr val="4DBF9C"/>
                </a:solidFill>
                <a:latin typeface="Arial Narrow" pitchFamily="34" charset="0"/>
                <a:cs typeface="Arial" charset="0"/>
              </a:rPr>
              <a:t>.</a:t>
            </a:r>
            <a:endParaRPr lang="ru-RU" sz="1600" dirty="0">
              <a:solidFill>
                <a:srgbClr val="4DBF9C"/>
              </a:solidFill>
            </a:endParaRPr>
          </a:p>
        </p:txBody>
      </p:sp>
      <p:sp>
        <p:nvSpPr>
          <p:cNvPr id="12305" name="Прямоугольник 41"/>
          <p:cNvSpPr>
            <a:spLocks noChangeArrowheads="1"/>
          </p:cNvSpPr>
          <p:nvPr/>
        </p:nvSpPr>
        <p:spPr bwMode="auto">
          <a:xfrm>
            <a:off x="4143375" y="4643438"/>
            <a:ext cx="4357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 dirty="0">
                <a:solidFill>
                  <a:schemeClr val="accent1"/>
                </a:solidFill>
                <a:latin typeface="Arial Narrow" pitchFamily="34" charset="0"/>
                <a:cs typeface="Arial" charset="0"/>
              </a:rPr>
              <a:t>Реализует систему видео и аудио наблюдения позволяя устанавливать до 4-х камер на компьютер</a:t>
            </a:r>
            <a:r>
              <a:rPr lang="en-US" sz="1600" b="1" dirty="0">
                <a:solidFill>
                  <a:schemeClr val="accent1"/>
                </a:solidFill>
                <a:latin typeface="Arial Narrow" pitchFamily="34" charset="0"/>
                <a:cs typeface="Arial" charset="0"/>
              </a:rPr>
              <a:t>.</a:t>
            </a:r>
          </a:p>
        </p:txBody>
      </p:sp>
      <p:sp>
        <p:nvSpPr>
          <p:cNvPr id="12306" name="Прямоугольник 42"/>
          <p:cNvSpPr>
            <a:spLocks noChangeArrowheads="1"/>
          </p:cNvSpPr>
          <p:nvPr/>
        </p:nvSpPr>
        <p:spPr bwMode="auto">
          <a:xfrm>
            <a:off x="4143375" y="3643313"/>
            <a:ext cx="42862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 dirty="0">
                <a:solidFill>
                  <a:schemeClr val="folHlink"/>
                </a:solidFill>
                <a:latin typeface="Arial Narrow" pitchFamily="34" charset="0"/>
                <a:cs typeface="Arial" charset="0"/>
              </a:rPr>
              <a:t>Позволяет гибко настроить реакцию на подозрительные действия сотрудников и мгновенно оповещает руководство о них</a:t>
            </a:r>
            <a:r>
              <a:rPr lang="en-US" sz="1600" b="1" dirty="0">
                <a:solidFill>
                  <a:schemeClr val="folHlink"/>
                </a:solidFill>
                <a:latin typeface="Arial Narrow" pitchFamily="34" charset="0"/>
                <a:cs typeface="Arial" charset="0"/>
              </a:rPr>
              <a:t>.</a:t>
            </a:r>
          </a:p>
        </p:txBody>
      </p:sp>
      <p:sp>
        <p:nvSpPr>
          <p:cNvPr id="12307" name="Прямоугольник 46"/>
          <p:cNvSpPr>
            <a:spLocks noChangeArrowheads="1"/>
          </p:cNvSpPr>
          <p:nvPr/>
        </p:nvSpPr>
        <p:spPr bwMode="auto">
          <a:xfrm>
            <a:off x="4143375" y="1428750"/>
            <a:ext cx="435768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Производит контроль и учет:</a:t>
            </a:r>
          </a:p>
          <a:p>
            <a:pPr eaLnBrk="0" hangingPunct="0">
              <a:buFontTx/>
              <a:buChar char="-"/>
            </a:pPr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 рабочего времени</a:t>
            </a:r>
          </a:p>
          <a:p>
            <a:pPr eaLnBrk="0" hangingPunct="0">
              <a:buFontTx/>
              <a:buChar char="-"/>
            </a:pPr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 использования программ</a:t>
            </a:r>
          </a:p>
          <a:p>
            <a:pPr eaLnBrk="0" hangingPunct="0">
              <a:buFontTx/>
              <a:buChar char="-"/>
            </a:pPr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 операций с файлами</a:t>
            </a:r>
          </a:p>
          <a:p>
            <a:pPr eaLnBrk="0" hangingPunct="0">
              <a:buFontTx/>
              <a:buChar char="-"/>
            </a:pPr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 использования Интернет</a:t>
            </a:r>
          </a:p>
          <a:p>
            <a:pPr eaLnBrk="0" hangingPunct="0">
              <a:buFontTx/>
              <a:buChar char="-"/>
            </a:pPr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 вводимых текстов</a:t>
            </a:r>
          </a:p>
          <a:p>
            <a:pPr eaLnBrk="0" hangingPunct="0"/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Производит снимки экранов</a:t>
            </a:r>
          </a:p>
          <a:p>
            <a:pPr eaLnBrk="0" hangingPunct="0"/>
            <a:r>
              <a:rPr lang="ru-RU" sz="1600" b="1" dirty="0">
                <a:solidFill>
                  <a:schemeClr val="accent2"/>
                </a:solidFill>
                <a:latin typeface="Arial Narrow" pitchFamily="34" charset="0"/>
                <a:cs typeface="Arial" charset="0"/>
              </a:rPr>
              <a:t>Имеет удобный интерфейс работы с отчетами</a:t>
            </a:r>
            <a:endParaRPr lang="en-US" sz="1600" b="1" dirty="0">
              <a:solidFill>
                <a:schemeClr val="accent2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58"/>
          <p:cNvSpPr>
            <a:spLocks noChangeArrowheads="1"/>
          </p:cNvSpPr>
          <p:nvPr/>
        </p:nvSpPr>
        <p:spPr bwMode="ltGray">
          <a:xfrm>
            <a:off x="4500563" y="1857375"/>
            <a:ext cx="2000250" cy="4643438"/>
          </a:xfrm>
          <a:prstGeom prst="roundRect">
            <a:avLst>
              <a:gd name="adj" fmla="val 5000"/>
            </a:avLst>
          </a:prstGeom>
          <a:solidFill>
            <a:srgbClr val="FFFFFF">
              <a:alpha val="10196"/>
            </a:srgbClr>
          </a:solidFill>
          <a:ln w="57150" algn="ctr">
            <a:solidFill>
              <a:srgbClr val="D0C93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339" name="AutoShape 58"/>
          <p:cNvSpPr>
            <a:spLocks noChangeArrowheads="1"/>
          </p:cNvSpPr>
          <p:nvPr/>
        </p:nvSpPr>
        <p:spPr bwMode="ltGray">
          <a:xfrm>
            <a:off x="2357438" y="1857375"/>
            <a:ext cx="2000250" cy="4643438"/>
          </a:xfrm>
          <a:prstGeom prst="roundRect">
            <a:avLst>
              <a:gd name="adj" fmla="val 5000"/>
            </a:avLst>
          </a:prstGeom>
          <a:solidFill>
            <a:srgbClr val="FFFFFF">
              <a:alpha val="10196"/>
            </a:srgbClr>
          </a:solidFill>
          <a:ln w="57150" algn="ctr">
            <a:solidFill>
              <a:srgbClr val="D0C93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4340" name="AutoShape 58"/>
          <p:cNvSpPr>
            <a:spLocks noChangeArrowheads="1"/>
          </p:cNvSpPr>
          <p:nvPr/>
        </p:nvSpPr>
        <p:spPr bwMode="ltGray">
          <a:xfrm>
            <a:off x="214313" y="1857375"/>
            <a:ext cx="2000250" cy="4643438"/>
          </a:xfrm>
          <a:prstGeom prst="roundRect">
            <a:avLst>
              <a:gd name="adj" fmla="val 5000"/>
            </a:avLst>
          </a:prstGeom>
          <a:solidFill>
            <a:srgbClr val="FFFFFF">
              <a:alpha val="10196"/>
            </a:srgbClr>
          </a:solidFill>
          <a:ln w="57150" algn="ctr">
            <a:solidFill>
              <a:srgbClr val="D0C93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14341" name="Group 37"/>
          <p:cNvGrpSpPr>
            <a:grpSpLocks/>
          </p:cNvGrpSpPr>
          <p:nvPr/>
        </p:nvGrpSpPr>
        <p:grpSpPr bwMode="auto">
          <a:xfrm>
            <a:off x="285750" y="357188"/>
            <a:ext cx="6072188" cy="785812"/>
            <a:chOff x="720" y="1392"/>
            <a:chExt cx="4058" cy="480"/>
          </a:xfrm>
        </p:grpSpPr>
        <p:sp>
          <p:nvSpPr>
            <p:cNvPr id="5" name="AutoShape 38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4382" name="Group 39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7" name="AutoShape 40"/>
              <p:cNvSpPr>
                <a:spLocks noChangeArrowheads="1"/>
              </p:cNvSpPr>
              <p:nvPr/>
            </p:nvSpPr>
            <p:spPr bwMode="gray">
              <a:xfrm>
                <a:off x="744" y="1728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" name="AutoShape 41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sp>
        <p:nvSpPr>
          <p:cNvPr id="14342" name="Text Box 58"/>
          <p:cNvSpPr txBox="1">
            <a:spLocks noChangeArrowheads="1"/>
          </p:cNvSpPr>
          <p:nvPr/>
        </p:nvSpPr>
        <p:spPr bwMode="white">
          <a:xfrm>
            <a:off x="785813" y="500063"/>
            <a:ext cx="482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ru-RU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Что такое </a:t>
            </a:r>
            <a:r>
              <a:rPr lang="ru-RU" sz="2400" b="1" dirty="0" smtClean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ТАМЕРЛАН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  <p:pic>
        <p:nvPicPr>
          <p:cNvPr id="14343" name="Picture 64" descr="1"/>
          <p:cNvPicPr>
            <a:picLocks noChangeAspect="1" noChangeArrowheads="1"/>
          </p:cNvPicPr>
          <p:nvPr/>
        </p:nvPicPr>
        <p:blipFill>
          <a:blip r:embed="rId3">
            <a:lum bright="-6000" contrast="24000"/>
          </a:blip>
          <a:srcRect l="42606" t="64474" r="19473"/>
          <a:stretch>
            <a:fillRect/>
          </a:stretch>
        </p:blipFill>
        <p:spPr bwMode="auto">
          <a:xfrm>
            <a:off x="428625" y="357188"/>
            <a:ext cx="7921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TextBox 93"/>
          <p:cNvSpPr txBox="1">
            <a:spLocks noChangeArrowheads="1"/>
          </p:cNvSpPr>
          <p:nvPr/>
        </p:nvSpPr>
        <p:spPr bwMode="auto">
          <a:xfrm>
            <a:off x="2857500" y="1285875"/>
            <a:ext cx="2984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Arial Narrow" pitchFamily="34" charset="0"/>
              </a:rPr>
              <a:t>ОПИСАНИЕ МОДУЛЕЙ</a:t>
            </a:r>
          </a:p>
        </p:txBody>
      </p:sp>
      <p:sp>
        <p:nvSpPr>
          <p:cNvPr id="14346" name="TextBox 60"/>
          <p:cNvSpPr txBox="1">
            <a:spLocks noChangeArrowheads="1"/>
          </p:cNvSpPr>
          <p:nvPr/>
        </p:nvSpPr>
        <p:spPr bwMode="auto">
          <a:xfrm>
            <a:off x="285750" y="3357563"/>
            <a:ext cx="1928813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МОДУЛЬ - СЕРВЕР (БАЗА ДАННЫХ) устанавливается на сервер предприятия. </a:t>
            </a:r>
          </a:p>
          <a:p>
            <a:r>
              <a:rPr lang="es-ES" sz="1200" b="1">
                <a:solidFill>
                  <a:srgbClr val="C00000"/>
                </a:solidFill>
              </a:rPr>
              <a:t>Дает возможность создавать и конфигурировать централизованную базу данных о работе сотрудников</a:t>
            </a:r>
            <a:r>
              <a:rPr lang="ru-RU" sz="1200" b="1" dirty="0">
                <a:solidFill>
                  <a:srgbClr val="C00000"/>
                </a:solidFill>
              </a:rPr>
              <a:t>. База данных и модуль сервер могут быть расположены на разных машинах.</a:t>
            </a:r>
          </a:p>
        </p:txBody>
      </p:sp>
      <p:grpSp>
        <p:nvGrpSpPr>
          <p:cNvPr id="14347" name="Group 23"/>
          <p:cNvGrpSpPr>
            <a:grpSpLocks/>
          </p:cNvGrpSpPr>
          <p:nvPr/>
        </p:nvGrpSpPr>
        <p:grpSpPr bwMode="auto">
          <a:xfrm>
            <a:off x="571500" y="1928813"/>
            <a:ext cx="1285875" cy="1285875"/>
            <a:chOff x="2457" y="2000"/>
            <a:chExt cx="901" cy="888"/>
          </a:xfrm>
        </p:grpSpPr>
        <p:pic>
          <p:nvPicPr>
            <p:cNvPr id="14365" name="Picture 24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" name="Oval 25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4369" name="Freeform 26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>
                <a:gd name="T0" fmla="*/ 8 w 1321"/>
                <a:gd name="T1" fmla="*/ 0 h 712"/>
                <a:gd name="T2" fmla="*/ 9 w 1321"/>
                <a:gd name="T3" fmla="*/ 0 h 712"/>
                <a:gd name="T4" fmla="*/ 9 w 1321"/>
                <a:gd name="T5" fmla="*/ 0 h 712"/>
                <a:gd name="T6" fmla="*/ 9 w 1321"/>
                <a:gd name="T7" fmla="*/ 0 h 712"/>
                <a:gd name="T8" fmla="*/ 8 w 1321"/>
                <a:gd name="T9" fmla="*/ 0 h 712"/>
                <a:gd name="T10" fmla="*/ 8 w 1321"/>
                <a:gd name="T11" fmla="*/ 1 h 712"/>
                <a:gd name="T12" fmla="*/ 8 w 1321"/>
                <a:gd name="T13" fmla="*/ 1 h 712"/>
                <a:gd name="T14" fmla="*/ 7 w 1321"/>
                <a:gd name="T15" fmla="*/ 1 h 712"/>
                <a:gd name="T16" fmla="*/ 7 w 1321"/>
                <a:gd name="T17" fmla="*/ 1 h 712"/>
                <a:gd name="T18" fmla="*/ 7 w 1321"/>
                <a:gd name="T19" fmla="*/ 1 h 712"/>
                <a:gd name="T20" fmla="*/ 6 w 1321"/>
                <a:gd name="T21" fmla="*/ 1 h 712"/>
                <a:gd name="T22" fmla="*/ 6 w 1321"/>
                <a:gd name="T23" fmla="*/ 1 h 712"/>
                <a:gd name="T24" fmla="*/ 6 w 1321"/>
                <a:gd name="T25" fmla="*/ 1 h 712"/>
                <a:gd name="T26" fmla="*/ 5 w 1321"/>
                <a:gd name="T27" fmla="*/ 1 h 712"/>
                <a:gd name="T28" fmla="*/ 5 w 1321"/>
                <a:gd name="T29" fmla="*/ 1 h 712"/>
                <a:gd name="T30" fmla="*/ 3 w 1321"/>
                <a:gd name="T31" fmla="*/ 1 h 712"/>
                <a:gd name="T32" fmla="*/ 3 w 1321"/>
                <a:gd name="T33" fmla="*/ 1 h 712"/>
                <a:gd name="T34" fmla="*/ 3 w 1321"/>
                <a:gd name="T35" fmla="*/ 1 h 712"/>
                <a:gd name="T36" fmla="*/ 2 w 1321"/>
                <a:gd name="T37" fmla="*/ 1 h 712"/>
                <a:gd name="T38" fmla="*/ 2 w 1321"/>
                <a:gd name="T39" fmla="*/ 1 h 712"/>
                <a:gd name="T40" fmla="*/ 2 w 1321"/>
                <a:gd name="T41" fmla="*/ 1 h 712"/>
                <a:gd name="T42" fmla="*/ 1 w 1321"/>
                <a:gd name="T43" fmla="*/ 1 h 712"/>
                <a:gd name="T44" fmla="*/ 1 w 1321"/>
                <a:gd name="T45" fmla="*/ 1 h 712"/>
                <a:gd name="T46" fmla="*/ 1 w 1321"/>
                <a:gd name="T47" fmla="*/ 1 h 712"/>
                <a:gd name="T48" fmla="*/ 1 w 1321"/>
                <a:gd name="T49" fmla="*/ 1 h 712"/>
                <a:gd name="T50" fmla="*/ 1 w 1321"/>
                <a:gd name="T51" fmla="*/ 1 h 712"/>
                <a:gd name="T52" fmla="*/ 1 w 1321"/>
                <a:gd name="T53" fmla="*/ 1 h 712"/>
                <a:gd name="T54" fmla="*/ 1 w 1321"/>
                <a:gd name="T55" fmla="*/ 0 h 712"/>
                <a:gd name="T56" fmla="*/ 0 w 1321"/>
                <a:gd name="T57" fmla="*/ 0 h 712"/>
                <a:gd name="T58" fmla="*/ 0 w 1321"/>
                <a:gd name="T59" fmla="*/ 0 h 712"/>
                <a:gd name="T60" fmla="*/ 1 w 1321"/>
                <a:gd name="T61" fmla="*/ 0 h 712"/>
                <a:gd name="T62" fmla="*/ 1 w 1321"/>
                <a:gd name="T63" fmla="*/ 0 h 712"/>
                <a:gd name="T64" fmla="*/ 1 w 1321"/>
                <a:gd name="T65" fmla="*/ 0 h 712"/>
                <a:gd name="T66" fmla="*/ 1 w 1321"/>
                <a:gd name="T67" fmla="*/ 0 h 712"/>
                <a:gd name="T68" fmla="*/ 1 w 1321"/>
                <a:gd name="T69" fmla="*/ 0 h 712"/>
                <a:gd name="T70" fmla="*/ 2 w 1321"/>
                <a:gd name="T71" fmla="*/ 0 h 712"/>
                <a:gd name="T72" fmla="*/ 2 w 1321"/>
                <a:gd name="T73" fmla="*/ 0 h 712"/>
                <a:gd name="T74" fmla="*/ 2 w 1321"/>
                <a:gd name="T75" fmla="*/ 0 h 712"/>
                <a:gd name="T76" fmla="*/ 3 w 1321"/>
                <a:gd name="T77" fmla="*/ 0 h 712"/>
                <a:gd name="T78" fmla="*/ 3 w 1321"/>
                <a:gd name="T79" fmla="*/ 0 h 712"/>
                <a:gd name="T80" fmla="*/ 4 w 1321"/>
                <a:gd name="T81" fmla="*/ 0 h 712"/>
                <a:gd name="T82" fmla="*/ 4 w 1321"/>
                <a:gd name="T83" fmla="*/ 0 h 712"/>
                <a:gd name="T84" fmla="*/ 4 w 1321"/>
                <a:gd name="T85" fmla="*/ 0 h 712"/>
                <a:gd name="T86" fmla="*/ 5 w 1321"/>
                <a:gd name="T87" fmla="*/ 0 h 712"/>
                <a:gd name="T88" fmla="*/ 5 w 1321"/>
                <a:gd name="T89" fmla="*/ 0 h 712"/>
                <a:gd name="T90" fmla="*/ 6 w 1321"/>
                <a:gd name="T91" fmla="*/ 0 h 712"/>
                <a:gd name="T92" fmla="*/ 6 w 1321"/>
                <a:gd name="T93" fmla="*/ 0 h 712"/>
                <a:gd name="T94" fmla="*/ 7 w 1321"/>
                <a:gd name="T95" fmla="*/ 0 h 712"/>
                <a:gd name="T96" fmla="*/ 7 w 1321"/>
                <a:gd name="T97" fmla="*/ 0 h 712"/>
                <a:gd name="T98" fmla="*/ 8 w 1321"/>
                <a:gd name="T99" fmla="*/ 0 h 712"/>
                <a:gd name="T100" fmla="*/ 8 w 1321"/>
                <a:gd name="T101" fmla="*/ 0 h 712"/>
                <a:gd name="T102" fmla="*/ 8 w 1321"/>
                <a:gd name="T103" fmla="*/ 0 h 712"/>
                <a:gd name="T104" fmla="*/ 8 w 1321"/>
                <a:gd name="T105" fmla="*/ 0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grpSp>
          <p:nvGrpSpPr>
            <p:cNvPr id="14370" name="Group 27"/>
            <p:cNvGrpSpPr>
              <a:grpSpLocks/>
            </p:cNvGrpSpPr>
            <p:nvPr/>
          </p:nvGrpSpPr>
          <p:grpSpPr bwMode="auto">
            <a:xfrm rot="-1297425" flipH="1" flipV="1">
              <a:off x="2522" y="2688"/>
              <a:ext cx="789" cy="182"/>
              <a:chOff x="2522" y="1060"/>
              <a:chExt cx="900" cy="236"/>
            </a:xfrm>
          </p:grpSpPr>
          <p:grpSp>
            <p:nvGrpSpPr>
              <p:cNvPr id="14371" name="Group 28"/>
              <p:cNvGrpSpPr>
                <a:grpSpLocks/>
              </p:cNvGrpSpPr>
              <p:nvPr/>
            </p:nvGrpSpPr>
            <p:grpSpPr bwMode="auto">
              <a:xfrm>
                <a:off x="2522" y="1060"/>
                <a:ext cx="742" cy="186"/>
                <a:chOff x="1565" y="2568"/>
                <a:chExt cx="1118" cy="279"/>
              </a:xfrm>
            </p:grpSpPr>
            <p:sp>
              <p:nvSpPr>
                <p:cNvPr id="14377" name="AutoShape 29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4378" name="AutoShape 30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4379" name="AutoShape 31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4380" name="AutoShape 32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14372" name="Group 33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4373" name="AutoShape 34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4374" name="AutoShape 35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4375" name="AutoShape 36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4376" name="AutoShape 37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</p:grpSp>
      </p:grpSp>
      <p:sp>
        <p:nvSpPr>
          <p:cNvPr id="120" name="Text Box 42"/>
          <p:cNvSpPr txBox="1">
            <a:spLocks noChangeArrowheads="1"/>
          </p:cNvSpPr>
          <p:nvPr/>
        </p:nvSpPr>
        <p:spPr bwMode="auto">
          <a:xfrm>
            <a:off x="500063" y="2357438"/>
            <a:ext cx="1417637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r>
              <a:rPr lang="ru-RU" sz="1400" b="1" dirty="0">
                <a:latin typeface="Arial Narrow" pitchFamily="34" charset="0"/>
              </a:rPr>
              <a:t>СЕРВЕР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  <a:defRPr/>
            </a:pPr>
            <a:r>
              <a:rPr lang="ru-RU" sz="1400" b="1" dirty="0">
                <a:latin typeface="Arial Narrow" pitchFamily="34" charset="0"/>
              </a:rPr>
              <a:t>(База данных)</a:t>
            </a: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Arial" charset="0"/>
            </a:endParaRPr>
          </a:p>
        </p:txBody>
      </p:sp>
      <p:grpSp>
        <p:nvGrpSpPr>
          <p:cNvPr id="14349" name="Group 46"/>
          <p:cNvGrpSpPr>
            <a:grpSpLocks/>
          </p:cNvGrpSpPr>
          <p:nvPr/>
        </p:nvGrpSpPr>
        <p:grpSpPr bwMode="auto">
          <a:xfrm>
            <a:off x="2428875" y="2071688"/>
            <a:ext cx="4643438" cy="4429125"/>
            <a:chOff x="3443" y="-1580"/>
            <a:chExt cx="1067" cy="2888"/>
          </a:xfrm>
        </p:grpSpPr>
        <p:sp>
          <p:nvSpPr>
            <p:cNvPr id="122" name="AutoShape 47"/>
            <p:cNvSpPr>
              <a:spLocks noChangeArrowheads="1"/>
            </p:cNvSpPr>
            <p:nvPr/>
          </p:nvSpPr>
          <p:spPr bwMode="gray">
            <a:xfrm>
              <a:off x="3443" y="-1580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</a:rPr>
                <a:t>БОСС</a:t>
              </a:r>
            </a:p>
          </p:txBody>
        </p:sp>
        <p:sp>
          <p:nvSpPr>
            <p:cNvPr id="123" name="Freeform 48"/>
            <p:cNvSpPr>
              <a:spLocks/>
            </p:cNvSpPr>
            <p:nvPr/>
          </p:nvSpPr>
          <p:spPr bwMode="gray">
            <a:xfrm>
              <a:off x="4304" y="1107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4350" name="TextBox 132"/>
          <p:cNvSpPr txBox="1">
            <a:spLocks noChangeArrowheads="1"/>
          </p:cNvSpPr>
          <p:nvPr/>
        </p:nvSpPr>
        <p:spPr bwMode="auto">
          <a:xfrm>
            <a:off x="2357438" y="2714625"/>
            <a:ext cx="1928812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</a:rPr>
              <a:t>МОДУЛЬ – «БОСС» (оператор) </a:t>
            </a:r>
            <a:r>
              <a:rPr lang="es-ES" sz="1100" b="1" dirty="0">
                <a:solidFill>
                  <a:srgbClr val="C00000"/>
                </a:solidFill>
              </a:rPr>
              <a:t>Устанавливается на компьютер руководителя и позволяет только ему получать данные о работе сотрудников в реальном времени и в форме удобных отчетов.</a:t>
            </a:r>
            <a:endParaRPr lang="ru-RU" sz="1100" b="1" dirty="0">
              <a:solidFill>
                <a:srgbClr val="C00000"/>
              </a:solidFill>
            </a:endParaRPr>
          </a:p>
          <a:p>
            <a:r>
              <a:rPr lang="es-ES" sz="1100" b="1" dirty="0">
                <a:solidFill>
                  <a:srgbClr val="C00000"/>
                </a:solidFill>
              </a:rPr>
              <a:t>Управление модулем производится в удобной и понятной консоли </a:t>
            </a:r>
            <a:endParaRPr lang="ru-RU" sz="1100" b="1" dirty="0">
              <a:solidFill>
                <a:srgbClr val="C00000"/>
              </a:solidFill>
            </a:endParaRPr>
          </a:p>
          <a:p>
            <a:r>
              <a:rPr lang="ru-RU" sz="1100" b="1" dirty="0">
                <a:solidFill>
                  <a:srgbClr val="C00000"/>
                </a:solidFill>
              </a:rPr>
              <a:t>В последних версиях программного комплекса </a:t>
            </a:r>
            <a:r>
              <a:rPr lang="ru-RU" sz="1100" b="1" dirty="0" smtClean="0">
                <a:solidFill>
                  <a:srgbClr val="C00000"/>
                </a:solidFill>
              </a:rPr>
              <a:t>Тамерлан поддерживается </a:t>
            </a:r>
            <a:r>
              <a:rPr lang="ru-RU" sz="1100" b="1" dirty="0">
                <a:solidFill>
                  <a:srgbClr val="C00000"/>
                </a:solidFill>
              </a:rPr>
              <a:t>контроль персонала через стандартный браузер без модуля «БОСС»</a:t>
            </a:r>
          </a:p>
        </p:txBody>
      </p:sp>
      <p:grpSp>
        <p:nvGrpSpPr>
          <p:cNvPr id="14351" name="Group 53"/>
          <p:cNvGrpSpPr>
            <a:grpSpLocks/>
          </p:cNvGrpSpPr>
          <p:nvPr/>
        </p:nvGrpSpPr>
        <p:grpSpPr bwMode="auto">
          <a:xfrm>
            <a:off x="4572000" y="2071688"/>
            <a:ext cx="1785938" cy="642937"/>
            <a:chOff x="4320" y="1152"/>
            <a:chExt cx="414" cy="402"/>
          </a:xfrm>
        </p:grpSpPr>
        <p:sp>
          <p:nvSpPr>
            <p:cNvPr id="140" name="AutoShape 54"/>
            <p:cNvSpPr>
              <a:spLocks noChangeArrowheads="1"/>
            </p:cNvSpPr>
            <p:nvPr/>
          </p:nvSpPr>
          <p:spPr bwMode="lt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41" name="Freeform 55"/>
            <p:cNvSpPr>
              <a:spLocks/>
            </p:cNvSpPr>
            <p:nvPr/>
          </p:nvSpPr>
          <p:spPr bwMode="ltGray">
            <a:xfrm>
              <a:off x="4334" y="1197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4352" name="Rectangle 49"/>
          <p:cNvSpPr>
            <a:spLocks noChangeArrowheads="1"/>
          </p:cNvSpPr>
          <p:nvPr/>
        </p:nvSpPr>
        <p:spPr bwMode="gray">
          <a:xfrm>
            <a:off x="4643438" y="2214563"/>
            <a:ext cx="17335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АДМИНИСТРАТОР</a:t>
            </a:r>
            <a:endParaRPr lang="en-US" sz="1600" b="1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4353" name="TextBox 143"/>
          <p:cNvSpPr txBox="1">
            <a:spLocks noChangeArrowheads="1"/>
          </p:cNvSpPr>
          <p:nvPr/>
        </p:nvSpPr>
        <p:spPr bwMode="auto">
          <a:xfrm>
            <a:off x="4572000" y="3357563"/>
            <a:ext cx="1928813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МОДУЛЬ – «администратор» </a:t>
            </a:r>
            <a:r>
              <a:rPr lang="es-ES" sz="1200" b="1">
                <a:solidFill>
                  <a:srgbClr val="C00000"/>
                </a:solidFill>
              </a:rPr>
              <a:t>Устанавливается на компьютер администратора. Позволяет с помощью удобной и информативной консоли дистанционно производить  распределение прав и настройку системы.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14354" name="AutoShape 58"/>
          <p:cNvSpPr>
            <a:spLocks noChangeArrowheads="1"/>
          </p:cNvSpPr>
          <p:nvPr/>
        </p:nvSpPr>
        <p:spPr bwMode="ltGray">
          <a:xfrm>
            <a:off x="6643688" y="1857375"/>
            <a:ext cx="2000250" cy="4643438"/>
          </a:xfrm>
          <a:prstGeom prst="roundRect">
            <a:avLst>
              <a:gd name="adj" fmla="val 5000"/>
            </a:avLst>
          </a:prstGeom>
          <a:solidFill>
            <a:srgbClr val="FFFFFF">
              <a:alpha val="10196"/>
            </a:srgbClr>
          </a:solidFill>
          <a:ln w="57150" algn="ctr">
            <a:solidFill>
              <a:srgbClr val="D0C938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14355" name="Group 50"/>
          <p:cNvGrpSpPr>
            <a:grpSpLocks/>
          </p:cNvGrpSpPr>
          <p:nvPr/>
        </p:nvGrpSpPr>
        <p:grpSpPr bwMode="auto">
          <a:xfrm>
            <a:off x="6715125" y="2071688"/>
            <a:ext cx="1785938" cy="642937"/>
            <a:chOff x="4320" y="1152"/>
            <a:chExt cx="414" cy="402"/>
          </a:xfrm>
        </p:grpSpPr>
        <p:sp>
          <p:nvSpPr>
            <p:cNvPr id="147" name="AutoShape 51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48" name="Freeform 52"/>
            <p:cNvSpPr>
              <a:spLocks/>
            </p:cNvSpPr>
            <p:nvPr/>
          </p:nvSpPr>
          <p:spPr bwMode="gray">
            <a:xfrm>
              <a:off x="4337" y="1197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4356" name="Rectangle 49"/>
          <p:cNvSpPr>
            <a:spLocks noChangeArrowheads="1"/>
          </p:cNvSpPr>
          <p:nvPr/>
        </p:nvSpPr>
        <p:spPr bwMode="gray">
          <a:xfrm>
            <a:off x="7000875" y="2143125"/>
            <a:ext cx="1357313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КЛИЕНТСКИЙ МОДУЛЬ</a:t>
            </a:r>
            <a:endParaRPr lang="en-US" sz="1400" b="1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4357" name="TextBox 149"/>
          <p:cNvSpPr txBox="1">
            <a:spLocks noChangeArrowheads="1"/>
          </p:cNvSpPr>
          <p:nvPr/>
        </p:nvSpPr>
        <p:spPr bwMode="auto">
          <a:xfrm>
            <a:off x="6715125" y="3357563"/>
            <a:ext cx="19288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КЛИЕНТСКИЙ МОДУЛЬ</a:t>
            </a:r>
            <a:r>
              <a:rPr lang="en-US" sz="1200" b="1" dirty="0">
                <a:solidFill>
                  <a:srgbClr val="C00000"/>
                </a:solidFill>
              </a:rPr>
              <a:t> </a:t>
            </a:r>
            <a:endParaRPr lang="ru-RU" sz="1200" b="1" dirty="0">
              <a:solidFill>
                <a:srgbClr val="C00000"/>
              </a:solidFill>
            </a:endParaRPr>
          </a:p>
          <a:p>
            <a:r>
              <a:rPr lang="es-ES" sz="1200" b="1">
                <a:solidFill>
                  <a:srgbClr val="C00000"/>
                </a:solidFill>
              </a:rPr>
              <a:t>Тонкий агент, который устанавливается на компьютеры сотрудников и собирает информацию о работе сотрудника, как в скрытом, так и в видимом режиме.</a:t>
            </a:r>
            <a:endParaRPr lang="ru-RU" sz="1200" b="1" dirty="0">
              <a:solidFill>
                <a:srgbClr val="C00000"/>
              </a:solidFill>
            </a:endParaRPr>
          </a:p>
          <a:p>
            <a:r>
              <a:rPr lang="es-ES" sz="1200"/>
              <a:t> </a:t>
            </a:r>
            <a:endParaRPr lang="ru-RU" sz="1200" dirty="0"/>
          </a:p>
          <a:p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46" name="Freeform 48"/>
          <p:cNvSpPr>
            <a:spLocks/>
          </p:cNvSpPr>
          <p:nvPr/>
        </p:nvSpPr>
        <p:spPr bwMode="gray">
          <a:xfrm>
            <a:off x="2500313" y="2143125"/>
            <a:ext cx="923925" cy="320675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48627"/>
                  <a:invGamma/>
                </a:schemeClr>
              </a:gs>
              <a:gs pos="50000">
                <a:schemeClr val="accent1">
                  <a:alpha val="0"/>
                </a:schemeClr>
              </a:gs>
              <a:gs pos="100000">
                <a:schemeClr val="accent1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61"/>
          <p:cNvSpPr txBox="1">
            <a:spLocks noChangeArrowheads="1"/>
          </p:cNvSpPr>
          <p:nvPr/>
        </p:nvSpPr>
        <p:spPr bwMode="auto">
          <a:xfrm>
            <a:off x="2714625" y="0"/>
            <a:ext cx="5072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СТРУКТУРА ПРОГРАММНОГО КОМПЛЕКСА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9304211" cy="6673850"/>
            <a:chOff x="0" y="0"/>
            <a:chExt cx="9304211" cy="6673850"/>
          </a:xfrm>
        </p:grpSpPr>
        <p:pic>
          <p:nvPicPr>
            <p:cNvPr id="13315" name="Picture 77" descr="C:\Users\M\Desktop\structure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67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8384" y="0"/>
              <a:ext cx="1275827" cy="120508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dirty="0" smtClean="0">
                <a:solidFill>
                  <a:srgbClr val="C00000"/>
                </a:solidFill>
              </a:rPr>
              <a:t>Фото - работа с окном онлайн наблюдения на смартфоне:</a:t>
            </a:r>
          </a:p>
        </p:txBody>
      </p:sp>
      <p:pic>
        <p:nvPicPr>
          <p:cNvPr id="15365" name="Picture 6" descr="C:\Users\M\Desktop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1428750"/>
            <a:ext cx="3795712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dirty="0" smtClean="0">
                <a:solidFill>
                  <a:srgbClr val="C00000"/>
                </a:solidFill>
              </a:rPr>
              <a:t>Скриншот фрагмента отчета о работе сотрудника с приложениями:</a:t>
            </a:r>
            <a:endParaRPr lang="ru-RU" sz="24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8604448" cy="4665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gray">
          <a:xfrm>
            <a:off x="539552" y="332656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2400" b="1" kern="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Облачный сервис ТАМЕРЛАН:</a:t>
            </a:r>
            <a:endParaRPr lang="ru-RU" sz="24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413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Опционально возможно использование серверов ТАМЕРЛАН для хранения и обработки  информации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470" y="260648"/>
            <a:ext cx="1220539" cy="11528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Группа 1"/>
          <p:cNvGrpSpPr/>
          <p:nvPr/>
        </p:nvGrpSpPr>
        <p:grpSpPr>
          <a:xfrm>
            <a:off x="0" y="3203319"/>
            <a:ext cx="9144032" cy="2093983"/>
            <a:chOff x="0" y="3203319"/>
            <a:chExt cx="9144032" cy="2093983"/>
          </a:xfrm>
        </p:grpSpPr>
        <p:pic>
          <p:nvPicPr>
            <p:cNvPr id="38914" name="Picture 2" descr="C:\Users\M\Desktop\head6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203319"/>
              <a:ext cx="9144032" cy="2093983"/>
            </a:xfrm>
            <a:prstGeom prst="rect">
              <a:avLst/>
            </a:prstGeom>
            <a:noFill/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1960" y="3645024"/>
              <a:ext cx="991833" cy="93683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ТАХ@НОВЕЦ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491EA"/>
      </a:accent1>
      <a:accent2>
        <a:srgbClr val="EB943D"/>
      </a:accent2>
      <a:accent3>
        <a:srgbClr val="FFFFFF"/>
      </a:accent3>
      <a:accent4>
        <a:srgbClr val="000000"/>
      </a:accent4>
      <a:accent5>
        <a:srgbClr val="B8C7F3"/>
      </a:accent5>
      <a:accent6>
        <a:srgbClr val="D58636"/>
      </a:accent6>
      <a:hlink>
        <a:srgbClr val="4DBF9C"/>
      </a:hlink>
      <a:folHlink>
        <a:srgbClr val="D0C93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СТАХ@НОВЕЦ</Template>
  <TotalTime>2511</TotalTime>
  <Words>1236</Words>
  <Application>Microsoft Office PowerPoint</Application>
  <PresentationFormat>Экран (4:3)</PresentationFormat>
  <Paragraphs>174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Arial Narrow</vt:lpstr>
      <vt:lpstr>Calibri</vt:lpstr>
      <vt:lpstr>Century Gothic</vt:lpstr>
      <vt:lpstr>Times New Roman</vt:lpstr>
      <vt:lpstr>Wingdings</vt:lpstr>
      <vt:lpstr>СТАХ@НОВЕЦ</vt:lpstr>
      <vt:lpstr>Диаграмма</vt:lpstr>
      <vt:lpstr>Лист</vt:lpstr>
      <vt:lpstr>ТАМЕРЛАН</vt:lpstr>
      <vt:lpstr>О чем я хочу рассказать:</vt:lpstr>
      <vt:lpstr>Презентация PowerPoint</vt:lpstr>
      <vt:lpstr>Презентация PowerPoint</vt:lpstr>
      <vt:lpstr>Презентация PowerPoint</vt:lpstr>
      <vt:lpstr>Презентация PowerPoint</vt:lpstr>
      <vt:lpstr>Фото - работа с окном онлайн наблюдения на смартфоне:</vt:lpstr>
      <vt:lpstr>Скриншот фрагмента отчета о работе сотрудника с приложениями: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Тамерлан</dc:title>
  <dc:creator>cameron</dc:creator>
  <cp:lastModifiedBy>Денис Сим</cp:lastModifiedBy>
  <cp:revision>186</cp:revision>
  <dcterms:created xsi:type="dcterms:W3CDTF">2010-02-25T06:34:19Z</dcterms:created>
  <dcterms:modified xsi:type="dcterms:W3CDTF">2017-07-14T05:55:53Z</dcterms:modified>
</cp:coreProperties>
</file>