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69" r:id="rId3"/>
    <p:sldId id="379" r:id="rId4"/>
    <p:sldId id="352" r:id="rId5"/>
    <p:sldId id="351" r:id="rId6"/>
    <p:sldId id="349" r:id="rId7"/>
    <p:sldId id="354" r:id="rId8"/>
    <p:sldId id="355" r:id="rId9"/>
    <p:sldId id="374" r:id="rId10"/>
    <p:sldId id="371" r:id="rId11"/>
    <p:sldId id="372" r:id="rId12"/>
    <p:sldId id="370" r:id="rId13"/>
    <p:sldId id="380" r:id="rId14"/>
    <p:sldId id="348" r:id="rId15"/>
    <p:sldId id="341" r:id="rId16"/>
    <p:sldId id="343" r:id="rId17"/>
    <p:sldId id="345" r:id="rId18"/>
    <p:sldId id="347" r:id="rId19"/>
    <p:sldId id="3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938"/>
    <a:srgbClr val="19FFB2"/>
    <a:srgbClr val="EB943D"/>
    <a:srgbClr val="FF2121"/>
    <a:srgbClr val="4DBF9C"/>
    <a:srgbClr val="6491EA"/>
    <a:srgbClr val="00825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706" autoAdjust="0"/>
  </p:normalViewPr>
  <p:slideViewPr>
    <p:cSldViewPr>
      <p:cViewPr varScale="1">
        <p:scale>
          <a:sx n="69" d="100"/>
          <a:sy n="69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35D040-531A-434F-8EB9-B78AE8E2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1FD30A-C44A-4847-AD70-51F2B888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1FD30A-C44A-4847-AD70-51F2B88809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1725E-ADC8-470F-9613-B5DD1D8CABAC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47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2983-521F-46C3-B4FF-240AE0FF6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895C-2062-4DB7-B312-9E024BD07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2F7E-CB7F-45A7-A6A9-76DC50887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6200-5C3B-4825-B908-51A90F8F2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B154-70CF-4A8D-94C5-03B02EDB9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dirty="0" smtClean="0"/>
              <a:t>Вставка рисунка </a:t>
            </a:r>
            <a:r>
              <a:rPr lang="ru-RU" noProof="0" dirty="0" err="1" smtClean="0"/>
              <a:t>SmartArt</a:t>
            </a:r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5F50-7CE0-4D1F-B571-7B99AAF63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82F0-1988-41BE-AA7B-12373905B1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A1A9-B053-465D-8102-05BB9383B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8669-75D1-4AA5-9BE8-B272067E6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7FAC-49FB-40F0-B41B-72E6B3235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AA7E-FE28-4DB5-B2C9-A218E622F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6A2C-3D6D-40A8-A01C-AC444A6EB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977C-622C-4249-BCF1-2019DAEEE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E647-F7BA-4EDE-A8CF-824315CAF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6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104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307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307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D84617-B9A4-401C-9DB9-06378295C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83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3089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jpeg"/><Relationship Id="rId4" Type="http://schemas.openxmlformats.org/officeDocument/2006/relationships/image" Target="../media/image21.emf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1" descr="C:\Documents and Settings\user\Рабочий стол\stam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643438"/>
            <a:ext cx="20002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7"/>
          <p:cNvSpPr txBox="1">
            <a:spLocks noChangeArrowheads="1"/>
          </p:cNvSpPr>
          <p:nvPr/>
        </p:nvSpPr>
        <p:spPr bwMode="auto">
          <a:xfrm>
            <a:off x="457200" y="2703751"/>
            <a:ext cx="86068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Основа 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производственной 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эффективности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информационной безопасности</a:t>
            </a:r>
          </a:p>
          <a:p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предприятия</a:t>
            </a:r>
          </a:p>
        </p:txBody>
      </p:sp>
      <p:sp>
        <p:nvSpPr>
          <p:cNvPr id="6151" name="Rectangle 32"/>
          <p:cNvSpPr>
            <a:spLocks noChangeArrowheads="1"/>
          </p:cNvSpPr>
          <p:nvPr/>
        </p:nvSpPr>
        <p:spPr bwMode="auto">
          <a:xfrm>
            <a:off x="4000500" y="4572000"/>
            <a:ext cx="4802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tabLst>
                <a:tab pos="90488" algn="l"/>
                <a:tab pos="5581650" algn="l"/>
              </a:tabLst>
            </a:pPr>
            <a:r>
              <a:rPr lang="ru-RU" sz="1600" b="1" i="1" dirty="0">
                <a:latin typeface="Century Gothic" pitchFamily="34" charset="0"/>
                <a:ea typeface="Calibri" pitchFamily="34" charset="0"/>
                <a:cs typeface="Arial" charset="0"/>
              </a:rPr>
              <a:t>«Владея информацией – владеешь миром!»</a:t>
            </a:r>
            <a:endParaRPr lang="ru-RU" sz="1600" b="1" i="1" dirty="0">
              <a:ea typeface="Calibri" pitchFamily="34" charset="0"/>
              <a:cs typeface="Arial" charset="0"/>
            </a:endParaRPr>
          </a:p>
          <a:p>
            <a:pPr algn="r" eaLnBrk="0" hangingPunct="0">
              <a:tabLst>
                <a:tab pos="90488" algn="l"/>
                <a:tab pos="5581650" algn="l"/>
              </a:tabLst>
            </a:pPr>
            <a:r>
              <a:rPr lang="ru-RU" sz="1600" b="1" i="1" dirty="0">
                <a:ea typeface="Calibri" pitchFamily="34" charset="0"/>
                <a:cs typeface="Arial" charset="0"/>
              </a:rPr>
              <a:t>Уинстон Черчилль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1" y="387765"/>
            <a:ext cx="1940327" cy="1832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3754760" cy="9445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ТАМЕРЛАН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ая прямоугольная выноска 68"/>
          <p:cNvSpPr/>
          <p:nvPr/>
        </p:nvSpPr>
        <p:spPr>
          <a:xfrm flipH="1">
            <a:off x="5214942" y="1500174"/>
            <a:ext cx="2571768" cy="1357322"/>
          </a:xfrm>
          <a:prstGeom prst="wedgeRoundRectCallout">
            <a:avLst>
              <a:gd name="adj1" fmla="val -22899"/>
              <a:gd name="adj2" fmla="val 6494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6" name="Скругленная прямоугольная выноска 65"/>
          <p:cNvSpPr/>
          <p:nvPr/>
        </p:nvSpPr>
        <p:spPr>
          <a:xfrm flipH="1">
            <a:off x="1142976" y="1500174"/>
            <a:ext cx="2571768" cy="1357322"/>
          </a:xfrm>
          <a:prstGeom prst="wedgeRoundRectCallout">
            <a:avLst>
              <a:gd name="adj1" fmla="val -22899"/>
              <a:gd name="adj2" fmla="val 6494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ltGray">
          <a:xfrm>
            <a:off x="227013" y="3071813"/>
            <a:ext cx="3487737" cy="178593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ltGray">
          <a:xfrm>
            <a:off x="4502150" y="3071813"/>
            <a:ext cx="3357563" cy="1500187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9227" name="Picture 5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143250"/>
            <a:ext cx="7921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7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3119438"/>
            <a:ext cx="792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1857375" y="2571750"/>
            <a:ext cx="1905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230" name="Group 52"/>
          <p:cNvGrpSpPr>
            <a:grpSpLocks noGrp="1"/>
          </p:cNvGrpSpPr>
          <p:nvPr/>
        </p:nvGrpSpPr>
        <p:grpSpPr bwMode="auto">
          <a:xfrm>
            <a:off x="285750" y="214313"/>
            <a:ext cx="6072188" cy="1000125"/>
            <a:chOff x="720" y="1392"/>
            <a:chExt cx="4058" cy="480"/>
          </a:xfrm>
        </p:grpSpPr>
        <p:sp>
          <p:nvSpPr>
            <p:cNvPr id="54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262" name="Group 5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6" name="AutoShape 55"/>
              <p:cNvSpPr>
                <a:spLocks noChangeArrowheads="1"/>
              </p:cNvSpPr>
              <p:nvPr/>
            </p:nvSpPr>
            <p:spPr bwMode="gray">
              <a:xfrm>
                <a:off x="744" y="1735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7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pic>
        <p:nvPicPr>
          <p:cNvPr id="9231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2875" y="336550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Прямоугольник 57"/>
          <p:cNvSpPr>
            <a:spLocks noChangeArrowheads="1"/>
          </p:cNvSpPr>
          <p:nvPr/>
        </p:nvSpPr>
        <p:spPr bwMode="auto">
          <a:xfrm>
            <a:off x="1000125" y="1714500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 Narrow" pitchFamily="34" charset="0"/>
              </a:rPr>
              <a:t>Всегда ли Вы знаете чем занимаются ваши сотрудники на работе?</a:t>
            </a:r>
            <a:endParaRPr lang="en-US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black">
          <a:xfrm>
            <a:off x="431800" y="3143250"/>
            <a:ext cx="342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По статистике в компании  с более 50 человек средний сотрудник тратит на  работу  38% времени 36% на НЕ рабочие нужды , остальные 26%  совершает </a:t>
            </a:r>
            <a:r>
              <a:rPr lang="ru-RU" sz="15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трудно определяемые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действия. </a:t>
            </a:r>
          </a:p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Заработную плату, при этом, все получают 100%</a:t>
            </a:r>
            <a:endParaRPr lang="ru-RU" sz="15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234" name="Прямоугольник 82"/>
          <p:cNvSpPr>
            <a:spLocks noChangeArrowheads="1"/>
          </p:cNvSpPr>
          <p:nvPr/>
        </p:nvSpPr>
        <p:spPr bwMode="auto">
          <a:xfrm>
            <a:off x="5143500" y="1571625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 Narrow" pitchFamily="34" charset="0"/>
              </a:rPr>
              <a:t>Всегда ли Вы узнаете когда сотрудники приносят ущерб предприятию?</a:t>
            </a:r>
            <a:endParaRPr lang="en-US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black">
          <a:xfrm>
            <a:off x="4586288" y="3214688"/>
            <a:ext cx="3425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По статистике 64% действий, принесших вред предприятию, совершаются непреднамеренно и по халатности, при этом выявить ответственного удается далеко не всегда.</a:t>
            </a:r>
            <a:endParaRPr lang="ru-RU" sz="1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85852" y="4857760"/>
            <a:ext cx="890557" cy="1571636"/>
            <a:chOff x="2111" y="2247"/>
            <a:chExt cx="592" cy="1034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1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3" name="Text Box 17"/>
          <p:cNvSpPr txBox="1">
            <a:spLocks noChangeArrowheads="1"/>
          </p:cNvSpPr>
          <p:nvPr/>
        </p:nvSpPr>
        <p:spPr bwMode="gray">
          <a:xfrm>
            <a:off x="1428728" y="5305024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36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239950" y="5516586"/>
            <a:ext cx="498475" cy="911225"/>
            <a:chOff x="2111" y="2247"/>
            <a:chExt cx="592" cy="10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0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65" name="Text Box 17"/>
          <p:cNvSpPr txBox="1">
            <a:spLocks noChangeArrowheads="1"/>
          </p:cNvSpPr>
          <p:nvPr/>
        </p:nvSpPr>
        <p:spPr bwMode="gray">
          <a:xfrm>
            <a:off x="2228838" y="5734074"/>
            <a:ext cx="6286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26%</a:t>
            </a:r>
            <a:endParaRPr lang="en-US" sz="1600" b="1" dirty="0">
              <a:solidFill>
                <a:srgbClr val="FEFEFE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7158" y="4857760"/>
            <a:ext cx="1000132" cy="1571636"/>
            <a:chOff x="2111" y="2247"/>
            <a:chExt cx="592" cy="1034"/>
          </a:xfr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7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73" name="Text Box 17"/>
          <p:cNvSpPr txBox="1">
            <a:spLocks noChangeArrowheads="1"/>
          </p:cNvSpPr>
          <p:nvPr/>
        </p:nvSpPr>
        <p:spPr bwMode="gray">
          <a:xfrm>
            <a:off x="514326" y="5286388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38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sp>
        <p:nvSpPr>
          <p:cNvPr id="81" name="AutoShape 7"/>
          <p:cNvSpPr>
            <a:spLocks noChangeArrowheads="1"/>
          </p:cNvSpPr>
          <p:nvPr/>
        </p:nvSpPr>
        <p:spPr bwMode="ltGray">
          <a:xfrm>
            <a:off x="4506916" y="4652552"/>
            <a:ext cx="565150" cy="1776844"/>
          </a:xfrm>
          <a:prstGeom prst="can">
            <a:avLst>
              <a:gd name="adj" fmla="val 2141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5" name="AutoShape 24"/>
          <p:cNvSpPr>
            <a:spLocks noChangeArrowheads="1"/>
          </p:cNvSpPr>
          <p:nvPr/>
        </p:nvSpPr>
        <p:spPr bwMode="gray">
          <a:xfrm>
            <a:off x="5435610" y="5113214"/>
            <a:ext cx="565150" cy="1316181"/>
          </a:xfrm>
          <a:prstGeom prst="can">
            <a:avLst>
              <a:gd name="adj" fmla="val 27996"/>
            </a:avLst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 rot="16200000">
            <a:off x="3920663" y="5314193"/>
            <a:ext cx="1710828" cy="36933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64%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 rot="16200000">
            <a:off x="4823698" y="5532191"/>
            <a:ext cx="1710828" cy="36933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Arial Narrow" pitchFamily="34" charset="0"/>
              </a:rPr>
              <a:t>36%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260" name="Text Box 57"/>
          <p:cNvSpPr txBox="1">
            <a:spLocks noChangeArrowheads="1"/>
          </p:cNvSpPr>
          <p:nvPr/>
        </p:nvSpPr>
        <p:spPr bwMode="white">
          <a:xfrm>
            <a:off x="857250" y="357188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Когда и кому стоит задумываться о ПК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ая прямоугольная выноска 60"/>
          <p:cNvSpPr/>
          <p:nvPr/>
        </p:nvSpPr>
        <p:spPr>
          <a:xfrm flipH="1">
            <a:off x="5500694" y="1285860"/>
            <a:ext cx="2500330" cy="1785950"/>
          </a:xfrm>
          <a:prstGeom prst="wedgeRoundRectCallout">
            <a:avLst>
              <a:gd name="adj1" fmla="val -22899"/>
              <a:gd name="adj2" fmla="val 6494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 flipH="1">
            <a:off x="1285852" y="1357298"/>
            <a:ext cx="2571768" cy="1357322"/>
          </a:xfrm>
          <a:prstGeom prst="wedgeRoundRectCallout">
            <a:avLst>
              <a:gd name="adj1" fmla="val -22899"/>
              <a:gd name="adj2" fmla="val 6494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ltGray">
          <a:xfrm>
            <a:off x="214282" y="2928934"/>
            <a:ext cx="3702050" cy="214314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ltGray">
          <a:xfrm>
            <a:off x="4714876" y="3357562"/>
            <a:ext cx="3343296" cy="1427178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0255" name="Picture 5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3057525"/>
            <a:ext cx="7921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41953" y="5143390"/>
            <a:ext cx="414104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1643063" y="3214688"/>
            <a:ext cx="1905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8" name="Прямоугольник 26"/>
          <p:cNvSpPr>
            <a:spLocks noChangeArrowheads="1"/>
          </p:cNvSpPr>
          <p:nvPr/>
        </p:nvSpPr>
        <p:spPr bwMode="auto">
          <a:xfrm>
            <a:off x="1285875" y="1443038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 Narrow" pitchFamily="34" charset="0"/>
              </a:rPr>
              <a:t>Как Вы узнаете, что кто-то совершает кражу информации или ведет бизнес в бизнесе?</a:t>
            </a:r>
            <a:endParaRPr lang="en-US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black">
          <a:xfrm>
            <a:off x="503233" y="3058255"/>
            <a:ext cx="3425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По статистике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 более 40% компаний ежегодно страдают от  потери важной коммерческой информации.  </a:t>
            </a:r>
          </a:p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А более 70%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компетентных сотрудников готовы продать информацию конкурентам. </a:t>
            </a:r>
          </a:p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При этом около 20%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менеджеров  используют ресурсы фирмы для своего бизнеса</a:t>
            </a:r>
            <a:endParaRPr lang="ru-RU" sz="1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62" name="Прямоугольник 42"/>
          <p:cNvSpPr>
            <a:spLocks noChangeArrowheads="1"/>
          </p:cNvSpPr>
          <p:nvPr/>
        </p:nvSpPr>
        <p:spPr bwMode="auto">
          <a:xfrm>
            <a:off x="5357813" y="1317625"/>
            <a:ext cx="2714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Arial Narrow" pitchFamily="34" charset="0"/>
              </a:rPr>
              <a:t>Всегда ли Вы  можете контролировать рабочее время сотрудников?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Arial Narrow" pitchFamily="34" charset="0"/>
              </a:rPr>
              <a:t>Что  Ваши сотрудники распечатывают на работе?</a:t>
            </a:r>
            <a:endParaRPr lang="en-US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black">
          <a:xfrm>
            <a:off x="4843463" y="3468688"/>
            <a:ext cx="342582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По статистике 15%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сотрудников опаздывают на работу более чем на 30 минут более 2 раз в неделю. </a:t>
            </a:r>
          </a:p>
          <a:p>
            <a:pPr rtl="1">
              <a:defRPr/>
            </a:pPr>
            <a:r>
              <a:rPr lang="ru-RU" sz="15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Около 30%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itchFamily="34" charset="0"/>
              </a:rPr>
              <a:t>распечаток  не имеет отношение к работе сотрудников</a:t>
            </a:r>
            <a:endParaRPr lang="ru-RU" sz="1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64" name="Rectangle 40"/>
          <p:cNvSpPr>
            <a:spLocks noChangeArrowheads="1"/>
          </p:cNvSpPr>
          <p:nvPr/>
        </p:nvSpPr>
        <p:spPr bwMode="black">
          <a:xfrm>
            <a:off x="1571625" y="5976938"/>
            <a:ext cx="7429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ru-RU" sz="1400" b="1" i="1" dirty="0">
                <a:solidFill>
                  <a:srgbClr val="0070C0"/>
                </a:solidFill>
                <a:latin typeface="Arial Narrow" pitchFamily="34" charset="0"/>
              </a:rPr>
              <a:t>Минимум 10% расходов  ЕЖЕМЕСЯЧНО можно избежать, если контролировать действия сотрудников. ПК </a:t>
            </a:r>
            <a:r>
              <a:rPr lang="ru-RU" sz="1400" b="1" i="1" dirty="0" smtClean="0">
                <a:solidFill>
                  <a:srgbClr val="0070C0"/>
                </a:solidFill>
                <a:latin typeface="Arial Narrow" pitchFamily="34" charset="0"/>
              </a:rPr>
              <a:t>ТАМЕРЛАН один </a:t>
            </a:r>
            <a:r>
              <a:rPr lang="ru-RU" sz="1400" b="1" i="1" dirty="0">
                <a:solidFill>
                  <a:srgbClr val="0070C0"/>
                </a:solidFill>
                <a:latin typeface="Arial Narrow" pitchFamily="34" charset="0"/>
              </a:rPr>
              <a:t>из лучших инструментов для этого.  </a:t>
            </a:r>
          </a:p>
          <a:p>
            <a:pPr algn="ctr" rtl="1"/>
            <a:r>
              <a:rPr lang="ru-RU" sz="1400" b="1" i="1" dirty="0">
                <a:solidFill>
                  <a:srgbClr val="0070C0"/>
                </a:solidFill>
                <a:latin typeface="Arial Narrow" pitchFamily="34" charset="0"/>
              </a:rPr>
              <a:t>А Какую сумму составляют 10% расходов вашего предприятия?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10265" name="AutoShape 16"/>
          <p:cNvSpPr>
            <a:spLocks noChangeArrowheads="1"/>
          </p:cNvSpPr>
          <p:nvPr/>
        </p:nvSpPr>
        <p:spPr bwMode="ltGray">
          <a:xfrm rot="5076502" flipH="1" flipV="1">
            <a:off x="6488906" y="3923507"/>
            <a:ext cx="239713" cy="1619250"/>
          </a:xfrm>
          <a:prstGeom prst="moon">
            <a:avLst>
              <a:gd name="adj" fmla="val 49773"/>
            </a:avLst>
          </a:prstGeom>
          <a:solidFill>
            <a:srgbClr val="F8F8F8">
              <a:alpha val="39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282" y="5357826"/>
            <a:ext cx="793740" cy="1000132"/>
            <a:chOff x="2111" y="2247"/>
            <a:chExt cx="592" cy="1034"/>
          </a:xfr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1" name="Text Box 17"/>
          <p:cNvSpPr txBox="1">
            <a:spLocks noChangeArrowheads="1"/>
          </p:cNvSpPr>
          <p:nvPr/>
        </p:nvSpPr>
        <p:spPr bwMode="gray">
          <a:xfrm>
            <a:off x="300012" y="5590776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20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71563" y="4859345"/>
            <a:ext cx="928669" cy="1641489"/>
            <a:chOff x="2111" y="2247"/>
            <a:chExt cx="592" cy="10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55" name="Text Box 17"/>
          <p:cNvSpPr txBox="1">
            <a:spLocks noChangeArrowheads="1"/>
          </p:cNvSpPr>
          <p:nvPr/>
        </p:nvSpPr>
        <p:spPr bwMode="gray">
          <a:xfrm>
            <a:off x="1214414" y="5357826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80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ltGray">
          <a:xfrm>
            <a:off x="6858016" y="5252258"/>
            <a:ext cx="565150" cy="707880"/>
          </a:xfrm>
          <a:prstGeom prst="can">
            <a:avLst>
              <a:gd name="adj" fmla="val 2141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AutoShape 24"/>
          <p:cNvSpPr>
            <a:spLocks noChangeArrowheads="1"/>
          </p:cNvSpPr>
          <p:nvPr/>
        </p:nvSpPr>
        <p:spPr bwMode="gray">
          <a:xfrm>
            <a:off x="7677964" y="4432309"/>
            <a:ext cx="565150" cy="1568459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gray">
          <a:xfrm>
            <a:off x="6872308" y="5510226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30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gray">
          <a:xfrm>
            <a:off x="7658126" y="5000636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70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sp>
        <p:nvSpPr>
          <p:cNvPr id="64" name="AutoShape 7"/>
          <p:cNvSpPr>
            <a:spLocks noChangeArrowheads="1"/>
          </p:cNvSpPr>
          <p:nvPr/>
        </p:nvSpPr>
        <p:spPr bwMode="ltGray">
          <a:xfrm>
            <a:off x="4843460" y="5357826"/>
            <a:ext cx="565150" cy="571504"/>
          </a:xfrm>
          <a:prstGeom prst="can">
            <a:avLst>
              <a:gd name="adj" fmla="val 2141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AutoShape 24"/>
          <p:cNvSpPr>
            <a:spLocks noChangeArrowheads="1"/>
          </p:cNvSpPr>
          <p:nvPr/>
        </p:nvSpPr>
        <p:spPr bwMode="gray">
          <a:xfrm>
            <a:off x="4091772" y="3643315"/>
            <a:ext cx="565150" cy="2286016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gray">
          <a:xfrm>
            <a:off x="4857752" y="5544642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15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gray">
          <a:xfrm>
            <a:off x="4071934" y="4929198"/>
            <a:ext cx="6286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FEFEFE"/>
                </a:solidFill>
              </a:rPr>
              <a:t>85</a:t>
            </a:r>
            <a:r>
              <a:rPr lang="en-US" sz="1600" b="1" dirty="0">
                <a:solidFill>
                  <a:srgbClr val="FEFEFE"/>
                </a:solidFill>
              </a:rPr>
              <a:t>%</a:t>
            </a:r>
          </a:p>
        </p:txBody>
      </p:sp>
      <p:grpSp>
        <p:nvGrpSpPr>
          <p:cNvPr id="10298" name="Group 52"/>
          <p:cNvGrpSpPr>
            <a:grpSpLocks/>
          </p:cNvGrpSpPr>
          <p:nvPr/>
        </p:nvGrpSpPr>
        <p:grpSpPr bwMode="auto">
          <a:xfrm>
            <a:off x="195263" y="285750"/>
            <a:ext cx="6143625" cy="896938"/>
            <a:chOff x="720" y="1392"/>
            <a:chExt cx="4058" cy="480"/>
          </a:xfrm>
        </p:grpSpPr>
        <p:sp>
          <p:nvSpPr>
            <p:cNvPr id="36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02" name="Group 54"/>
            <p:cNvGrpSpPr>
              <a:grpSpLocks/>
            </p:cNvGrpSpPr>
            <p:nvPr/>
          </p:nvGrpSpPr>
          <p:grpSpPr bwMode="auto">
            <a:xfrm>
              <a:off x="730" y="1407"/>
              <a:ext cx="4042" cy="444"/>
              <a:chOff x="744" y="1407"/>
              <a:chExt cx="3987" cy="444"/>
            </a:xfrm>
          </p:grpSpPr>
          <p:sp>
            <p:nvSpPr>
              <p:cNvPr id="38" name="AutoShape 5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299" name="Text Box 57"/>
          <p:cNvSpPr txBox="1">
            <a:spLocks noChangeArrowheads="1"/>
          </p:cNvSpPr>
          <p:nvPr/>
        </p:nvSpPr>
        <p:spPr bwMode="white">
          <a:xfrm>
            <a:off x="695325" y="357188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Когда и кому стоит задумываться о ПК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300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0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ая прямоугольная выноска 34"/>
          <p:cNvSpPr/>
          <p:nvPr/>
        </p:nvSpPr>
        <p:spPr>
          <a:xfrm flipH="1">
            <a:off x="214282" y="1593833"/>
            <a:ext cx="2428892" cy="1120787"/>
          </a:xfrm>
          <a:prstGeom prst="wedgeRoundRectCallout">
            <a:avLst>
              <a:gd name="adj1" fmla="val -40011"/>
              <a:gd name="adj2" fmla="val 85955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000125" y="2808288"/>
            <a:ext cx="1905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Прямоугольник 36"/>
          <p:cNvSpPr>
            <a:spLocks noChangeArrowheads="1"/>
          </p:cNvSpPr>
          <p:nvPr/>
        </p:nvSpPr>
        <p:spPr bwMode="auto">
          <a:xfrm>
            <a:off x="0" y="178276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Банки, финансовые учреждения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 flipH="1">
            <a:off x="6143636" y="1500174"/>
            <a:ext cx="2497131" cy="1071570"/>
          </a:xfrm>
          <a:prstGeom prst="wedgeRoundRectCallout">
            <a:avLst>
              <a:gd name="adj1" fmla="val 40905"/>
              <a:gd name="adj2" fmla="val 8692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2" name="Прямоугольник 38"/>
          <p:cNvSpPr>
            <a:spLocks noChangeArrowheads="1"/>
          </p:cNvSpPr>
          <p:nvPr/>
        </p:nvSpPr>
        <p:spPr bwMode="auto">
          <a:xfrm>
            <a:off x="6072188" y="1639888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Образовательные учреждения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 flipH="1">
            <a:off x="214282" y="3571876"/>
            <a:ext cx="2357454" cy="1214446"/>
          </a:xfrm>
          <a:prstGeom prst="wedgeRoundRectCallout">
            <a:avLst>
              <a:gd name="adj1" fmla="val -59645"/>
              <a:gd name="adj2" fmla="val 17986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6" name="Прямоугольник 40"/>
          <p:cNvSpPr>
            <a:spLocks noChangeArrowheads="1"/>
          </p:cNvSpPr>
          <p:nvPr/>
        </p:nvSpPr>
        <p:spPr bwMode="auto">
          <a:xfrm>
            <a:off x="-71438" y="3786188"/>
            <a:ext cx="2928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Производственные компании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ltGray">
          <a:xfrm>
            <a:off x="2786063" y="2643189"/>
            <a:ext cx="3357562" cy="1857382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black">
          <a:xfrm>
            <a:off x="2786063" y="2714625"/>
            <a:ext cx="34258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ru-RU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ТАМЕРЛАН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позволяет </a:t>
            </a:r>
            <a:r>
              <a:rPr lang="ru-RU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организовать контроль 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филиальной структуры. Обеспечить защиту наиболее ценной информации. Увеличить эффективность использования  наемного труда </a:t>
            </a:r>
            <a:r>
              <a:rPr lang="ru-RU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ctr" rtl="1">
              <a:defRPr/>
            </a:pPr>
            <a:r>
              <a:rPr lang="ru-RU" sz="15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15-40</a:t>
            </a: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%</a:t>
            </a:r>
          </a:p>
        </p:txBody>
      </p:sp>
      <p:sp>
        <p:nvSpPr>
          <p:cNvPr id="79" name="Скругленная прямоугольная выноска 78"/>
          <p:cNvSpPr/>
          <p:nvPr/>
        </p:nvSpPr>
        <p:spPr>
          <a:xfrm flipH="1">
            <a:off x="6357977" y="5429264"/>
            <a:ext cx="2500330" cy="1143008"/>
          </a:xfrm>
          <a:prstGeom prst="wedgeRoundRectCallout">
            <a:avLst>
              <a:gd name="adj1" fmla="val 41378"/>
              <a:gd name="adj2" fmla="val -86574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13" name="Прямоугольник 79"/>
          <p:cNvSpPr>
            <a:spLocks noChangeArrowheads="1"/>
          </p:cNvSpPr>
          <p:nvPr/>
        </p:nvSpPr>
        <p:spPr bwMode="auto">
          <a:xfrm>
            <a:off x="6215063" y="5500688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Компании предоставляющие </a:t>
            </a:r>
            <a:endParaRPr lang="ru-RU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различные </a:t>
            </a:r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IT-</a:t>
            </a:r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услуги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 flipH="1">
            <a:off x="6572264" y="3214686"/>
            <a:ext cx="2500330" cy="1143008"/>
          </a:xfrm>
          <a:prstGeom prst="wedgeRoundRectCallout">
            <a:avLst>
              <a:gd name="adj1" fmla="val 65759"/>
              <a:gd name="adj2" fmla="val 1888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21" name="Прямоугольник 83"/>
          <p:cNvSpPr>
            <a:spLocks noChangeArrowheads="1"/>
          </p:cNvSpPr>
          <p:nvPr/>
        </p:nvSpPr>
        <p:spPr bwMode="auto">
          <a:xfrm>
            <a:off x="6429375" y="3425825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Компании оптовой торговли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8222" name="Group 52"/>
          <p:cNvGrpSpPr>
            <a:grpSpLocks/>
          </p:cNvGrpSpPr>
          <p:nvPr/>
        </p:nvGrpSpPr>
        <p:grpSpPr bwMode="auto">
          <a:xfrm>
            <a:off x="195263" y="285750"/>
            <a:ext cx="6143625" cy="896938"/>
            <a:chOff x="720" y="1392"/>
            <a:chExt cx="4058" cy="480"/>
          </a:xfrm>
        </p:grpSpPr>
        <p:sp>
          <p:nvSpPr>
            <p:cNvPr id="34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227" name="Group 54"/>
            <p:cNvGrpSpPr>
              <a:grpSpLocks/>
            </p:cNvGrpSpPr>
            <p:nvPr/>
          </p:nvGrpSpPr>
          <p:grpSpPr bwMode="auto">
            <a:xfrm>
              <a:off x="730" y="1407"/>
              <a:ext cx="4042" cy="444"/>
              <a:chOff x="744" y="1407"/>
              <a:chExt cx="3987" cy="444"/>
            </a:xfrm>
          </p:grpSpPr>
          <p:sp>
            <p:nvSpPr>
              <p:cNvPr id="39" name="AutoShape 5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8223" name="Text Box 57"/>
          <p:cNvSpPr txBox="1">
            <a:spLocks noChangeArrowheads="1"/>
          </p:cNvSpPr>
          <p:nvPr/>
        </p:nvSpPr>
        <p:spPr bwMode="white">
          <a:xfrm>
            <a:off x="695325" y="357188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Когда и кому стоит задумываться о ПК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224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0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0"/>
          <p:cNvSpPr>
            <a:spLocks noChangeArrowheads="1"/>
          </p:cNvSpPr>
          <p:nvPr/>
        </p:nvSpPr>
        <p:spPr bwMode="black">
          <a:xfrm>
            <a:off x="2714625" y="5534025"/>
            <a:ext cx="3425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Если Вы работаете с клиентами данных категорий, то возможно, задумываться стоит ВАМ!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 flipH="1">
            <a:off x="3481387" y="5380937"/>
            <a:ext cx="2500330" cy="1143008"/>
          </a:xfrm>
          <a:prstGeom prst="wedgeRoundRectCallout">
            <a:avLst>
              <a:gd name="adj1" fmla="val 23528"/>
              <a:gd name="adj2" fmla="val -85692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Наличие удаленных сотрудников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flipH="1">
            <a:off x="695325" y="5391146"/>
            <a:ext cx="2500330" cy="1143008"/>
          </a:xfrm>
          <a:prstGeom prst="wedgeRoundRectCallout">
            <a:avLst>
              <a:gd name="adj1" fmla="val -36118"/>
              <a:gd name="adj2" fmla="val -79025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Кадровые и консалтинговые агентства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ая прямоугольная выноска 34"/>
          <p:cNvSpPr/>
          <p:nvPr/>
        </p:nvSpPr>
        <p:spPr>
          <a:xfrm flipH="1">
            <a:off x="214282" y="1593833"/>
            <a:ext cx="2428892" cy="1120787"/>
          </a:xfrm>
          <a:prstGeom prst="wedgeRoundRectCallout">
            <a:avLst>
              <a:gd name="adj1" fmla="val -40011"/>
              <a:gd name="adj2" fmla="val 85955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000125" y="2808288"/>
            <a:ext cx="19050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8" name="Прямоугольник 36"/>
          <p:cNvSpPr>
            <a:spLocks noChangeArrowheads="1"/>
          </p:cNvSpPr>
          <p:nvPr/>
        </p:nvSpPr>
        <p:spPr bwMode="auto">
          <a:xfrm>
            <a:off x="396081" y="1782763"/>
            <a:ext cx="2015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Руководители отделов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 flipH="1">
            <a:off x="6143636" y="1500174"/>
            <a:ext cx="2497131" cy="1071570"/>
          </a:xfrm>
          <a:prstGeom prst="wedgeRoundRectCallout">
            <a:avLst>
              <a:gd name="adj1" fmla="val 40905"/>
              <a:gd name="adj2" fmla="val 8692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2" name="Прямоугольник 38"/>
          <p:cNvSpPr>
            <a:spLocks noChangeArrowheads="1"/>
          </p:cNvSpPr>
          <p:nvPr/>
        </p:nvSpPr>
        <p:spPr bwMode="auto">
          <a:xfrm>
            <a:off x="6429375" y="1639888"/>
            <a:ext cx="1959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Директора компаний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 flipH="1">
            <a:off x="214282" y="3571876"/>
            <a:ext cx="2357454" cy="1214446"/>
          </a:xfrm>
          <a:prstGeom prst="wedgeRoundRectCallout">
            <a:avLst>
              <a:gd name="adj1" fmla="val -59645"/>
              <a:gd name="adj2" fmla="val 17986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6" name="Прямоугольник 40"/>
          <p:cNvSpPr>
            <a:spLocks noChangeArrowheads="1"/>
          </p:cNvSpPr>
          <p:nvPr/>
        </p:nvSpPr>
        <p:spPr bwMode="auto">
          <a:xfrm>
            <a:off x="396080" y="3637955"/>
            <a:ext cx="20156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Сотрудники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служб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безопасности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ltGray">
          <a:xfrm>
            <a:off x="2786063" y="2643189"/>
            <a:ext cx="3357562" cy="1857382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black">
          <a:xfrm>
            <a:off x="2786063" y="2714625"/>
            <a:ext cx="3425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ru-RU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кого разработан ТАМЕРЛАН?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9" name="Скругленная прямоугольная выноска 78"/>
          <p:cNvSpPr/>
          <p:nvPr/>
        </p:nvSpPr>
        <p:spPr>
          <a:xfrm flipH="1">
            <a:off x="6357977" y="5429264"/>
            <a:ext cx="2500330" cy="1143008"/>
          </a:xfrm>
          <a:prstGeom prst="wedgeRoundRectCallout">
            <a:avLst>
              <a:gd name="adj1" fmla="val 41378"/>
              <a:gd name="adj2" fmla="val -86574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системные администраторы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 flipH="1">
            <a:off x="6572264" y="3214686"/>
            <a:ext cx="2500330" cy="1143008"/>
          </a:xfrm>
          <a:prstGeom prst="wedgeRoundRectCallout">
            <a:avLst>
              <a:gd name="adj1" fmla="val 65759"/>
              <a:gd name="adj2" fmla="val 18880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21" name="Прямоугольник 83"/>
          <p:cNvSpPr>
            <a:spLocks noChangeArrowheads="1"/>
          </p:cNvSpPr>
          <p:nvPr/>
        </p:nvSpPr>
        <p:spPr bwMode="auto">
          <a:xfrm>
            <a:off x="6429375" y="3425825"/>
            <a:ext cx="2714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CIO</a:t>
            </a:r>
            <a:endParaRPr lang="ru-RU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8222" name="Group 52"/>
          <p:cNvGrpSpPr>
            <a:grpSpLocks/>
          </p:cNvGrpSpPr>
          <p:nvPr/>
        </p:nvGrpSpPr>
        <p:grpSpPr bwMode="auto">
          <a:xfrm>
            <a:off x="195263" y="285750"/>
            <a:ext cx="6143625" cy="896938"/>
            <a:chOff x="720" y="1392"/>
            <a:chExt cx="4058" cy="480"/>
          </a:xfrm>
        </p:grpSpPr>
        <p:sp>
          <p:nvSpPr>
            <p:cNvPr id="34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227" name="Group 54"/>
            <p:cNvGrpSpPr>
              <a:grpSpLocks/>
            </p:cNvGrpSpPr>
            <p:nvPr/>
          </p:nvGrpSpPr>
          <p:grpSpPr bwMode="auto">
            <a:xfrm>
              <a:off x="730" y="1407"/>
              <a:ext cx="4042" cy="444"/>
              <a:chOff x="744" y="1407"/>
              <a:chExt cx="3987" cy="444"/>
            </a:xfrm>
          </p:grpSpPr>
          <p:sp>
            <p:nvSpPr>
              <p:cNvPr id="39" name="AutoShape 5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8223" name="Text Box 57"/>
          <p:cNvSpPr txBox="1">
            <a:spLocks noChangeArrowheads="1"/>
          </p:cNvSpPr>
          <p:nvPr/>
        </p:nvSpPr>
        <p:spPr bwMode="white">
          <a:xfrm>
            <a:off x="695325" y="357188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Когда и кому стоит задумываться о ПК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224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0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0"/>
          <p:cNvSpPr>
            <a:spLocks noChangeArrowheads="1"/>
          </p:cNvSpPr>
          <p:nvPr/>
        </p:nvSpPr>
        <p:spPr bwMode="black">
          <a:xfrm>
            <a:off x="2714625" y="5534025"/>
            <a:ext cx="34258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ru-RU" sz="15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Если Вы работаете с клиентами данных категорий, то возможно, задумываться стоит ВАМ!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 flipH="1">
            <a:off x="3481387" y="5380937"/>
            <a:ext cx="2500330" cy="1143008"/>
          </a:xfrm>
          <a:prstGeom prst="wedgeRoundRectCallout">
            <a:avLst>
              <a:gd name="adj1" fmla="val 23528"/>
              <a:gd name="adj2" fmla="val -85692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Narrow" pitchFamily="34" charset="0"/>
              </a:rPr>
              <a:t>Родители </a:t>
            </a:r>
            <a:endParaRPr lang="en-US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flipH="1">
            <a:off x="695325" y="5391146"/>
            <a:ext cx="2500330" cy="1143008"/>
          </a:xfrm>
          <a:prstGeom prst="wedgeRoundRectCallout">
            <a:avLst>
              <a:gd name="adj1" fmla="val -36118"/>
              <a:gd name="adj2" fmla="val -79025"/>
              <a:gd name="adj3" fmla="val 16667"/>
            </a:avLst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Arial Narrow" pitchFamily="34" charset="0"/>
              </a:rPr>
              <a:t>Отдел кадров</a:t>
            </a:r>
            <a:endParaRPr lang="ru-RU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96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8"/>
          <p:cNvSpPr>
            <a:spLocks noChangeArrowheads="1"/>
          </p:cNvSpPr>
          <p:nvPr/>
        </p:nvSpPr>
        <p:spPr bwMode="ltGray">
          <a:xfrm>
            <a:off x="500063" y="1643063"/>
            <a:ext cx="8001000" cy="2500312"/>
          </a:xfrm>
          <a:prstGeom prst="roundRect">
            <a:avLst>
              <a:gd name="adj" fmla="val 5000"/>
            </a:avLst>
          </a:prstGeom>
          <a:solidFill>
            <a:srgbClr val="FFFFFF">
              <a:alpha val="50000"/>
            </a:srgbClr>
          </a:solidFill>
          <a:ln w="57150" algn="ctr">
            <a:solidFill>
              <a:srgbClr val="D0C938"/>
            </a:solidFill>
            <a:round/>
            <a:headEnd/>
            <a:tailEnd/>
          </a:ln>
        </p:spPr>
        <p:txBody>
          <a:bodyPr anchor="ctr">
            <a:normAutofit fontScale="92500" lnSpcReduction="20000"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Ситуация до внедрения (почему задумались о необходимости такого ПО):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Уволен коммерческий директор (обнаружились факты продажи своих – конкурирующих услуг клиентам компании), новый только приступил к обязанностям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Резкое уменьшение заказов от одного из ключевых клиентов, менеджер который его вел не смог объяснить почему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 Увеличение времени на выполнение типовых заказов, что повлекло за собой несвоевременное выполнение работ и стало негативно сказываться на имидже предприятия</a:t>
            </a:r>
          </a:p>
        </p:txBody>
      </p:sp>
      <p:grpSp>
        <p:nvGrpSpPr>
          <p:cNvPr id="18435" name="Group 42"/>
          <p:cNvGrpSpPr>
            <a:grpSpLocks/>
          </p:cNvGrpSpPr>
          <p:nvPr/>
        </p:nvGrpSpPr>
        <p:grpSpPr bwMode="auto">
          <a:xfrm>
            <a:off x="285750" y="357188"/>
            <a:ext cx="6286500" cy="785812"/>
            <a:chOff x="720" y="1392"/>
            <a:chExt cx="4058" cy="480"/>
          </a:xfrm>
        </p:grpSpPr>
        <p:sp>
          <p:nvSpPr>
            <p:cNvPr id="25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8449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7" name="AutoShape 45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8436" name="Text Box 59"/>
          <p:cNvSpPr txBox="1">
            <a:spLocks noChangeArrowheads="1"/>
          </p:cNvSpPr>
          <p:nvPr/>
        </p:nvSpPr>
        <p:spPr bwMode="white">
          <a:xfrm>
            <a:off x="1071563" y="500063"/>
            <a:ext cx="563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Как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 может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помочь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642938" y="1143000"/>
            <a:ext cx="792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Arial Narrow" pitchFamily="34" charset="0"/>
              </a:rPr>
              <a:t>Пример внедрения </a:t>
            </a:r>
            <a:r>
              <a:rPr lang="ru-RU" sz="2200" b="1" dirty="0" smtClean="0">
                <a:latin typeface="Arial Narrow" pitchFamily="34" charset="0"/>
              </a:rPr>
              <a:t>продукта на предприятии</a:t>
            </a:r>
            <a:endParaRPr lang="ru-RU" sz="2200" b="1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5572125" y="4572000"/>
            <a:ext cx="3071813" cy="1250950"/>
          </a:xfrm>
          <a:prstGeom prst="homePlate">
            <a:avLst>
              <a:gd name="adj" fmla="val 39013"/>
            </a:avLst>
          </a:prstGeom>
          <a:solidFill>
            <a:srgbClr val="00B050"/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648000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EFEFE"/>
                </a:solidFill>
                <a:latin typeface="Arial Narrow" pitchFamily="34" charset="0"/>
                <a:cs typeface="Arial" charset="0"/>
              </a:rPr>
              <a:t>Настройка системы оповещения, обучение руководства</a:t>
            </a:r>
            <a:endParaRPr lang="en-US" b="1" dirty="0">
              <a:solidFill>
                <a:srgbClr val="FEFEF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928938" y="4572000"/>
            <a:ext cx="3379787" cy="1250950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20000" anchor="ctr" anchorCtr="1">
            <a:norm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EFEFE"/>
                </a:solidFill>
                <a:latin typeface="Arial Narrow" pitchFamily="34" charset="0"/>
                <a:cs typeface="Arial" charset="0"/>
              </a:rPr>
              <a:t>Установка программного комплекса</a:t>
            </a:r>
            <a:endParaRPr lang="en-US" b="1" dirty="0">
              <a:solidFill>
                <a:srgbClr val="FEFEF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571500" y="4572000"/>
            <a:ext cx="3143250" cy="1250950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EFEFE"/>
                </a:solidFill>
                <a:latin typeface="Arial Narrow" pitchFamily="34" charset="0"/>
                <a:cs typeface="Arial" charset="0"/>
              </a:rPr>
              <a:t>Выбор мест приоритетного наблюдения</a:t>
            </a:r>
            <a:endParaRPr lang="en-US" b="1" dirty="0">
              <a:solidFill>
                <a:srgbClr val="FEFEFE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AutoShape 41"/>
          <p:cNvSpPr>
            <a:spLocks noChangeArrowheads="1"/>
          </p:cNvSpPr>
          <p:nvPr/>
        </p:nvSpPr>
        <p:spPr bwMode="ltGray">
          <a:xfrm>
            <a:off x="5851525" y="6000750"/>
            <a:ext cx="2792413" cy="357188"/>
          </a:xfrm>
          <a:prstGeom prst="chevron">
            <a:avLst>
              <a:gd name="adj" fmla="val 75300"/>
            </a:avLst>
          </a:prstGeom>
          <a:gradFill>
            <a:gsLst>
              <a:gs pos="33000">
                <a:srgbClr val="00B050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lIns="432000" anchor="ctr">
            <a:flatTx/>
          </a:bodyPr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120 минут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AutoShape 42"/>
          <p:cNvSpPr>
            <a:spLocks noChangeArrowheads="1"/>
          </p:cNvSpPr>
          <p:nvPr/>
        </p:nvSpPr>
        <p:spPr bwMode="ltGray">
          <a:xfrm>
            <a:off x="2951163" y="6000750"/>
            <a:ext cx="3192462" cy="357188"/>
          </a:xfrm>
          <a:prstGeom prst="chevron">
            <a:avLst>
              <a:gd name="adj" fmla="val 737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432000" anchor="ctr">
            <a:flatTx/>
          </a:bodyPr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70 минут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AutoShape 43"/>
          <p:cNvSpPr>
            <a:spLocks noChangeArrowheads="1"/>
          </p:cNvSpPr>
          <p:nvPr/>
        </p:nvSpPr>
        <p:spPr bwMode="ltGray">
          <a:xfrm>
            <a:off x="642938" y="6000750"/>
            <a:ext cx="2857500" cy="357188"/>
          </a:xfrm>
          <a:prstGeom prst="chevron">
            <a:avLst>
              <a:gd name="adj" fmla="val 705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</a:rPr>
              <a:t>60 минут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46" name="Прямоугольник 21"/>
          <p:cNvSpPr>
            <a:spLocks noChangeArrowheads="1"/>
          </p:cNvSpPr>
          <p:nvPr/>
        </p:nvSpPr>
        <p:spPr bwMode="auto">
          <a:xfrm>
            <a:off x="1143000" y="4143375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Этапы внедрения:</a:t>
            </a:r>
          </a:p>
        </p:txBody>
      </p:sp>
      <p:pic>
        <p:nvPicPr>
          <p:cNvPr id="18447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idx="1"/>
          </p:nvPr>
        </p:nvSpPr>
        <p:spPr bwMode="ltGray">
          <a:xfrm>
            <a:off x="571500" y="1500188"/>
            <a:ext cx="7929563" cy="2428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>
                  <a:gamma/>
                  <a:shade val="8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FEFFFF"/>
            </a:solidFill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lIns="36000" tIns="36000" rIns="36000" bIns="36000">
            <a:no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550" b="1" dirty="0" smtClean="0">
                <a:solidFill>
                  <a:schemeClr val="bg1"/>
                </a:solidFill>
                <a:latin typeface="Arial Narrow" pitchFamily="34" charset="0"/>
              </a:rPr>
              <a:t>Выявлены факты грубого, нецензурного общения менеджера с ключевым клиентом (из-за личной неприязни)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550" b="1" dirty="0" smtClean="0">
                <a:solidFill>
                  <a:schemeClr val="bg1"/>
                </a:solidFill>
                <a:latin typeface="Arial Narrow" pitchFamily="34" charset="0"/>
              </a:rPr>
              <a:t>Четыре сотрудника находились в стадии переписки с потенциальными работодателями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550" b="1" dirty="0" smtClean="0">
                <a:solidFill>
                  <a:schemeClr val="bg1"/>
                </a:solidFill>
                <a:latin typeface="Arial Narrow" pitchFamily="34" charset="0"/>
              </a:rPr>
              <a:t>В отделе дизайна менеджеры получив срочную работу в среднем по 4 часа в день тратили на личные нужды. Один из менеджеров 6 часов в день посвящал обучению игре на гитаре, и в конце недели отчитался о невозможности выполнения работы в срок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550" b="1" dirty="0" smtClean="0">
                <a:solidFill>
                  <a:schemeClr val="bg1"/>
                </a:solidFill>
                <a:latin typeface="Arial Narrow" pitchFamily="34" charset="0"/>
              </a:rPr>
              <a:t>Новый коммерческий директор оказался товарищем предыдущего и исправно снабжал его информацией о новых клиентах и ситуации в компании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>
            <a:off x="571500" y="4500563"/>
            <a:ext cx="7929563" cy="2000250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>
            <a:normAutofit lnSpcReduction="10000"/>
          </a:bodyPr>
          <a:lstStyle/>
          <a:p>
            <a:pPr marL="266700" indent="-266700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Проведена ротация менеджеров, от ключевого клиента поступил первый заказ после продолжительного затишья</a:t>
            </a: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Ряд сотрудников получили дополнительную мотивацию, на места некоторых начали готовить кадровые резервы</a:t>
            </a: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В отделе дизайна менеджеры получили стимулирующее внушение, также была скорректирована система мотивации – уровень дохода поставили в прямую зависимость от «успеваемости» и качества работы </a:t>
            </a:r>
          </a:p>
          <a:p>
            <a:pPr marL="266700" indent="-266700"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Новый коммерческий директор был уволен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500063" y="1143000"/>
            <a:ext cx="750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Результат после 7 дней работы комплекса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571500" y="4143375"/>
            <a:ext cx="750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Результат после 14 дней работы комплекса</a:t>
            </a:r>
          </a:p>
        </p:txBody>
      </p:sp>
      <p:pic>
        <p:nvPicPr>
          <p:cNvPr id="19463" name="Picture 5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71625"/>
            <a:ext cx="12858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572000"/>
            <a:ext cx="13573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pSp>
        <p:nvGrpSpPr>
          <p:cNvPr id="19466" name="Group 42"/>
          <p:cNvGrpSpPr>
            <a:grpSpLocks/>
          </p:cNvGrpSpPr>
          <p:nvPr/>
        </p:nvGrpSpPr>
        <p:grpSpPr bwMode="auto">
          <a:xfrm>
            <a:off x="285750" y="357188"/>
            <a:ext cx="6286500" cy="785812"/>
            <a:chOff x="720" y="1392"/>
            <a:chExt cx="4058" cy="480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470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" name="AutoShape 45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9467" name="Text Box 59"/>
          <p:cNvSpPr txBox="1">
            <a:spLocks noChangeArrowheads="1"/>
          </p:cNvSpPr>
          <p:nvPr/>
        </p:nvSpPr>
        <p:spPr bwMode="white">
          <a:xfrm>
            <a:off x="1071563" y="500063"/>
            <a:ext cx="563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Как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 может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помочь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9468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Arial Narrow" pitchFamily="34" charset="0"/>
              </a:rPr>
              <a:t>Изменение показателей предприятия в следующем после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Arial Narrow" pitchFamily="34" charset="0"/>
              </a:rPr>
              <a:t>внедрения месяце по отношению к предыдущему: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785813" y="2714625"/>
            <a:ext cx="3098800" cy="3430588"/>
          </a:xfrm>
          <a:prstGeom prst="roundRect">
            <a:avLst>
              <a:gd name="adj" fmla="val 9481"/>
            </a:avLst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gray">
          <a:xfrm rot="-5400000">
            <a:off x="-99218" y="4026694"/>
            <a:ext cx="2687637" cy="498475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gray">
          <a:xfrm rot="-5400000">
            <a:off x="667544" y="4026694"/>
            <a:ext cx="2687637" cy="498475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gray">
          <a:xfrm rot="-5400000">
            <a:off x="1413669" y="4026694"/>
            <a:ext cx="2687637" cy="498475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gray">
          <a:xfrm rot="-5400000">
            <a:off x="2123282" y="4026694"/>
            <a:ext cx="2687637" cy="498475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20489" name="Group 8"/>
          <p:cNvGrpSpPr>
            <a:grpSpLocks/>
          </p:cNvGrpSpPr>
          <p:nvPr/>
        </p:nvGrpSpPr>
        <p:grpSpPr bwMode="auto">
          <a:xfrm>
            <a:off x="1031875" y="4845050"/>
            <a:ext cx="423863" cy="746125"/>
            <a:chOff x="870" y="1960"/>
            <a:chExt cx="267" cy="1213"/>
          </a:xfrm>
        </p:grpSpPr>
        <p:sp>
          <p:nvSpPr>
            <p:cNvPr id="20544" name="AutoShape 9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 rot="-5400000">
              <a:off x="455" y="2471"/>
              <a:ext cx="1164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 Narrow" pitchFamily="34" charset="0"/>
              </a:endParaRPr>
            </a:p>
          </p:txBody>
        </p:sp>
      </p:grpSp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1800225" y="4202113"/>
            <a:ext cx="423863" cy="1382712"/>
            <a:chOff x="870" y="1960"/>
            <a:chExt cx="267" cy="1213"/>
          </a:xfrm>
        </p:grpSpPr>
        <p:sp>
          <p:nvSpPr>
            <p:cNvPr id="20542" name="AutoShape 12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fol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 rot="-5400000">
              <a:off x="446" y="2471"/>
              <a:ext cx="1164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 Narrow" pitchFamily="34" charset="0"/>
              </a:endParaRPr>
            </a:p>
          </p:txBody>
        </p:sp>
      </p:grpSp>
      <p:grpSp>
        <p:nvGrpSpPr>
          <p:cNvPr id="20491" name="Group 14"/>
          <p:cNvGrpSpPr>
            <a:grpSpLocks/>
          </p:cNvGrpSpPr>
          <p:nvPr/>
        </p:nvGrpSpPr>
        <p:grpSpPr bwMode="auto">
          <a:xfrm>
            <a:off x="2547938" y="4559300"/>
            <a:ext cx="423862" cy="1028700"/>
            <a:chOff x="870" y="1960"/>
            <a:chExt cx="267" cy="1213"/>
          </a:xfrm>
        </p:grpSpPr>
        <p:sp>
          <p:nvSpPr>
            <p:cNvPr id="20540" name="AutoShape 15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gray">
            <a:xfrm rot="-5400000">
              <a:off x="445" y="2471"/>
              <a:ext cx="1166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 Narrow" pitchFamily="34" charset="0"/>
              </a:endParaRPr>
            </a:p>
          </p:txBody>
        </p:sp>
      </p:grpSp>
      <p:grpSp>
        <p:nvGrpSpPr>
          <p:cNvPr id="20492" name="Group 17"/>
          <p:cNvGrpSpPr>
            <a:grpSpLocks/>
          </p:cNvGrpSpPr>
          <p:nvPr/>
        </p:nvGrpSpPr>
        <p:grpSpPr bwMode="auto">
          <a:xfrm>
            <a:off x="3254375" y="4559300"/>
            <a:ext cx="423863" cy="1022350"/>
            <a:chOff x="870" y="1960"/>
            <a:chExt cx="267" cy="1213"/>
          </a:xfrm>
        </p:grpSpPr>
        <p:sp>
          <p:nvSpPr>
            <p:cNvPr id="20538" name="AutoShape 18"/>
            <p:cNvSpPr>
              <a:spLocks noChangeArrowheads="1"/>
            </p:cNvSpPr>
            <p:nvPr/>
          </p:nvSpPr>
          <p:spPr bwMode="gray">
            <a:xfrm rot="-5400000">
              <a:off x="397" y="2433"/>
              <a:ext cx="1213" cy="2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>
                <a:latin typeface="Arial Narrow" pitchFamily="34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gray">
            <a:xfrm rot="-5400000">
              <a:off x="454" y="2471"/>
              <a:ext cx="1166" cy="18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Arial Narrow" pitchFamily="34" charset="0"/>
              </a:endParaRP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1068388" y="5640388"/>
            <a:ext cx="28130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A      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 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B      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      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D</a:t>
            </a:r>
          </a:p>
        </p:txBody>
      </p:sp>
      <p:sp>
        <p:nvSpPr>
          <p:cNvPr id="20494" name="Rectangle 21"/>
          <p:cNvSpPr>
            <a:spLocks noChangeArrowheads="1"/>
          </p:cNvSpPr>
          <p:nvPr/>
        </p:nvSpPr>
        <p:spPr bwMode="gray">
          <a:xfrm>
            <a:off x="976313" y="4416425"/>
            <a:ext cx="4794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15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%</a:t>
            </a:r>
          </a:p>
        </p:txBody>
      </p:sp>
      <p:sp>
        <p:nvSpPr>
          <p:cNvPr id="20495" name="Rectangle 22"/>
          <p:cNvSpPr>
            <a:spLocks noChangeArrowheads="1"/>
          </p:cNvSpPr>
          <p:nvPr/>
        </p:nvSpPr>
        <p:spPr bwMode="gray">
          <a:xfrm>
            <a:off x="1762125" y="3773488"/>
            <a:ext cx="4794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35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%</a:t>
            </a:r>
          </a:p>
        </p:txBody>
      </p:sp>
      <p:sp>
        <p:nvSpPr>
          <p:cNvPr id="20496" name="Rectangle 23"/>
          <p:cNvSpPr>
            <a:spLocks noChangeArrowheads="1"/>
          </p:cNvSpPr>
          <p:nvPr/>
        </p:nvSpPr>
        <p:spPr bwMode="gray">
          <a:xfrm>
            <a:off x="2498725" y="4130675"/>
            <a:ext cx="4794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25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%</a:t>
            </a:r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gray">
          <a:xfrm>
            <a:off x="3262313" y="4130675"/>
            <a:ext cx="4794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sz="1400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5%</a:t>
            </a:r>
          </a:p>
        </p:txBody>
      </p:sp>
      <p:sp>
        <p:nvSpPr>
          <p:cNvPr id="20498" name="AutoShape 25"/>
          <p:cNvSpPr>
            <a:spLocks noChangeArrowheads="1"/>
          </p:cNvSpPr>
          <p:nvPr/>
        </p:nvSpPr>
        <p:spPr bwMode="gray">
          <a:xfrm>
            <a:off x="4275138" y="2990850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20499" name="Group 26"/>
          <p:cNvGrpSpPr>
            <a:grpSpLocks/>
          </p:cNvGrpSpPr>
          <p:nvPr/>
        </p:nvGrpSpPr>
        <p:grpSpPr bwMode="auto">
          <a:xfrm>
            <a:off x="4232275" y="3009900"/>
            <a:ext cx="552450" cy="584200"/>
            <a:chOff x="2959" y="1568"/>
            <a:chExt cx="454" cy="480"/>
          </a:xfrm>
        </p:grpSpPr>
        <p:grpSp>
          <p:nvGrpSpPr>
            <p:cNvPr id="20533" name="Group 27"/>
            <p:cNvGrpSpPr>
              <a:grpSpLocks/>
            </p:cNvGrpSpPr>
            <p:nvPr/>
          </p:nvGrpSpPr>
          <p:grpSpPr bwMode="auto">
            <a:xfrm>
              <a:off x="2959" y="1571"/>
              <a:ext cx="454" cy="482"/>
              <a:chOff x="192" y="1917"/>
              <a:chExt cx="1042" cy="1102"/>
            </a:xfrm>
          </p:grpSpPr>
          <p:pic>
            <p:nvPicPr>
              <p:cNvPr id="20535" name="Picture 28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6" name="Picture 29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Oval 30"/>
              <p:cNvSpPr>
                <a:spLocks noChangeArrowheads="1"/>
              </p:cNvSpPr>
              <p:nvPr/>
            </p:nvSpPr>
            <p:spPr bwMode="gray">
              <a:xfrm>
                <a:off x="192" y="1916"/>
                <a:ext cx="1036" cy="10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latin typeface="Arial Narrow" pitchFamily="34" charset="0"/>
                </a:endParaRPr>
              </a:p>
            </p:txBody>
          </p:sp>
        </p:grpSp>
        <p:pic>
          <p:nvPicPr>
            <p:cNvPr id="20534" name="Picture 3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0" name="Rectangle 32"/>
          <p:cNvSpPr>
            <a:spLocks noChangeArrowheads="1"/>
          </p:cNvSpPr>
          <p:nvPr/>
        </p:nvSpPr>
        <p:spPr bwMode="gray">
          <a:xfrm>
            <a:off x="4887913" y="3092450"/>
            <a:ext cx="12811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A.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Рост дохода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01" name="AutoShape 33"/>
          <p:cNvSpPr>
            <a:spLocks noChangeArrowheads="1"/>
          </p:cNvSpPr>
          <p:nvPr/>
        </p:nvSpPr>
        <p:spPr bwMode="gray">
          <a:xfrm>
            <a:off x="4275138" y="3759200"/>
            <a:ext cx="40386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20502" name="Group 34"/>
          <p:cNvGrpSpPr>
            <a:grpSpLocks/>
          </p:cNvGrpSpPr>
          <p:nvPr/>
        </p:nvGrpSpPr>
        <p:grpSpPr bwMode="auto">
          <a:xfrm>
            <a:off x="4232275" y="3778250"/>
            <a:ext cx="552450" cy="584200"/>
            <a:chOff x="2959" y="1568"/>
            <a:chExt cx="454" cy="480"/>
          </a:xfrm>
        </p:grpSpPr>
        <p:grpSp>
          <p:nvGrpSpPr>
            <p:cNvPr id="20528" name="Group 35"/>
            <p:cNvGrpSpPr>
              <a:grpSpLocks/>
            </p:cNvGrpSpPr>
            <p:nvPr/>
          </p:nvGrpSpPr>
          <p:grpSpPr bwMode="auto">
            <a:xfrm>
              <a:off x="2959" y="1571"/>
              <a:ext cx="454" cy="482"/>
              <a:chOff x="192" y="1917"/>
              <a:chExt cx="1042" cy="1102"/>
            </a:xfrm>
          </p:grpSpPr>
          <p:pic>
            <p:nvPicPr>
              <p:cNvPr id="20530" name="Picture 36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1" name="Picture 3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Oval 38"/>
              <p:cNvSpPr>
                <a:spLocks noChangeArrowheads="1"/>
              </p:cNvSpPr>
              <p:nvPr/>
            </p:nvSpPr>
            <p:spPr bwMode="gray">
              <a:xfrm>
                <a:off x="192" y="1916"/>
                <a:ext cx="1036" cy="102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latin typeface="Arial Narrow" pitchFamily="34" charset="0"/>
                </a:endParaRPr>
              </a:p>
            </p:txBody>
          </p:sp>
        </p:grpSp>
        <p:pic>
          <p:nvPicPr>
            <p:cNvPr id="20529" name="Picture 39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3" name="Rectangle 40"/>
          <p:cNvSpPr>
            <a:spLocks noChangeArrowheads="1"/>
          </p:cNvSpPr>
          <p:nvPr/>
        </p:nvSpPr>
        <p:spPr bwMode="gray">
          <a:xfrm>
            <a:off x="4887913" y="3773488"/>
            <a:ext cx="26431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B.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Уменьшение среднего времени </a:t>
            </a:r>
          </a:p>
          <a:p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выполнения заказа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04" name="AutoShape 41"/>
          <p:cNvSpPr>
            <a:spLocks noChangeArrowheads="1"/>
          </p:cNvSpPr>
          <p:nvPr/>
        </p:nvSpPr>
        <p:spPr bwMode="gray">
          <a:xfrm>
            <a:off x="4275138" y="4535488"/>
            <a:ext cx="4038600" cy="5921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20505" name="Group 42"/>
          <p:cNvGrpSpPr>
            <a:grpSpLocks/>
          </p:cNvGrpSpPr>
          <p:nvPr/>
        </p:nvGrpSpPr>
        <p:grpSpPr bwMode="auto">
          <a:xfrm>
            <a:off x="4232275" y="4554538"/>
            <a:ext cx="552450" cy="584200"/>
            <a:chOff x="2959" y="1568"/>
            <a:chExt cx="454" cy="480"/>
          </a:xfrm>
        </p:grpSpPr>
        <p:grpSp>
          <p:nvGrpSpPr>
            <p:cNvPr id="20523" name="Group 43"/>
            <p:cNvGrpSpPr>
              <a:grpSpLocks/>
            </p:cNvGrpSpPr>
            <p:nvPr/>
          </p:nvGrpSpPr>
          <p:grpSpPr bwMode="auto">
            <a:xfrm>
              <a:off x="2959" y="1571"/>
              <a:ext cx="454" cy="482"/>
              <a:chOff x="192" y="1917"/>
              <a:chExt cx="1042" cy="1102"/>
            </a:xfrm>
          </p:grpSpPr>
          <p:pic>
            <p:nvPicPr>
              <p:cNvPr id="20525" name="Picture 44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6" name="Picture 45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Oval 46"/>
              <p:cNvSpPr>
                <a:spLocks noChangeArrowheads="1"/>
              </p:cNvSpPr>
              <p:nvPr/>
            </p:nvSpPr>
            <p:spPr bwMode="gray">
              <a:xfrm>
                <a:off x="192" y="1916"/>
                <a:ext cx="1036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latin typeface="Arial Narrow" pitchFamily="34" charset="0"/>
                </a:endParaRPr>
              </a:p>
            </p:txBody>
          </p:sp>
        </p:grpSp>
        <p:pic>
          <p:nvPicPr>
            <p:cNvPr id="20524" name="Picture 4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6" name="Rectangle 48"/>
          <p:cNvSpPr>
            <a:spLocks noChangeArrowheads="1"/>
          </p:cNvSpPr>
          <p:nvPr/>
        </p:nvSpPr>
        <p:spPr bwMode="gray">
          <a:xfrm>
            <a:off x="4887913" y="4637088"/>
            <a:ext cx="27670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C.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Сокращение фонда оплаты труда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07" name="AutoShape 49"/>
          <p:cNvSpPr>
            <a:spLocks noChangeArrowheads="1"/>
          </p:cNvSpPr>
          <p:nvPr/>
        </p:nvSpPr>
        <p:spPr bwMode="gray">
          <a:xfrm>
            <a:off x="4275138" y="5272088"/>
            <a:ext cx="4038600" cy="5921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20508" name="Group 50"/>
          <p:cNvGrpSpPr>
            <a:grpSpLocks/>
          </p:cNvGrpSpPr>
          <p:nvPr/>
        </p:nvGrpSpPr>
        <p:grpSpPr bwMode="auto">
          <a:xfrm>
            <a:off x="4232275" y="5291138"/>
            <a:ext cx="552450" cy="584200"/>
            <a:chOff x="2959" y="1568"/>
            <a:chExt cx="454" cy="480"/>
          </a:xfrm>
        </p:grpSpPr>
        <p:grpSp>
          <p:nvGrpSpPr>
            <p:cNvPr id="20518" name="Group 51"/>
            <p:cNvGrpSpPr>
              <a:grpSpLocks/>
            </p:cNvGrpSpPr>
            <p:nvPr/>
          </p:nvGrpSpPr>
          <p:grpSpPr bwMode="auto">
            <a:xfrm>
              <a:off x="2959" y="1571"/>
              <a:ext cx="454" cy="482"/>
              <a:chOff x="192" y="1917"/>
              <a:chExt cx="1042" cy="1102"/>
            </a:xfrm>
          </p:grpSpPr>
          <p:pic>
            <p:nvPicPr>
              <p:cNvPr id="20520" name="Picture 52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1" name="Picture 53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" name="Oval 54"/>
              <p:cNvSpPr>
                <a:spLocks noChangeArrowheads="1"/>
              </p:cNvSpPr>
              <p:nvPr/>
            </p:nvSpPr>
            <p:spPr bwMode="gray">
              <a:xfrm>
                <a:off x="192" y="1916"/>
                <a:ext cx="1036" cy="10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latin typeface="Arial Narrow" pitchFamily="34" charset="0"/>
                </a:endParaRPr>
              </a:p>
            </p:txBody>
          </p:sp>
        </p:grpSp>
        <p:pic>
          <p:nvPicPr>
            <p:cNvPr id="20519" name="Picture 55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9" name="Rectangle 56"/>
          <p:cNvSpPr>
            <a:spLocks noChangeArrowheads="1"/>
          </p:cNvSpPr>
          <p:nvPr/>
        </p:nvSpPr>
        <p:spPr bwMode="gray">
          <a:xfrm>
            <a:off x="4887913" y="5373688"/>
            <a:ext cx="13954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D.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Рост прибыли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0510" name="Заголовок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pSp>
        <p:nvGrpSpPr>
          <p:cNvPr id="20511" name="Group 42"/>
          <p:cNvGrpSpPr>
            <a:grpSpLocks/>
          </p:cNvGrpSpPr>
          <p:nvPr/>
        </p:nvGrpSpPr>
        <p:grpSpPr bwMode="auto">
          <a:xfrm>
            <a:off x="285750" y="357188"/>
            <a:ext cx="6286500" cy="785812"/>
            <a:chOff x="720" y="1392"/>
            <a:chExt cx="4058" cy="480"/>
          </a:xfrm>
        </p:grpSpPr>
        <p:sp>
          <p:nvSpPr>
            <p:cNvPr id="62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515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4" name="AutoShape 45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65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0512" name="Text Box 59"/>
          <p:cNvSpPr txBox="1">
            <a:spLocks noChangeArrowheads="1"/>
          </p:cNvSpPr>
          <p:nvPr/>
        </p:nvSpPr>
        <p:spPr bwMode="white">
          <a:xfrm>
            <a:off x="1071563" y="500063"/>
            <a:ext cx="5635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Как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 может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помочь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513" name="Picture 64" descr="1"/>
          <p:cNvPicPr>
            <a:picLocks noChangeAspect="1" noChangeArrowheads="1"/>
          </p:cNvPicPr>
          <p:nvPr/>
        </p:nvPicPr>
        <p:blipFill>
          <a:blip r:embed="rId5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reeform 43"/>
          <p:cNvSpPr>
            <a:spLocks/>
          </p:cNvSpPr>
          <p:nvPr/>
        </p:nvSpPr>
        <p:spPr bwMode="invGray">
          <a:xfrm>
            <a:off x="1785938" y="3548063"/>
            <a:ext cx="1857375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3" name="Freeform 44"/>
          <p:cNvSpPr>
            <a:spLocks/>
          </p:cNvSpPr>
          <p:nvPr/>
        </p:nvSpPr>
        <p:spPr bwMode="invGray">
          <a:xfrm>
            <a:off x="4714875" y="3482975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34" name="Freeform 45"/>
          <p:cNvSpPr>
            <a:spLocks/>
          </p:cNvSpPr>
          <p:nvPr/>
        </p:nvSpPr>
        <p:spPr bwMode="invGray">
          <a:xfrm flipH="1">
            <a:off x="6100763" y="3548063"/>
            <a:ext cx="1900237" cy="137636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2535" name="Group 46"/>
          <p:cNvGrpSpPr>
            <a:grpSpLocks/>
          </p:cNvGrpSpPr>
          <p:nvPr/>
        </p:nvGrpSpPr>
        <p:grpSpPr bwMode="auto">
          <a:xfrm>
            <a:off x="571500" y="2286000"/>
            <a:ext cx="2643188" cy="1393825"/>
            <a:chOff x="4320" y="1152"/>
            <a:chExt cx="414" cy="402"/>
          </a:xfrm>
        </p:grpSpPr>
        <p:sp>
          <p:nvSpPr>
            <p:cNvPr id="112" name="AutoShape 4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2536" name="Rectangle 49"/>
          <p:cNvSpPr>
            <a:spLocks noChangeArrowheads="1"/>
          </p:cNvSpPr>
          <p:nvPr/>
        </p:nvSpPr>
        <p:spPr bwMode="gray">
          <a:xfrm>
            <a:off x="500063" y="2286000"/>
            <a:ext cx="2786062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Увеличение роста производительности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труда сотрудников работающих за компьютером до 20% за счет более рационального использования рабочего времени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22537" name="Group 50"/>
          <p:cNvGrpSpPr>
            <a:grpSpLocks/>
          </p:cNvGrpSpPr>
          <p:nvPr/>
        </p:nvGrpSpPr>
        <p:grpSpPr bwMode="auto">
          <a:xfrm>
            <a:off x="6357938" y="2286000"/>
            <a:ext cx="2641600" cy="1393825"/>
            <a:chOff x="4320" y="1152"/>
            <a:chExt cx="414" cy="402"/>
          </a:xfrm>
        </p:grpSpPr>
        <p:sp>
          <p:nvSpPr>
            <p:cNvPr id="116" name="AutoShape 5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22538" name="Group 53"/>
          <p:cNvGrpSpPr>
            <a:grpSpLocks/>
          </p:cNvGrpSpPr>
          <p:nvPr/>
        </p:nvGrpSpPr>
        <p:grpSpPr bwMode="auto">
          <a:xfrm>
            <a:off x="3429000" y="2286000"/>
            <a:ext cx="2643188" cy="1393825"/>
            <a:chOff x="4320" y="1152"/>
            <a:chExt cx="414" cy="402"/>
          </a:xfrm>
        </p:grpSpPr>
        <p:sp>
          <p:nvSpPr>
            <p:cNvPr id="119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2539" name="AutoShape 58"/>
          <p:cNvSpPr>
            <a:spLocks noChangeArrowheads="1"/>
          </p:cNvSpPr>
          <p:nvPr/>
        </p:nvSpPr>
        <p:spPr bwMode="ltGray">
          <a:xfrm>
            <a:off x="2657475" y="5102225"/>
            <a:ext cx="5257800" cy="1241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0" name="Rectangle 59"/>
          <p:cNvSpPr>
            <a:spLocks noChangeArrowheads="1"/>
          </p:cNvSpPr>
          <p:nvPr/>
        </p:nvSpPr>
        <p:spPr bwMode="auto">
          <a:xfrm>
            <a:off x="3114675" y="5284788"/>
            <a:ext cx="4700588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Общий эффект от внедрения составляет в среднем дополнительно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8%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к показателю экономической прибыли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2541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856163"/>
            <a:ext cx="2819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49"/>
          <p:cNvSpPr>
            <a:spLocks noChangeArrowheads="1"/>
          </p:cNvSpPr>
          <p:nvPr/>
        </p:nvSpPr>
        <p:spPr bwMode="gray">
          <a:xfrm>
            <a:off x="3429000" y="2357438"/>
            <a:ext cx="2643188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Значительного снижения рисков утечки ценной информации; уменьшения вероятности стать объектом промышленного шпионажа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2543" name="Rectangle 49"/>
          <p:cNvSpPr>
            <a:spLocks noChangeArrowheads="1"/>
          </p:cNvSpPr>
          <p:nvPr/>
        </p:nvSpPr>
        <p:spPr bwMode="gray">
          <a:xfrm>
            <a:off x="6357938" y="2357438"/>
            <a:ext cx="2643187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Возможность предупредить утечку ценных кадров, снизить риски связанные с халатностью и безграмотностью пользователей компьютеров</a:t>
            </a:r>
            <a:endParaRPr lang="en-US" sz="1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22544" name="Group 47"/>
          <p:cNvGrpSpPr>
            <a:grpSpLocks/>
          </p:cNvGrpSpPr>
          <p:nvPr/>
        </p:nvGrpSpPr>
        <p:grpSpPr bwMode="auto">
          <a:xfrm>
            <a:off x="271463" y="365125"/>
            <a:ext cx="6086475" cy="777875"/>
            <a:chOff x="720" y="1392"/>
            <a:chExt cx="4058" cy="480"/>
          </a:xfrm>
        </p:grpSpPr>
        <p:sp>
          <p:nvSpPr>
            <p:cNvPr id="24" name="AutoShape 4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2548" name="Group 4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6" name="AutoShape 5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AutoShape 5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2545" name="Text Box 60"/>
          <p:cNvSpPr txBox="1">
            <a:spLocks noChangeArrowheads="1"/>
          </p:cNvSpPr>
          <p:nvPr/>
        </p:nvSpPr>
        <p:spPr bwMode="white">
          <a:xfrm>
            <a:off x="1071563" y="500063"/>
            <a:ext cx="4837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 -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инвестиция 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2546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7"/>
          <p:cNvGrpSpPr>
            <a:grpSpLocks/>
          </p:cNvGrpSpPr>
          <p:nvPr/>
        </p:nvGrpSpPr>
        <p:grpSpPr bwMode="auto">
          <a:xfrm>
            <a:off x="1447800" y="1633538"/>
            <a:ext cx="6400800" cy="3362325"/>
            <a:chOff x="732" y="1680"/>
            <a:chExt cx="4161" cy="2106"/>
          </a:xfrm>
        </p:grpSpPr>
        <p:grpSp>
          <p:nvGrpSpPr>
            <p:cNvPr id="2075" name="Group 28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2107" name="Freeform 29"/>
              <p:cNvSpPr>
                <a:spLocks/>
              </p:cNvSpPr>
              <p:nvPr/>
            </p:nvSpPr>
            <p:spPr bwMode="black">
              <a:xfrm>
                <a:off x="2624" y="1783"/>
                <a:ext cx="159" cy="63"/>
              </a:xfrm>
              <a:custGeom>
                <a:avLst/>
                <a:gdLst>
                  <a:gd name="T0" fmla="*/ 24 w 206"/>
                  <a:gd name="T1" fmla="*/ 1 h 85"/>
                  <a:gd name="T2" fmla="*/ 13 w 206"/>
                  <a:gd name="T3" fmla="*/ 1 h 85"/>
                  <a:gd name="T4" fmla="*/ 14 w 206"/>
                  <a:gd name="T5" fmla="*/ 2 h 85"/>
                  <a:gd name="T6" fmla="*/ 13 w 206"/>
                  <a:gd name="T7" fmla="*/ 3 h 85"/>
                  <a:gd name="T8" fmla="*/ 12 w 206"/>
                  <a:gd name="T9" fmla="*/ 2 h 85"/>
                  <a:gd name="T10" fmla="*/ 10 w 206"/>
                  <a:gd name="T11" fmla="*/ 1 h 85"/>
                  <a:gd name="T12" fmla="*/ 3 w 206"/>
                  <a:gd name="T13" fmla="*/ 2 h 85"/>
                  <a:gd name="T14" fmla="*/ 4 w 206"/>
                  <a:gd name="T15" fmla="*/ 4 h 85"/>
                  <a:gd name="T16" fmla="*/ 7 w 206"/>
                  <a:gd name="T17" fmla="*/ 5 h 85"/>
                  <a:gd name="T18" fmla="*/ 9 w 206"/>
                  <a:gd name="T19" fmla="*/ 7 h 85"/>
                  <a:gd name="T20" fmla="*/ 12 w 206"/>
                  <a:gd name="T21" fmla="*/ 7 h 85"/>
                  <a:gd name="T22" fmla="*/ 14 w 206"/>
                  <a:gd name="T23" fmla="*/ 6 h 85"/>
                  <a:gd name="T24" fmla="*/ 15 w 206"/>
                  <a:gd name="T25" fmla="*/ 5 h 85"/>
                  <a:gd name="T26" fmla="*/ 17 w 206"/>
                  <a:gd name="T27" fmla="*/ 4 h 85"/>
                  <a:gd name="T28" fmla="*/ 22 w 206"/>
                  <a:gd name="T29" fmla="*/ 3 h 85"/>
                  <a:gd name="T30" fmla="*/ 23 w 206"/>
                  <a:gd name="T31" fmla="*/ 3 h 85"/>
                  <a:gd name="T32" fmla="*/ 25 w 206"/>
                  <a:gd name="T33" fmla="*/ 2 h 85"/>
                  <a:gd name="T34" fmla="*/ 24 w 206"/>
                  <a:gd name="T35" fmla="*/ 1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6"/>
                  <a:gd name="T55" fmla="*/ 0 h 85"/>
                  <a:gd name="T56" fmla="*/ 206 w 206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8" name="Freeform 30"/>
              <p:cNvSpPr>
                <a:spLocks/>
              </p:cNvSpPr>
              <p:nvPr/>
            </p:nvSpPr>
            <p:spPr bwMode="black">
              <a:xfrm>
                <a:off x="2724" y="1816"/>
                <a:ext cx="49" cy="21"/>
              </a:xfrm>
              <a:custGeom>
                <a:avLst/>
                <a:gdLst>
                  <a:gd name="T0" fmla="*/ 4 w 64"/>
                  <a:gd name="T1" fmla="*/ 2 h 28"/>
                  <a:gd name="T2" fmla="*/ 2 w 64"/>
                  <a:gd name="T3" fmla="*/ 2 h 28"/>
                  <a:gd name="T4" fmla="*/ 3 w 64"/>
                  <a:gd name="T5" fmla="*/ 3 h 28"/>
                  <a:gd name="T6" fmla="*/ 6 w 64"/>
                  <a:gd name="T7" fmla="*/ 2 h 28"/>
                  <a:gd name="T8" fmla="*/ 4 w 64"/>
                  <a:gd name="T9" fmla="*/ 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8"/>
                  <a:gd name="T17" fmla="*/ 64 w 6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9" name="Freeform 31"/>
              <p:cNvSpPr>
                <a:spLocks/>
              </p:cNvSpPr>
              <p:nvPr/>
            </p:nvSpPr>
            <p:spPr bwMode="black">
              <a:xfrm>
                <a:off x="2424" y="2087"/>
                <a:ext cx="112" cy="131"/>
              </a:xfrm>
              <a:custGeom>
                <a:avLst/>
                <a:gdLst>
                  <a:gd name="T0" fmla="*/ 3 w 146"/>
                  <a:gd name="T1" fmla="*/ 1 h 176"/>
                  <a:gd name="T2" fmla="*/ 0 w 146"/>
                  <a:gd name="T3" fmla="*/ 2 h 176"/>
                  <a:gd name="T4" fmla="*/ 2 w 146"/>
                  <a:gd name="T5" fmla="*/ 4 h 176"/>
                  <a:gd name="T6" fmla="*/ 4 w 146"/>
                  <a:gd name="T7" fmla="*/ 8 h 176"/>
                  <a:gd name="T8" fmla="*/ 6 w 146"/>
                  <a:gd name="T9" fmla="*/ 9 h 176"/>
                  <a:gd name="T10" fmla="*/ 6 w 146"/>
                  <a:gd name="T11" fmla="*/ 10 h 176"/>
                  <a:gd name="T12" fmla="*/ 3 w 146"/>
                  <a:gd name="T13" fmla="*/ 10 h 176"/>
                  <a:gd name="T14" fmla="*/ 2 w 146"/>
                  <a:gd name="T15" fmla="*/ 12 h 176"/>
                  <a:gd name="T16" fmla="*/ 2 w 146"/>
                  <a:gd name="T17" fmla="*/ 13 h 176"/>
                  <a:gd name="T18" fmla="*/ 4 w 146"/>
                  <a:gd name="T19" fmla="*/ 13 h 176"/>
                  <a:gd name="T20" fmla="*/ 2 w 146"/>
                  <a:gd name="T21" fmla="*/ 16 h 176"/>
                  <a:gd name="T22" fmla="*/ 2 w 146"/>
                  <a:gd name="T23" fmla="*/ 16 h 176"/>
                  <a:gd name="T24" fmla="*/ 4 w 146"/>
                  <a:gd name="T25" fmla="*/ 16 h 176"/>
                  <a:gd name="T26" fmla="*/ 7 w 146"/>
                  <a:gd name="T27" fmla="*/ 16 h 176"/>
                  <a:gd name="T28" fmla="*/ 11 w 146"/>
                  <a:gd name="T29" fmla="*/ 16 h 176"/>
                  <a:gd name="T30" fmla="*/ 13 w 146"/>
                  <a:gd name="T31" fmla="*/ 16 h 176"/>
                  <a:gd name="T32" fmla="*/ 15 w 146"/>
                  <a:gd name="T33" fmla="*/ 16 h 176"/>
                  <a:gd name="T34" fmla="*/ 15 w 146"/>
                  <a:gd name="T35" fmla="*/ 13 h 176"/>
                  <a:gd name="T36" fmla="*/ 18 w 146"/>
                  <a:gd name="T37" fmla="*/ 13 h 176"/>
                  <a:gd name="T38" fmla="*/ 13 w 146"/>
                  <a:gd name="T39" fmla="*/ 10 h 176"/>
                  <a:gd name="T40" fmla="*/ 11 w 146"/>
                  <a:gd name="T41" fmla="*/ 7 h 176"/>
                  <a:gd name="T42" fmla="*/ 9 w 146"/>
                  <a:gd name="T43" fmla="*/ 7 h 176"/>
                  <a:gd name="T44" fmla="*/ 8 w 146"/>
                  <a:gd name="T45" fmla="*/ 5 h 176"/>
                  <a:gd name="T46" fmla="*/ 11 w 146"/>
                  <a:gd name="T47" fmla="*/ 4 h 176"/>
                  <a:gd name="T48" fmla="*/ 8 w 146"/>
                  <a:gd name="T49" fmla="*/ 3 h 176"/>
                  <a:gd name="T50" fmla="*/ 8 w 146"/>
                  <a:gd name="T51" fmla="*/ 1 h 176"/>
                  <a:gd name="T52" fmla="*/ 5 w 146"/>
                  <a:gd name="T53" fmla="*/ 1 h 176"/>
                  <a:gd name="T54" fmla="*/ 4 w 146"/>
                  <a:gd name="T55" fmla="*/ 1 h 176"/>
                  <a:gd name="T56" fmla="*/ 3 w 146"/>
                  <a:gd name="T57" fmla="*/ 1 h 1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176"/>
                  <a:gd name="T89" fmla="*/ 146 w 146"/>
                  <a:gd name="T90" fmla="*/ 176 h 17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0" name="Freeform 32"/>
              <p:cNvSpPr>
                <a:spLocks/>
              </p:cNvSpPr>
              <p:nvPr/>
            </p:nvSpPr>
            <p:spPr bwMode="black">
              <a:xfrm>
                <a:off x="2369" y="2134"/>
                <a:ext cx="71" cy="68"/>
              </a:xfrm>
              <a:custGeom>
                <a:avLst/>
                <a:gdLst>
                  <a:gd name="T0" fmla="*/ 7 w 92"/>
                  <a:gd name="T1" fmla="*/ 1 h 92"/>
                  <a:gd name="T2" fmla="*/ 10 w 92"/>
                  <a:gd name="T3" fmla="*/ 1 h 92"/>
                  <a:gd name="T4" fmla="*/ 12 w 92"/>
                  <a:gd name="T5" fmla="*/ 2 h 92"/>
                  <a:gd name="T6" fmla="*/ 10 w 92"/>
                  <a:gd name="T7" fmla="*/ 4 h 92"/>
                  <a:gd name="T8" fmla="*/ 6 w 92"/>
                  <a:gd name="T9" fmla="*/ 7 h 92"/>
                  <a:gd name="T10" fmla="*/ 2 w 92"/>
                  <a:gd name="T11" fmla="*/ 8 h 92"/>
                  <a:gd name="T12" fmla="*/ 2 w 92"/>
                  <a:gd name="T13" fmla="*/ 7 h 92"/>
                  <a:gd name="T14" fmla="*/ 2 w 92"/>
                  <a:gd name="T15" fmla="*/ 5 h 92"/>
                  <a:gd name="T16" fmla="*/ 2 w 92"/>
                  <a:gd name="T17" fmla="*/ 4 h 92"/>
                  <a:gd name="T18" fmla="*/ 5 w 92"/>
                  <a:gd name="T19" fmla="*/ 3 h 92"/>
                  <a:gd name="T20" fmla="*/ 7 w 92"/>
                  <a:gd name="T21" fmla="*/ 1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92"/>
                  <a:gd name="T35" fmla="*/ 92 w 92"/>
                  <a:gd name="T36" fmla="*/ 92 h 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1" name="Freeform 33"/>
              <p:cNvSpPr>
                <a:spLocks/>
              </p:cNvSpPr>
              <p:nvPr/>
            </p:nvSpPr>
            <p:spPr bwMode="black">
              <a:xfrm>
                <a:off x="4064" y="3266"/>
                <a:ext cx="486" cy="493"/>
              </a:xfrm>
              <a:custGeom>
                <a:avLst/>
                <a:gdLst>
                  <a:gd name="T0" fmla="*/ 26 w 633"/>
                  <a:gd name="T1" fmla="*/ 1 h 660"/>
                  <a:gd name="T2" fmla="*/ 21 w 633"/>
                  <a:gd name="T3" fmla="*/ 1 h 660"/>
                  <a:gd name="T4" fmla="*/ 17 w 633"/>
                  <a:gd name="T5" fmla="*/ 5 h 660"/>
                  <a:gd name="T6" fmla="*/ 12 w 633"/>
                  <a:gd name="T7" fmla="*/ 5 h 660"/>
                  <a:gd name="T8" fmla="*/ 10 w 633"/>
                  <a:gd name="T9" fmla="*/ 7 h 660"/>
                  <a:gd name="T10" fmla="*/ 8 w 633"/>
                  <a:gd name="T11" fmla="*/ 11 h 660"/>
                  <a:gd name="T12" fmla="*/ 4 w 633"/>
                  <a:gd name="T13" fmla="*/ 16 h 660"/>
                  <a:gd name="T14" fmla="*/ 0 w 633"/>
                  <a:gd name="T15" fmla="*/ 17 h 660"/>
                  <a:gd name="T16" fmla="*/ 9 w 633"/>
                  <a:gd name="T17" fmla="*/ 31 h 660"/>
                  <a:gd name="T18" fmla="*/ 15 w 633"/>
                  <a:gd name="T19" fmla="*/ 41 h 660"/>
                  <a:gd name="T20" fmla="*/ 17 w 633"/>
                  <a:gd name="T21" fmla="*/ 43 h 660"/>
                  <a:gd name="T22" fmla="*/ 21 w 633"/>
                  <a:gd name="T23" fmla="*/ 43 h 660"/>
                  <a:gd name="T24" fmla="*/ 28 w 633"/>
                  <a:gd name="T25" fmla="*/ 42 h 660"/>
                  <a:gd name="T26" fmla="*/ 31 w 633"/>
                  <a:gd name="T27" fmla="*/ 41 h 660"/>
                  <a:gd name="T28" fmla="*/ 36 w 633"/>
                  <a:gd name="T29" fmla="*/ 43 h 660"/>
                  <a:gd name="T30" fmla="*/ 39 w 633"/>
                  <a:gd name="T31" fmla="*/ 52 h 660"/>
                  <a:gd name="T32" fmla="*/ 41 w 633"/>
                  <a:gd name="T33" fmla="*/ 51 h 660"/>
                  <a:gd name="T34" fmla="*/ 42 w 633"/>
                  <a:gd name="T35" fmla="*/ 49 h 660"/>
                  <a:gd name="T36" fmla="*/ 45 w 633"/>
                  <a:gd name="T37" fmla="*/ 54 h 660"/>
                  <a:gd name="T38" fmla="*/ 49 w 633"/>
                  <a:gd name="T39" fmla="*/ 55 h 660"/>
                  <a:gd name="T40" fmla="*/ 52 w 633"/>
                  <a:gd name="T41" fmla="*/ 58 h 660"/>
                  <a:gd name="T42" fmla="*/ 54 w 633"/>
                  <a:gd name="T43" fmla="*/ 60 h 660"/>
                  <a:gd name="T44" fmla="*/ 55 w 633"/>
                  <a:gd name="T45" fmla="*/ 61 h 660"/>
                  <a:gd name="T46" fmla="*/ 59 w 633"/>
                  <a:gd name="T47" fmla="*/ 63 h 660"/>
                  <a:gd name="T48" fmla="*/ 60 w 633"/>
                  <a:gd name="T49" fmla="*/ 61 h 660"/>
                  <a:gd name="T50" fmla="*/ 65 w 633"/>
                  <a:gd name="T51" fmla="*/ 63 h 660"/>
                  <a:gd name="T52" fmla="*/ 71 w 633"/>
                  <a:gd name="T53" fmla="*/ 63 h 660"/>
                  <a:gd name="T54" fmla="*/ 74 w 633"/>
                  <a:gd name="T55" fmla="*/ 52 h 660"/>
                  <a:gd name="T56" fmla="*/ 77 w 633"/>
                  <a:gd name="T57" fmla="*/ 46 h 660"/>
                  <a:gd name="T58" fmla="*/ 75 w 633"/>
                  <a:gd name="T59" fmla="*/ 35 h 660"/>
                  <a:gd name="T60" fmla="*/ 65 w 633"/>
                  <a:gd name="T61" fmla="*/ 26 h 660"/>
                  <a:gd name="T62" fmla="*/ 64 w 633"/>
                  <a:gd name="T63" fmla="*/ 23 h 660"/>
                  <a:gd name="T64" fmla="*/ 55 w 633"/>
                  <a:gd name="T65" fmla="*/ 17 h 660"/>
                  <a:gd name="T66" fmla="*/ 57 w 633"/>
                  <a:gd name="T67" fmla="*/ 16 h 660"/>
                  <a:gd name="T68" fmla="*/ 55 w 633"/>
                  <a:gd name="T69" fmla="*/ 13 h 660"/>
                  <a:gd name="T70" fmla="*/ 50 w 633"/>
                  <a:gd name="T71" fmla="*/ 7 h 660"/>
                  <a:gd name="T72" fmla="*/ 47 w 633"/>
                  <a:gd name="T73" fmla="*/ 3 h 660"/>
                  <a:gd name="T74" fmla="*/ 47 w 633"/>
                  <a:gd name="T75" fmla="*/ 1 h 660"/>
                  <a:gd name="T76" fmla="*/ 44 w 633"/>
                  <a:gd name="T77" fmla="*/ 14 h 660"/>
                  <a:gd name="T78" fmla="*/ 39 w 633"/>
                  <a:gd name="T79" fmla="*/ 11 h 660"/>
                  <a:gd name="T80" fmla="*/ 35 w 633"/>
                  <a:gd name="T81" fmla="*/ 10 h 660"/>
                  <a:gd name="T82" fmla="*/ 32 w 633"/>
                  <a:gd name="T83" fmla="*/ 9 h 660"/>
                  <a:gd name="T84" fmla="*/ 32 w 633"/>
                  <a:gd name="T85" fmla="*/ 5 h 660"/>
                  <a:gd name="T86" fmla="*/ 34 w 633"/>
                  <a:gd name="T87" fmla="*/ 5 h 660"/>
                  <a:gd name="T88" fmla="*/ 29 w 633"/>
                  <a:gd name="T89" fmla="*/ 1 h 660"/>
                  <a:gd name="T90" fmla="*/ 27 w 633"/>
                  <a:gd name="T91" fmla="*/ 1 h 660"/>
                  <a:gd name="T92" fmla="*/ 25 w 633"/>
                  <a:gd name="T93" fmla="*/ 1 h 660"/>
                  <a:gd name="T94" fmla="*/ 26 w 633"/>
                  <a:gd name="T95" fmla="*/ 1 h 6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3"/>
                  <a:gd name="T145" fmla="*/ 0 h 660"/>
                  <a:gd name="T146" fmla="*/ 633 w 633"/>
                  <a:gd name="T147" fmla="*/ 660 h 6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2" name="Freeform 34"/>
              <p:cNvSpPr>
                <a:spLocks/>
              </p:cNvSpPr>
              <p:nvPr/>
            </p:nvSpPr>
            <p:spPr bwMode="black">
              <a:xfrm>
                <a:off x="4215" y="3006"/>
                <a:ext cx="327" cy="209"/>
              </a:xfrm>
              <a:custGeom>
                <a:avLst/>
                <a:gdLst>
                  <a:gd name="T0" fmla="*/ 10 w 426"/>
                  <a:gd name="T1" fmla="*/ 5 h 280"/>
                  <a:gd name="T2" fmla="*/ 8 w 426"/>
                  <a:gd name="T3" fmla="*/ 3 h 280"/>
                  <a:gd name="T4" fmla="*/ 8 w 426"/>
                  <a:gd name="T5" fmla="*/ 1 h 280"/>
                  <a:gd name="T6" fmla="*/ 6 w 426"/>
                  <a:gd name="T7" fmla="*/ 1 h 280"/>
                  <a:gd name="T8" fmla="*/ 2 w 426"/>
                  <a:gd name="T9" fmla="*/ 1 h 280"/>
                  <a:gd name="T10" fmla="*/ 5 w 426"/>
                  <a:gd name="T11" fmla="*/ 4 h 280"/>
                  <a:gd name="T12" fmla="*/ 5 w 426"/>
                  <a:gd name="T13" fmla="*/ 5 h 280"/>
                  <a:gd name="T14" fmla="*/ 3 w 426"/>
                  <a:gd name="T15" fmla="*/ 7 h 280"/>
                  <a:gd name="T16" fmla="*/ 11 w 426"/>
                  <a:gd name="T17" fmla="*/ 9 h 280"/>
                  <a:gd name="T18" fmla="*/ 15 w 426"/>
                  <a:gd name="T19" fmla="*/ 10 h 280"/>
                  <a:gd name="T20" fmla="*/ 16 w 426"/>
                  <a:gd name="T21" fmla="*/ 12 h 280"/>
                  <a:gd name="T22" fmla="*/ 16 w 426"/>
                  <a:gd name="T23" fmla="*/ 13 h 280"/>
                  <a:gd name="T24" fmla="*/ 18 w 426"/>
                  <a:gd name="T25" fmla="*/ 16 h 280"/>
                  <a:gd name="T26" fmla="*/ 16 w 426"/>
                  <a:gd name="T27" fmla="*/ 19 h 280"/>
                  <a:gd name="T28" fmla="*/ 21 w 426"/>
                  <a:gd name="T29" fmla="*/ 18 h 280"/>
                  <a:gd name="T30" fmla="*/ 23 w 426"/>
                  <a:gd name="T31" fmla="*/ 21 h 280"/>
                  <a:gd name="T32" fmla="*/ 26 w 426"/>
                  <a:gd name="T33" fmla="*/ 22 h 280"/>
                  <a:gd name="T34" fmla="*/ 28 w 426"/>
                  <a:gd name="T35" fmla="*/ 22 h 280"/>
                  <a:gd name="T36" fmla="*/ 31 w 426"/>
                  <a:gd name="T37" fmla="*/ 22 h 280"/>
                  <a:gd name="T38" fmla="*/ 34 w 426"/>
                  <a:gd name="T39" fmla="*/ 19 h 280"/>
                  <a:gd name="T40" fmla="*/ 41 w 426"/>
                  <a:gd name="T41" fmla="*/ 24 h 280"/>
                  <a:gd name="T42" fmla="*/ 44 w 426"/>
                  <a:gd name="T43" fmla="*/ 28 h 280"/>
                  <a:gd name="T44" fmla="*/ 44 w 426"/>
                  <a:gd name="T45" fmla="*/ 22 h 280"/>
                  <a:gd name="T46" fmla="*/ 41 w 426"/>
                  <a:gd name="T47" fmla="*/ 19 h 280"/>
                  <a:gd name="T48" fmla="*/ 45 w 426"/>
                  <a:gd name="T49" fmla="*/ 16 h 280"/>
                  <a:gd name="T50" fmla="*/ 49 w 426"/>
                  <a:gd name="T51" fmla="*/ 16 h 280"/>
                  <a:gd name="T52" fmla="*/ 51 w 426"/>
                  <a:gd name="T53" fmla="*/ 14 h 280"/>
                  <a:gd name="T54" fmla="*/ 51 w 426"/>
                  <a:gd name="T55" fmla="*/ 13 h 280"/>
                  <a:gd name="T56" fmla="*/ 43 w 426"/>
                  <a:gd name="T57" fmla="*/ 14 h 280"/>
                  <a:gd name="T58" fmla="*/ 37 w 426"/>
                  <a:gd name="T59" fmla="*/ 13 h 280"/>
                  <a:gd name="T60" fmla="*/ 36 w 426"/>
                  <a:gd name="T61" fmla="*/ 12 h 280"/>
                  <a:gd name="T62" fmla="*/ 35 w 426"/>
                  <a:gd name="T63" fmla="*/ 12 h 280"/>
                  <a:gd name="T64" fmla="*/ 27 w 426"/>
                  <a:gd name="T65" fmla="*/ 7 h 280"/>
                  <a:gd name="T66" fmla="*/ 19 w 426"/>
                  <a:gd name="T67" fmla="*/ 5 h 280"/>
                  <a:gd name="T68" fmla="*/ 16 w 426"/>
                  <a:gd name="T69" fmla="*/ 5 h 280"/>
                  <a:gd name="T70" fmla="*/ 9 w 426"/>
                  <a:gd name="T71" fmla="*/ 5 h 280"/>
                  <a:gd name="T72" fmla="*/ 8 w 426"/>
                  <a:gd name="T73" fmla="*/ 3 h 280"/>
                  <a:gd name="T74" fmla="*/ 8 w 426"/>
                  <a:gd name="T75" fmla="*/ 0 h 2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26"/>
                  <a:gd name="T115" fmla="*/ 0 h 280"/>
                  <a:gd name="T116" fmla="*/ 426 w 426"/>
                  <a:gd name="T117" fmla="*/ 280 h 2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3" name="Freeform 35"/>
              <p:cNvSpPr>
                <a:spLocks/>
              </p:cNvSpPr>
              <p:nvPr/>
            </p:nvSpPr>
            <p:spPr bwMode="black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 w 416"/>
                  <a:gd name="T3" fmla="*/ 4 h 282"/>
                  <a:gd name="T4" fmla="*/ 3 w 416"/>
                  <a:gd name="T5" fmla="*/ 4 h 282"/>
                  <a:gd name="T6" fmla="*/ 10 w 416"/>
                  <a:gd name="T7" fmla="*/ 8 h 282"/>
                  <a:gd name="T8" fmla="*/ 14 w 416"/>
                  <a:gd name="T9" fmla="*/ 10 h 282"/>
                  <a:gd name="T10" fmla="*/ 16 w 416"/>
                  <a:gd name="T11" fmla="*/ 12 h 282"/>
                  <a:gd name="T12" fmla="*/ 16 w 416"/>
                  <a:gd name="T13" fmla="*/ 16 h 282"/>
                  <a:gd name="T14" fmla="*/ 14 w 416"/>
                  <a:gd name="T15" fmla="*/ 19 h 282"/>
                  <a:gd name="T16" fmla="*/ 16 w 416"/>
                  <a:gd name="T17" fmla="*/ 19 h 282"/>
                  <a:gd name="T18" fmla="*/ 18 w 416"/>
                  <a:gd name="T19" fmla="*/ 18 h 282"/>
                  <a:gd name="T20" fmla="*/ 19 w 416"/>
                  <a:gd name="T21" fmla="*/ 19 h 282"/>
                  <a:gd name="T22" fmla="*/ 22 w 416"/>
                  <a:gd name="T23" fmla="*/ 21 h 282"/>
                  <a:gd name="T24" fmla="*/ 25 w 416"/>
                  <a:gd name="T25" fmla="*/ 22 h 282"/>
                  <a:gd name="T26" fmla="*/ 29 w 416"/>
                  <a:gd name="T27" fmla="*/ 21 h 282"/>
                  <a:gd name="T28" fmla="*/ 30 w 416"/>
                  <a:gd name="T29" fmla="*/ 19 h 282"/>
                  <a:gd name="T30" fmla="*/ 31 w 416"/>
                  <a:gd name="T31" fmla="*/ 19 h 282"/>
                  <a:gd name="T32" fmla="*/ 35 w 416"/>
                  <a:gd name="T33" fmla="*/ 20 h 282"/>
                  <a:gd name="T34" fmla="*/ 41 w 416"/>
                  <a:gd name="T35" fmla="*/ 27 h 282"/>
                  <a:gd name="T36" fmla="*/ 42 w 416"/>
                  <a:gd name="T37" fmla="*/ 26 h 282"/>
                  <a:gd name="T38" fmla="*/ 42 w 416"/>
                  <a:gd name="T39" fmla="*/ 23 h 282"/>
                  <a:gd name="T40" fmla="*/ 38 w 416"/>
                  <a:gd name="T41" fmla="*/ 19 h 282"/>
                  <a:gd name="T42" fmla="*/ 44 w 416"/>
                  <a:gd name="T43" fmla="*/ 16 h 282"/>
                  <a:gd name="T44" fmla="*/ 49 w 416"/>
                  <a:gd name="T45" fmla="*/ 14 h 282"/>
                  <a:gd name="T46" fmla="*/ 49 w 416"/>
                  <a:gd name="T47" fmla="*/ 11 h 282"/>
                  <a:gd name="T48" fmla="*/ 44 w 416"/>
                  <a:gd name="T49" fmla="*/ 13 h 282"/>
                  <a:gd name="T50" fmla="*/ 37 w 416"/>
                  <a:gd name="T51" fmla="*/ 13 h 282"/>
                  <a:gd name="T52" fmla="*/ 31 w 416"/>
                  <a:gd name="T53" fmla="*/ 9 h 282"/>
                  <a:gd name="T54" fmla="*/ 21 w 416"/>
                  <a:gd name="T55" fmla="*/ 5 h 282"/>
                  <a:gd name="T56" fmla="*/ 16 w 416"/>
                  <a:gd name="T57" fmla="*/ 3 h 282"/>
                  <a:gd name="T58" fmla="*/ 11 w 416"/>
                  <a:gd name="T59" fmla="*/ 4 h 282"/>
                  <a:gd name="T60" fmla="*/ 9 w 416"/>
                  <a:gd name="T61" fmla="*/ 5 h 282"/>
                  <a:gd name="T62" fmla="*/ 7 w 416"/>
                  <a:gd name="T63" fmla="*/ 1 h 282"/>
                  <a:gd name="T64" fmla="*/ 0 w 416"/>
                  <a:gd name="T65" fmla="*/ 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6"/>
                  <a:gd name="T100" fmla="*/ 0 h 282"/>
                  <a:gd name="T101" fmla="*/ 416 w 416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4" name="Freeform 36"/>
              <p:cNvSpPr>
                <a:spLocks/>
              </p:cNvSpPr>
              <p:nvPr/>
            </p:nvSpPr>
            <p:spPr bwMode="black">
              <a:xfrm>
                <a:off x="4460" y="3775"/>
                <a:ext cx="46" cy="58"/>
              </a:xfrm>
              <a:custGeom>
                <a:avLst/>
                <a:gdLst>
                  <a:gd name="T0" fmla="*/ 4 w 60"/>
                  <a:gd name="T1" fmla="*/ 1 h 78"/>
                  <a:gd name="T2" fmla="*/ 0 w 60"/>
                  <a:gd name="T3" fmla="*/ 1 h 78"/>
                  <a:gd name="T4" fmla="*/ 2 w 60"/>
                  <a:gd name="T5" fmla="*/ 4 h 78"/>
                  <a:gd name="T6" fmla="*/ 3 w 60"/>
                  <a:gd name="T7" fmla="*/ 6 h 78"/>
                  <a:gd name="T8" fmla="*/ 4 w 60"/>
                  <a:gd name="T9" fmla="*/ 7 h 78"/>
                  <a:gd name="T10" fmla="*/ 7 w 60"/>
                  <a:gd name="T11" fmla="*/ 5 h 78"/>
                  <a:gd name="T12" fmla="*/ 4 w 60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78"/>
                  <a:gd name="T23" fmla="*/ 60 w 60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5" name="Freeform 37"/>
              <p:cNvSpPr>
                <a:spLocks/>
              </p:cNvSpPr>
              <p:nvPr/>
            </p:nvSpPr>
            <p:spPr bwMode="black">
              <a:xfrm>
                <a:off x="4599" y="3686"/>
                <a:ext cx="168" cy="84"/>
              </a:xfrm>
              <a:custGeom>
                <a:avLst/>
                <a:gdLst>
                  <a:gd name="T0" fmla="*/ 5 w 219"/>
                  <a:gd name="T1" fmla="*/ 7 h 113"/>
                  <a:gd name="T2" fmla="*/ 5 w 219"/>
                  <a:gd name="T3" fmla="*/ 5 h 113"/>
                  <a:gd name="T4" fmla="*/ 2 w 219"/>
                  <a:gd name="T5" fmla="*/ 7 h 113"/>
                  <a:gd name="T6" fmla="*/ 5 w 219"/>
                  <a:gd name="T7" fmla="*/ 10 h 113"/>
                  <a:gd name="T8" fmla="*/ 15 w 219"/>
                  <a:gd name="T9" fmla="*/ 8 h 113"/>
                  <a:gd name="T10" fmla="*/ 18 w 219"/>
                  <a:gd name="T11" fmla="*/ 7 h 113"/>
                  <a:gd name="T12" fmla="*/ 21 w 219"/>
                  <a:gd name="T13" fmla="*/ 6 h 113"/>
                  <a:gd name="T14" fmla="*/ 26 w 219"/>
                  <a:gd name="T15" fmla="*/ 1 h 113"/>
                  <a:gd name="T16" fmla="*/ 25 w 219"/>
                  <a:gd name="T17" fmla="*/ 0 h 113"/>
                  <a:gd name="T18" fmla="*/ 21 w 219"/>
                  <a:gd name="T19" fmla="*/ 1 h 113"/>
                  <a:gd name="T20" fmla="*/ 12 w 219"/>
                  <a:gd name="T21" fmla="*/ 4 h 113"/>
                  <a:gd name="T22" fmla="*/ 10 w 219"/>
                  <a:gd name="T23" fmla="*/ 4 h 113"/>
                  <a:gd name="T24" fmla="*/ 7 w 219"/>
                  <a:gd name="T25" fmla="*/ 5 h 113"/>
                  <a:gd name="T26" fmla="*/ 5 w 219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9"/>
                  <a:gd name="T43" fmla="*/ 0 h 113"/>
                  <a:gd name="T44" fmla="*/ 219 w 219"/>
                  <a:gd name="T45" fmla="*/ 113 h 1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6" name="Freeform 38"/>
              <p:cNvSpPr>
                <a:spLocks/>
              </p:cNvSpPr>
              <p:nvPr/>
            </p:nvSpPr>
            <p:spPr bwMode="black">
              <a:xfrm>
                <a:off x="4773" y="3636"/>
                <a:ext cx="107" cy="91"/>
              </a:xfrm>
              <a:custGeom>
                <a:avLst/>
                <a:gdLst>
                  <a:gd name="T0" fmla="*/ 2 w 139"/>
                  <a:gd name="T1" fmla="*/ 5 h 122"/>
                  <a:gd name="T2" fmla="*/ 2 w 139"/>
                  <a:gd name="T3" fmla="*/ 7 h 122"/>
                  <a:gd name="T4" fmla="*/ 0 w 139"/>
                  <a:gd name="T5" fmla="*/ 10 h 122"/>
                  <a:gd name="T6" fmla="*/ 5 w 139"/>
                  <a:gd name="T7" fmla="*/ 11 h 122"/>
                  <a:gd name="T8" fmla="*/ 6 w 139"/>
                  <a:gd name="T9" fmla="*/ 9 h 122"/>
                  <a:gd name="T10" fmla="*/ 15 w 139"/>
                  <a:gd name="T11" fmla="*/ 7 h 122"/>
                  <a:gd name="T12" fmla="*/ 17 w 139"/>
                  <a:gd name="T13" fmla="*/ 4 h 122"/>
                  <a:gd name="T14" fmla="*/ 14 w 139"/>
                  <a:gd name="T15" fmla="*/ 3 h 122"/>
                  <a:gd name="T16" fmla="*/ 12 w 139"/>
                  <a:gd name="T17" fmla="*/ 1 h 122"/>
                  <a:gd name="T18" fmla="*/ 8 w 139"/>
                  <a:gd name="T19" fmla="*/ 1 h 122"/>
                  <a:gd name="T20" fmla="*/ 6 w 139"/>
                  <a:gd name="T21" fmla="*/ 3 h 122"/>
                  <a:gd name="T22" fmla="*/ 2 w 139"/>
                  <a:gd name="T23" fmla="*/ 5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9"/>
                  <a:gd name="T37" fmla="*/ 0 h 122"/>
                  <a:gd name="T38" fmla="*/ 139 w 139"/>
                  <a:gd name="T39" fmla="*/ 122 h 1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7" name="Freeform 39"/>
              <p:cNvSpPr>
                <a:spLocks/>
              </p:cNvSpPr>
              <p:nvPr/>
            </p:nvSpPr>
            <p:spPr bwMode="black">
              <a:xfrm>
                <a:off x="4830" y="3595"/>
                <a:ext cx="38" cy="26"/>
              </a:xfrm>
              <a:custGeom>
                <a:avLst/>
                <a:gdLst>
                  <a:gd name="T0" fmla="*/ 4 w 49"/>
                  <a:gd name="T1" fmla="*/ 0 h 35"/>
                  <a:gd name="T2" fmla="*/ 2 w 49"/>
                  <a:gd name="T3" fmla="*/ 1 h 35"/>
                  <a:gd name="T4" fmla="*/ 3 w 49"/>
                  <a:gd name="T5" fmla="*/ 3 h 35"/>
                  <a:gd name="T6" fmla="*/ 5 w 49"/>
                  <a:gd name="T7" fmla="*/ 2 h 35"/>
                  <a:gd name="T8" fmla="*/ 4 w 4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5"/>
                  <a:gd name="T17" fmla="*/ 49 w 49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8" name="Freeform 40"/>
              <p:cNvSpPr>
                <a:spLocks/>
              </p:cNvSpPr>
              <p:nvPr/>
            </p:nvSpPr>
            <p:spPr bwMode="black">
              <a:xfrm>
                <a:off x="3097" y="3118"/>
                <a:ext cx="126" cy="200"/>
              </a:xfrm>
              <a:custGeom>
                <a:avLst/>
                <a:gdLst>
                  <a:gd name="T0" fmla="*/ 16 w 164"/>
                  <a:gd name="T1" fmla="*/ 0 h 268"/>
                  <a:gd name="T2" fmla="*/ 13 w 164"/>
                  <a:gd name="T3" fmla="*/ 3 h 268"/>
                  <a:gd name="T4" fmla="*/ 11 w 164"/>
                  <a:gd name="T5" fmla="*/ 6 h 268"/>
                  <a:gd name="T6" fmla="*/ 5 w 164"/>
                  <a:gd name="T7" fmla="*/ 7 h 268"/>
                  <a:gd name="T8" fmla="*/ 4 w 164"/>
                  <a:gd name="T9" fmla="*/ 9 h 268"/>
                  <a:gd name="T10" fmla="*/ 2 w 164"/>
                  <a:gd name="T11" fmla="*/ 10 h 268"/>
                  <a:gd name="T12" fmla="*/ 2 w 164"/>
                  <a:gd name="T13" fmla="*/ 13 h 268"/>
                  <a:gd name="T14" fmla="*/ 4 w 164"/>
                  <a:gd name="T15" fmla="*/ 16 h 268"/>
                  <a:gd name="T16" fmla="*/ 0 w 164"/>
                  <a:gd name="T17" fmla="*/ 19 h 268"/>
                  <a:gd name="T18" fmla="*/ 4 w 164"/>
                  <a:gd name="T19" fmla="*/ 25 h 268"/>
                  <a:gd name="T20" fmla="*/ 6 w 164"/>
                  <a:gd name="T21" fmla="*/ 25 h 268"/>
                  <a:gd name="T22" fmla="*/ 11 w 164"/>
                  <a:gd name="T23" fmla="*/ 21 h 268"/>
                  <a:gd name="T24" fmla="*/ 13 w 164"/>
                  <a:gd name="T25" fmla="*/ 19 h 268"/>
                  <a:gd name="T26" fmla="*/ 16 w 164"/>
                  <a:gd name="T27" fmla="*/ 12 h 268"/>
                  <a:gd name="T28" fmla="*/ 17 w 164"/>
                  <a:gd name="T29" fmla="*/ 7 h 268"/>
                  <a:gd name="T30" fmla="*/ 21 w 164"/>
                  <a:gd name="T31" fmla="*/ 7 h 268"/>
                  <a:gd name="T32" fmla="*/ 16 w 164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"/>
                  <a:gd name="T52" fmla="*/ 0 h 268"/>
                  <a:gd name="T53" fmla="*/ 164 w 164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19" name="Freeform 41"/>
              <p:cNvSpPr>
                <a:spLocks/>
              </p:cNvSpPr>
              <p:nvPr/>
            </p:nvSpPr>
            <p:spPr bwMode="black">
              <a:xfrm>
                <a:off x="3642" y="2807"/>
                <a:ext cx="50" cy="61"/>
              </a:xfrm>
              <a:custGeom>
                <a:avLst/>
                <a:gdLst>
                  <a:gd name="T0" fmla="*/ 4 w 66"/>
                  <a:gd name="T1" fmla="*/ 0 h 81"/>
                  <a:gd name="T2" fmla="*/ 3 w 66"/>
                  <a:gd name="T3" fmla="*/ 6 h 81"/>
                  <a:gd name="T4" fmla="*/ 4 w 66"/>
                  <a:gd name="T5" fmla="*/ 8 h 81"/>
                  <a:gd name="T6" fmla="*/ 5 w 66"/>
                  <a:gd name="T7" fmla="*/ 8 h 81"/>
                  <a:gd name="T8" fmla="*/ 6 w 66"/>
                  <a:gd name="T9" fmla="*/ 8 h 81"/>
                  <a:gd name="T10" fmla="*/ 4 w 66"/>
                  <a:gd name="T11" fmla="*/ 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81"/>
                  <a:gd name="T20" fmla="*/ 66 w 6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0" name="Freeform 42"/>
              <p:cNvSpPr>
                <a:spLocks/>
              </p:cNvSpPr>
              <p:nvPr/>
            </p:nvSpPr>
            <p:spPr bwMode="black">
              <a:xfrm>
                <a:off x="3950" y="2866"/>
                <a:ext cx="114" cy="182"/>
              </a:xfrm>
              <a:custGeom>
                <a:avLst/>
                <a:gdLst>
                  <a:gd name="T0" fmla="*/ 12 w 148"/>
                  <a:gd name="T1" fmla="*/ 0 h 244"/>
                  <a:gd name="T2" fmla="*/ 7 w 148"/>
                  <a:gd name="T3" fmla="*/ 7 h 244"/>
                  <a:gd name="T4" fmla="*/ 5 w 148"/>
                  <a:gd name="T5" fmla="*/ 9 h 244"/>
                  <a:gd name="T6" fmla="*/ 2 w 148"/>
                  <a:gd name="T7" fmla="*/ 10 h 244"/>
                  <a:gd name="T8" fmla="*/ 5 w 148"/>
                  <a:gd name="T9" fmla="*/ 18 h 244"/>
                  <a:gd name="T10" fmla="*/ 6 w 148"/>
                  <a:gd name="T11" fmla="*/ 21 h 244"/>
                  <a:gd name="T12" fmla="*/ 7 w 148"/>
                  <a:gd name="T13" fmla="*/ 22 h 244"/>
                  <a:gd name="T14" fmla="*/ 11 w 148"/>
                  <a:gd name="T15" fmla="*/ 23 h 244"/>
                  <a:gd name="T16" fmla="*/ 12 w 148"/>
                  <a:gd name="T17" fmla="*/ 19 h 244"/>
                  <a:gd name="T18" fmla="*/ 15 w 148"/>
                  <a:gd name="T19" fmla="*/ 16 h 244"/>
                  <a:gd name="T20" fmla="*/ 14 w 148"/>
                  <a:gd name="T21" fmla="*/ 7 h 244"/>
                  <a:gd name="T22" fmla="*/ 17 w 148"/>
                  <a:gd name="T23" fmla="*/ 4 h 244"/>
                  <a:gd name="T24" fmla="*/ 14 w 148"/>
                  <a:gd name="T25" fmla="*/ 1 h 244"/>
                  <a:gd name="T26" fmla="*/ 12 w 148"/>
                  <a:gd name="T27" fmla="*/ 0 h 2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8"/>
                  <a:gd name="T43" fmla="*/ 0 h 244"/>
                  <a:gd name="T44" fmla="*/ 148 w 148"/>
                  <a:gd name="T45" fmla="*/ 244 h 2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1" name="Freeform 43"/>
              <p:cNvSpPr>
                <a:spLocks/>
              </p:cNvSpPr>
              <p:nvPr/>
            </p:nvSpPr>
            <p:spPr bwMode="black">
              <a:xfrm>
                <a:off x="3854" y="2809"/>
                <a:ext cx="74" cy="136"/>
              </a:xfrm>
              <a:custGeom>
                <a:avLst/>
                <a:gdLst>
                  <a:gd name="T0" fmla="*/ 6 w 96"/>
                  <a:gd name="T1" fmla="*/ 1 h 183"/>
                  <a:gd name="T2" fmla="*/ 6 w 96"/>
                  <a:gd name="T3" fmla="*/ 3 h 183"/>
                  <a:gd name="T4" fmla="*/ 7 w 96"/>
                  <a:gd name="T5" fmla="*/ 5 h 183"/>
                  <a:gd name="T6" fmla="*/ 8 w 96"/>
                  <a:gd name="T7" fmla="*/ 9 h 183"/>
                  <a:gd name="T8" fmla="*/ 9 w 96"/>
                  <a:gd name="T9" fmla="*/ 10 h 183"/>
                  <a:gd name="T10" fmla="*/ 9 w 96"/>
                  <a:gd name="T11" fmla="*/ 12 h 183"/>
                  <a:gd name="T12" fmla="*/ 7 w 96"/>
                  <a:gd name="T13" fmla="*/ 9 h 183"/>
                  <a:gd name="T14" fmla="*/ 4 w 96"/>
                  <a:gd name="T15" fmla="*/ 7 h 183"/>
                  <a:gd name="T16" fmla="*/ 2 w 96"/>
                  <a:gd name="T17" fmla="*/ 7 h 183"/>
                  <a:gd name="T18" fmla="*/ 2 w 96"/>
                  <a:gd name="T19" fmla="*/ 10 h 183"/>
                  <a:gd name="T20" fmla="*/ 5 w 96"/>
                  <a:gd name="T21" fmla="*/ 10 h 183"/>
                  <a:gd name="T22" fmla="*/ 7 w 96"/>
                  <a:gd name="T23" fmla="*/ 12 h 183"/>
                  <a:gd name="T24" fmla="*/ 9 w 96"/>
                  <a:gd name="T25" fmla="*/ 12 h 183"/>
                  <a:gd name="T26" fmla="*/ 9 w 96"/>
                  <a:gd name="T27" fmla="*/ 14 h 183"/>
                  <a:gd name="T28" fmla="*/ 12 w 96"/>
                  <a:gd name="T29" fmla="*/ 16 h 183"/>
                  <a:gd name="T30" fmla="*/ 10 w 96"/>
                  <a:gd name="T31" fmla="*/ 12 h 183"/>
                  <a:gd name="T32" fmla="*/ 10 w 96"/>
                  <a:gd name="T33" fmla="*/ 9 h 183"/>
                  <a:gd name="T34" fmla="*/ 9 w 96"/>
                  <a:gd name="T35" fmla="*/ 5 h 183"/>
                  <a:gd name="T36" fmla="*/ 8 w 96"/>
                  <a:gd name="T37" fmla="*/ 4 h 183"/>
                  <a:gd name="T38" fmla="*/ 7 w 96"/>
                  <a:gd name="T39" fmla="*/ 1 h 183"/>
                  <a:gd name="T40" fmla="*/ 6 w 96"/>
                  <a:gd name="T41" fmla="*/ 1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183"/>
                  <a:gd name="T65" fmla="*/ 96 w 96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2" name="Freeform 44"/>
              <p:cNvSpPr>
                <a:spLocks/>
              </p:cNvSpPr>
              <p:nvPr/>
            </p:nvSpPr>
            <p:spPr bwMode="black">
              <a:xfrm>
                <a:off x="3904" y="2918"/>
                <a:ext cx="41" cy="131"/>
              </a:xfrm>
              <a:custGeom>
                <a:avLst/>
                <a:gdLst>
                  <a:gd name="T0" fmla="*/ 2 w 54"/>
                  <a:gd name="T1" fmla="*/ 0 h 175"/>
                  <a:gd name="T2" fmla="*/ 0 w 54"/>
                  <a:gd name="T3" fmla="*/ 2 h 175"/>
                  <a:gd name="T4" fmla="*/ 2 w 54"/>
                  <a:gd name="T5" fmla="*/ 5 h 175"/>
                  <a:gd name="T6" fmla="*/ 2 w 54"/>
                  <a:gd name="T7" fmla="*/ 9 h 175"/>
                  <a:gd name="T8" fmla="*/ 4 w 54"/>
                  <a:gd name="T9" fmla="*/ 13 h 175"/>
                  <a:gd name="T10" fmla="*/ 6 w 54"/>
                  <a:gd name="T11" fmla="*/ 17 h 175"/>
                  <a:gd name="T12" fmla="*/ 5 w 54"/>
                  <a:gd name="T13" fmla="*/ 11 h 175"/>
                  <a:gd name="T14" fmla="*/ 4 w 54"/>
                  <a:gd name="T15" fmla="*/ 9 h 175"/>
                  <a:gd name="T16" fmla="*/ 3 w 54"/>
                  <a:gd name="T17" fmla="*/ 5 h 175"/>
                  <a:gd name="T18" fmla="*/ 3 w 54"/>
                  <a:gd name="T19" fmla="*/ 4 h 175"/>
                  <a:gd name="T20" fmla="*/ 2 w 54"/>
                  <a:gd name="T21" fmla="*/ 4 h 175"/>
                  <a:gd name="T22" fmla="*/ 2 w 54"/>
                  <a:gd name="T23" fmla="*/ 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175"/>
                  <a:gd name="T38" fmla="*/ 54 w 54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3" name="Freeform 45"/>
              <p:cNvSpPr>
                <a:spLocks/>
              </p:cNvSpPr>
              <p:nvPr/>
            </p:nvSpPr>
            <p:spPr bwMode="black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2 w 86"/>
                  <a:gd name="T3" fmla="*/ 3 h 73"/>
                  <a:gd name="T4" fmla="*/ 3 w 86"/>
                  <a:gd name="T5" fmla="*/ 4 h 73"/>
                  <a:gd name="T6" fmla="*/ 7 w 86"/>
                  <a:gd name="T7" fmla="*/ 4 h 73"/>
                  <a:gd name="T8" fmla="*/ 9 w 86"/>
                  <a:gd name="T9" fmla="*/ 5 h 73"/>
                  <a:gd name="T10" fmla="*/ 9 w 86"/>
                  <a:gd name="T11" fmla="*/ 6 h 73"/>
                  <a:gd name="T12" fmla="*/ 12 w 86"/>
                  <a:gd name="T13" fmla="*/ 7 h 73"/>
                  <a:gd name="T14" fmla="*/ 9 w 86"/>
                  <a:gd name="T15" fmla="*/ 4 h 73"/>
                  <a:gd name="T16" fmla="*/ 9 w 86"/>
                  <a:gd name="T17" fmla="*/ 2 h 73"/>
                  <a:gd name="T18" fmla="*/ 5 w 86"/>
                  <a:gd name="T19" fmla="*/ 2 h 73"/>
                  <a:gd name="T20" fmla="*/ 3 w 86"/>
                  <a:gd name="T21" fmla="*/ 1 h 73"/>
                  <a:gd name="T22" fmla="*/ 2 w 86"/>
                  <a:gd name="T23" fmla="*/ 0 h 73"/>
                  <a:gd name="T24" fmla="*/ 2 w 86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73"/>
                  <a:gd name="T41" fmla="*/ 86 w 86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4" name="Freeform 46"/>
              <p:cNvSpPr>
                <a:spLocks/>
              </p:cNvSpPr>
              <p:nvPr/>
            </p:nvSpPr>
            <p:spPr bwMode="black">
              <a:xfrm>
                <a:off x="4057" y="2960"/>
                <a:ext cx="85" cy="117"/>
              </a:xfrm>
              <a:custGeom>
                <a:avLst/>
                <a:gdLst>
                  <a:gd name="T0" fmla="*/ 11 w 111"/>
                  <a:gd name="T1" fmla="*/ 0 h 156"/>
                  <a:gd name="T2" fmla="*/ 8 w 111"/>
                  <a:gd name="T3" fmla="*/ 2 h 156"/>
                  <a:gd name="T4" fmla="*/ 3 w 111"/>
                  <a:gd name="T5" fmla="*/ 2 h 156"/>
                  <a:gd name="T6" fmla="*/ 2 w 111"/>
                  <a:gd name="T7" fmla="*/ 3 h 156"/>
                  <a:gd name="T8" fmla="*/ 2 w 111"/>
                  <a:gd name="T9" fmla="*/ 5 h 156"/>
                  <a:gd name="T10" fmla="*/ 2 w 111"/>
                  <a:gd name="T11" fmla="*/ 7 h 156"/>
                  <a:gd name="T12" fmla="*/ 2 w 111"/>
                  <a:gd name="T13" fmla="*/ 9 h 156"/>
                  <a:gd name="T14" fmla="*/ 2 w 111"/>
                  <a:gd name="T15" fmla="*/ 10 h 156"/>
                  <a:gd name="T16" fmla="*/ 3 w 111"/>
                  <a:gd name="T17" fmla="*/ 12 h 156"/>
                  <a:gd name="T18" fmla="*/ 2 w 111"/>
                  <a:gd name="T19" fmla="*/ 14 h 156"/>
                  <a:gd name="T20" fmla="*/ 3 w 111"/>
                  <a:gd name="T21" fmla="*/ 16 h 156"/>
                  <a:gd name="T22" fmla="*/ 5 w 111"/>
                  <a:gd name="T23" fmla="*/ 14 h 156"/>
                  <a:gd name="T24" fmla="*/ 6 w 111"/>
                  <a:gd name="T25" fmla="*/ 9 h 156"/>
                  <a:gd name="T26" fmla="*/ 6 w 111"/>
                  <a:gd name="T27" fmla="*/ 12 h 156"/>
                  <a:gd name="T28" fmla="*/ 8 w 111"/>
                  <a:gd name="T29" fmla="*/ 14 h 156"/>
                  <a:gd name="T30" fmla="*/ 7 w 111"/>
                  <a:gd name="T31" fmla="*/ 10 h 156"/>
                  <a:gd name="T32" fmla="*/ 8 w 111"/>
                  <a:gd name="T33" fmla="*/ 7 h 156"/>
                  <a:gd name="T34" fmla="*/ 8 w 111"/>
                  <a:gd name="T35" fmla="*/ 5 h 156"/>
                  <a:gd name="T36" fmla="*/ 6 w 111"/>
                  <a:gd name="T37" fmla="*/ 5 h 156"/>
                  <a:gd name="T38" fmla="*/ 4 w 111"/>
                  <a:gd name="T39" fmla="*/ 5 h 156"/>
                  <a:gd name="T40" fmla="*/ 5 w 111"/>
                  <a:gd name="T41" fmla="*/ 3 h 156"/>
                  <a:gd name="T42" fmla="*/ 7 w 111"/>
                  <a:gd name="T43" fmla="*/ 3 h 156"/>
                  <a:gd name="T44" fmla="*/ 9 w 111"/>
                  <a:gd name="T45" fmla="*/ 4 h 156"/>
                  <a:gd name="T46" fmla="*/ 11 w 111"/>
                  <a:gd name="T47" fmla="*/ 3 h 156"/>
                  <a:gd name="T48" fmla="*/ 13 w 111"/>
                  <a:gd name="T49" fmla="*/ 2 h 156"/>
                  <a:gd name="T50" fmla="*/ 11 w 111"/>
                  <a:gd name="T51" fmla="*/ 0 h 1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56"/>
                  <a:gd name="T80" fmla="*/ 111 w 111"/>
                  <a:gd name="T81" fmla="*/ 156 h 1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5" name="Freeform 47"/>
              <p:cNvSpPr>
                <a:spLocks/>
              </p:cNvSpPr>
              <p:nvPr/>
            </p:nvSpPr>
            <p:spPr bwMode="black">
              <a:xfrm>
                <a:off x="4061" y="2551"/>
                <a:ext cx="23" cy="71"/>
              </a:xfrm>
              <a:custGeom>
                <a:avLst/>
                <a:gdLst>
                  <a:gd name="T0" fmla="*/ 2 w 30"/>
                  <a:gd name="T1" fmla="*/ 0 h 94"/>
                  <a:gd name="T2" fmla="*/ 0 w 30"/>
                  <a:gd name="T3" fmla="*/ 2 h 94"/>
                  <a:gd name="T4" fmla="*/ 2 w 30"/>
                  <a:gd name="T5" fmla="*/ 4 h 94"/>
                  <a:gd name="T6" fmla="*/ 1 w 30"/>
                  <a:gd name="T7" fmla="*/ 6 h 94"/>
                  <a:gd name="T8" fmla="*/ 2 w 30"/>
                  <a:gd name="T9" fmla="*/ 10 h 94"/>
                  <a:gd name="T10" fmla="*/ 4 w 30"/>
                  <a:gd name="T11" fmla="*/ 8 h 94"/>
                  <a:gd name="T12" fmla="*/ 3 w 30"/>
                  <a:gd name="T13" fmla="*/ 6 h 94"/>
                  <a:gd name="T14" fmla="*/ 2 w 30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94"/>
                  <a:gd name="T26" fmla="*/ 30 w 30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6" name="Freeform 48"/>
              <p:cNvSpPr>
                <a:spLocks/>
              </p:cNvSpPr>
              <p:nvPr/>
            </p:nvSpPr>
            <p:spPr bwMode="black">
              <a:xfrm>
                <a:off x="4076" y="2669"/>
                <a:ext cx="62" cy="118"/>
              </a:xfrm>
              <a:custGeom>
                <a:avLst/>
                <a:gdLst>
                  <a:gd name="T0" fmla="*/ 2 w 81"/>
                  <a:gd name="T1" fmla="*/ 1 h 158"/>
                  <a:gd name="T2" fmla="*/ 0 w 81"/>
                  <a:gd name="T3" fmla="*/ 1 h 158"/>
                  <a:gd name="T4" fmla="*/ 2 w 81"/>
                  <a:gd name="T5" fmla="*/ 5 h 158"/>
                  <a:gd name="T6" fmla="*/ 2 w 81"/>
                  <a:gd name="T7" fmla="*/ 10 h 158"/>
                  <a:gd name="T8" fmla="*/ 2 w 81"/>
                  <a:gd name="T9" fmla="*/ 10 h 158"/>
                  <a:gd name="T10" fmla="*/ 2 w 81"/>
                  <a:gd name="T11" fmla="*/ 11 h 158"/>
                  <a:gd name="T12" fmla="*/ 4 w 81"/>
                  <a:gd name="T13" fmla="*/ 12 h 158"/>
                  <a:gd name="T14" fmla="*/ 5 w 81"/>
                  <a:gd name="T15" fmla="*/ 13 h 158"/>
                  <a:gd name="T16" fmla="*/ 5 w 81"/>
                  <a:gd name="T17" fmla="*/ 12 h 158"/>
                  <a:gd name="T18" fmla="*/ 8 w 81"/>
                  <a:gd name="T19" fmla="*/ 13 h 158"/>
                  <a:gd name="T20" fmla="*/ 7 w 81"/>
                  <a:gd name="T21" fmla="*/ 10 h 158"/>
                  <a:gd name="T22" fmla="*/ 5 w 81"/>
                  <a:gd name="T23" fmla="*/ 10 h 158"/>
                  <a:gd name="T24" fmla="*/ 5 w 81"/>
                  <a:gd name="T25" fmla="*/ 9 h 158"/>
                  <a:gd name="T26" fmla="*/ 4 w 81"/>
                  <a:gd name="T27" fmla="*/ 7 h 158"/>
                  <a:gd name="T28" fmla="*/ 5 w 81"/>
                  <a:gd name="T29" fmla="*/ 5 h 158"/>
                  <a:gd name="T30" fmla="*/ 4 w 81"/>
                  <a:gd name="T31" fmla="*/ 3 h 158"/>
                  <a:gd name="T32" fmla="*/ 5 w 81"/>
                  <a:gd name="T33" fmla="*/ 1 h 158"/>
                  <a:gd name="T34" fmla="*/ 4 w 81"/>
                  <a:gd name="T35" fmla="*/ 1 h 158"/>
                  <a:gd name="T36" fmla="*/ 2 w 81"/>
                  <a:gd name="T37" fmla="*/ 1 h 158"/>
                  <a:gd name="T38" fmla="*/ 2 w 81"/>
                  <a:gd name="T39" fmla="*/ 1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158"/>
                  <a:gd name="T62" fmla="*/ 81 w 81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7" name="Freeform 49"/>
              <p:cNvSpPr>
                <a:spLocks/>
              </p:cNvSpPr>
              <p:nvPr/>
            </p:nvSpPr>
            <p:spPr bwMode="black">
              <a:xfrm>
                <a:off x="4087" y="2818"/>
                <a:ext cx="65" cy="79"/>
              </a:xfrm>
              <a:custGeom>
                <a:avLst/>
                <a:gdLst>
                  <a:gd name="T0" fmla="*/ 6 w 85"/>
                  <a:gd name="T1" fmla="*/ 0 h 105"/>
                  <a:gd name="T2" fmla="*/ 5 w 85"/>
                  <a:gd name="T3" fmla="*/ 2 h 105"/>
                  <a:gd name="T4" fmla="*/ 4 w 85"/>
                  <a:gd name="T5" fmla="*/ 4 h 105"/>
                  <a:gd name="T6" fmla="*/ 2 w 85"/>
                  <a:gd name="T7" fmla="*/ 4 h 105"/>
                  <a:gd name="T8" fmla="*/ 2 w 85"/>
                  <a:gd name="T9" fmla="*/ 5 h 105"/>
                  <a:gd name="T10" fmla="*/ 2 w 85"/>
                  <a:gd name="T11" fmla="*/ 8 h 105"/>
                  <a:gd name="T12" fmla="*/ 2 w 85"/>
                  <a:gd name="T13" fmla="*/ 8 h 105"/>
                  <a:gd name="T14" fmla="*/ 3 w 85"/>
                  <a:gd name="T15" fmla="*/ 6 h 105"/>
                  <a:gd name="T16" fmla="*/ 4 w 85"/>
                  <a:gd name="T17" fmla="*/ 8 h 105"/>
                  <a:gd name="T18" fmla="*/ 6 w 85"/>
                  <a:gd name="T19" fmla="*/ 11 h 105"/>
                  <a:gd name="T20" fmla="*/ 8 w 85"/>
                  <a:gd name="T21" fmla="*/ 8 h 105"/>
                  <a:gd name="T22" fmla="*/ 10 w 85"/>
                  <a:gd name="T23" fmla="*/ 8 h 105"/>
                  <a:gd name="T24" fmla="*/ 8 w 85"/>
                  <a:gd name="T25" fmla="*/ 5 h 105"/>
                  <a:gd name="T26" fmla="*/ 6 w 85"/>
                  <a:gd name="T27" fmla="*/ 0 h 1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05"/>
                  <a:gd name="T44" fmla="*/ 85 w 85"/>
                  <a:gd name="T45" fmla="*/ 105 h 1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8" name="Freeform 50"/>
              <p:cNvSpPr>
                <a:spLocks/>
              </p:cNvSpPr>
              <p:nvPr/>
            </p:nvSpPr>
            <p:spPr bwMode="black">
              <a:xfrm>
                <a:off x="4165" y="2958"/>
                <a:ext cx="29" cy="49"/>
              </a:xfrm>
              <a:custGeom>
                <a:avLst/>
                <a:gdLst>
                  <a:gd name="T0" fmla="*/ 2 w 38"/>
                  <a:gd name="T1" fmla="*/ 2 h 66"/>
                  <a:gd name="T2" fmla="*/ 3 w 38"/>
                  <a:gd name="T3" fmla="*/ 6 h 66"/>
                  <a:gd name="T4" fmla="*/ 4 w 38"/>
                  <a:gd name="T5" fmla="*/ 5 h 66"/>
                  <a:gd name="T6" fmla="*/ 5 w 38"/>
                  <a:gd name="T7" fmla="*/ 4 h 66"/>
                  <a:gd name="T8" fmla="*/ 4 w 38"/>
                  <a:gd name="T9" fmla="*/ 2 h 66"/>
                  <a:gd name="T10" fmla="*/ 2 w 38"/>
                  <a:gd name="T11" fmla="*/ 1 h 66"/>
                  <a:gd name="T12" fmla="*/ 2 w 38"/>
                  <a:gd name="T13" fmla="*/ 1 h 66"/>
                  <a:gd name="T14" fmla="*/ 2 w 38"/>
                  <a:gd name="T15" fmla="*/ 1 h 66"/>
                  <a:gd name="T16" fmla="*/ 2 w 38"/>
                  <a:gd name="T17" fmla="*/ 2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66"/>
                  <a:gd name="T29" fmla="*/ 38 w 38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29" name="Freeform 51"/>
              <p:cNvSpPr>
                <a:spLocks/>
              </p:cNvSpPr>
              <p:nvPr/>
            </p:nvSpPr>
            <p:spPr bwMode="black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2 w 24"/>
                  <a:gd name="T3" fmla="*/ 2 h 23"/>
                  <a:gd name="T4" fmla="*/ 4 w 24"/>
                  <a:gd name="T5" fmla="*/ 1 h 23"/>
                  <a:gd name="T6" fmla="*/ 0 w 24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0" name="Freeform 52"/>
              <p:cNvSpPr>
                <a:spLocks/>
              </p:cNvSpPr>
              <p:nvPr/>
            </p:nvSpPr>
            <p:spPr bwMode="black">
              <a:xfrm>
                <a:off x="4176" y="3030"/>
                <a:ext cx="46" cy="37"/>
              </a:xfrm>
              <a:custGeom>
                <a:avLst/>
                <a:gdLst>
                  <a:gd name="T0" fmla="*/ 2 w 60"/>
                  <a:gd name="T1" fmla="*/ 0 h 49"/>
                  <a:gd name="T2" fmla="*/ 0 w 60"/>
                  <a:gd name="T3" fmla="*/ 2 h 49"/>
                  <a:gd name="T4" fmla="*/ 3 w 60"/>
                  <a:gd name="T5" fmla="*/ 4 h 49"/>
                  <a:gd name="T6" fmla="*/ 5 w 60"/>
                  <a:gd name="T7" fmla="*/ 5 h 49"/>
                  <a:gd name="T8" fmla="*/ 7 w 60"/>
                  <a:gd name="T9" fmla="*/ 5 h 49"/>
                  <a:gd name="T10" fmla="*/ 6 w 60"/>
                  <a:gd name="T11" fmla="*/ 3 h 49"/>
                  <a:gd name="T12" fmla="*/ 3 w 60"/>
                  <a:gd name="T13" fmla="*/ 2 h 49"/>
                  <a:gd name="T14" fmla="*/ 2 w 60"/>
                  <a:gd name="T15" fmla="*/ 2 h 49"/>
                  <a:gd name="T16" fmla="*/ 2 w 60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49"/>
                  <a:gd name="T29" fmla="*/ 60 w 60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1" name="Freeform 53"/>
              <p:cNvSpPr>
                <a:spLocks/>
              </p:cNvSpPr>
              <p:nvPr/>
            </p:nvSpPr>
            <p:spPr bwMode="black">
              <a:xfrm>
                <a:off x="4247" y="3100"/>
                <a:ext cx="24" cy="33"/>
              </a:xfrm>
              <a:custGeom>
                <a:avLst/>
                <a:gdLst>
                  <a:gd name="T0" fmla="*/ 3 w 32"/>
                  <a:gd name="T1" fmla="*/ 0 h 44"/>
                  <a:gd name="T2" fmla="*/ 2 w 32"/>
                  <a:gd name="T3" fmla="*/ 2 h 44"/>
                  <a:gd name="T4" fmla="*/ 2 w 32"/>
                  <a:gd name="T5" fmla="*/ 3 h 44"/>
                  <a:gd name="T6" fmla="*/ 2 w 32"/>
                  <a:gd name="T7" fmla="*/ 3 h 44"/>
                  <a:gd name="T8" fmla="*/ 3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2" name="Freeform 54"/>
              <p:cNvSpPr>
                <a:spLocks/>
              </p:cNvSpPr>
              <p:nvPr/>
            </p:nvSpPr>
            <p:spPr bwMode="black">
              <a:xfrm>
                <a:off x="4520" y="3058"/>
                <a:ext cx="47" cy="47"/>
              </a:xfrm>
              <a:custGeom>
                <a:avLst/>
                <a:gdLst>
                  <a:gd name="T0" fmla="*/ 2 w 61"/>
                  <a:gd name="T1" fmla="*/ 0 h 63"/>
                  <a:gd name="T2" fmla="*/ 0 w 61"/>
                  <a:gd name="T3" fmla="*/ 1 h 63"/>
                  <a:gd name="T4" fmla="*/ 3 w 61"/>
                  <a:gd name="T5" fmla="*/ 3 h 63"/>
                  <a:gd name="T6" fmla="*/ 5 w 61"/>
                  <a:gd name="T7" fmla="*/ 5 h 63"/>
                  <a:gd name="T8" fmla="*/ 5 w 61"/>
                  <a:gd name="T9" fmla="*/ 5 h 63"/>
                  <a:gd name="T10" fmla="*/ 8 w 61"/>
                  <a:gd name="T11" fmla="*/ 5 h 63"/>
                  <a:gd name="T12" fmla="*/ 4 w 61"/>
                  <a:gd name="T13" fmla="*/ 1 h 63"/>
                  <a:gd name="T14" fmla="*/ 2 w 61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3"/>
                  <a:gd name="T26" fmla="*/ 61 w 61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3" name="Freeform 55"/>
              <p:cNvSpPr>
                <a:spLocks/>
              </p:cNvSpPr>
              <p:nvPr/>
            </p:nvSpPr>
            <p:spPr bwMode="black">
              <a:xfrm>
                <a:off x="4113" y="3117"/>
                <a:ext cx="47" cy="50"/>
              </a:xfrm>
              <a:custGeom>
                <a:avLst/>
                <a:gdLst>
                  <a:gd name="T0" fmla="*/ 4 w 61"/>
                  <a:gd name="T1" fmla="*/ 1 h 67"/>
                  <a:gd name="T2" fmla="*/ 4 w 61"/>
                  <a:gd name="T3" fmla="*/ 3 h 67"/>
                  <a:gd name="T4" fmla="*/ 2 w 61"/>
                  <a:gd name="T5" fmla="*/ 4 h 67"/>
                  <a:gd name="T6" fmla="*/ 3 w 61"/>
                  <a:gd name="T7" fmla="*/ 7 h 67"/>
                  <a:gd name="T8" fmla="*/ 6 w 61"/>
                  <a:gd name="T9" fmla="*/ 5 h 67"/>
                  <a:gd name="T10" fmla="*/ 7 w 61"/>
                  <a:gd name="T11" fmla="*/ 4 h 67"/>
                  <a:gd name="T12" fmla="*/ 6 w 61"/>
                  <a:gd name="T13" fmla="*/ 3 h 67"/>
                  <a:gd name="T14" fmla="*/ 7 w 61"/>
                  <a:gd name="T15" fmla="*/ 1 h 67"/>
                  <a:gd name="T16" fmla="*/ 7 w 61"/>
                  <a:gd name="T17" fmla="*/ 1 h 67"/>
                  <a:gd name="T18" fmla="*/ 5 w 61"/>
                  <a:gd name="T19" fmla="*/ 1 h 67"/>
                  <a:gd name="T20" fmla="*/ 6 w 61"/>
                  <a:gd name="T21" fmla="*/ 1 h 67"/>
                  <a:gd name="T22" fmla="*/ 6 w 61"/>
                  <a:gd name="T23" fmla="*/ 1 h 67"/>
                  <a:gd name="T24" fmla="*/ 5 w 61"/>
                  <a:gd name="T25" fmla="*/ 2 h 67"/>
                  <a:gd name="T26" fmla="*/ 4 w 61"/>
                  <a:gd name="T27" fmla="*/ 1 h 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67"/>
                  <a:gd name="T44" fmla="*/ 61 w 61"/>
                  <a:gd name="T45" fmla="*/ 67 h 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4" name="Freeform 56"/>
              <p:cNvSpPr>
                <a:spLocks/>
              </p:cNvSpPr>
              <p:nvPr/>
            </p:nvSpPr>
            <p:spPr bwMode="black">
              <a:xfrm>
                <a:off x="4063" y="3136"/>
                <a:ext cx="33" cy="27"/>
              </a:xfrm>
              <a:custGeom>
                <a:avLst/>
                <a:gdLst>
                  <a:gd name="T0" fmla="*/ 2 w 43"/>
                  <a:gd name="T1" fmla="*/ 2 h 36"/>
                  <a:gd name="T2" fmla="*/ 2 w 43"/>
                  <a:gd name="T3" fmla="*/ 2 h 36"/>
                  <a:gd name="T4" fmla="*/ 4 w 43"/>
                  <a:gd name="T5" fmla="*/ 3 h 36"/>
                  <a:gd name="T6" fmla="*/ 5 w 43"/>
                  <a:gd name="T7" fmla="*/ 3 h 36"/>
                  <a:gd name="T8" fmla="*/ 2 w 43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36"/>
                  <a:gd name="T17" fmla="*/ 43 w 4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5" name="Freeform 57"/>
              <p:cNvSpPr>
                <a:spLocks/>
              </p:cNvSpPr>
              <p:nvPr/>
            </p:nvSpPr>
            <p:spPr bwMode="black">
              <a:xfrm>
                <a:off x="4042" y="3107"/>
                <a:ext cx="24" cy="31"/>
              </a:xfrm>
              <a:custGeom>
                <a:avLst/>
                <a:gdLst>
                  <a:gd name="T0" fmla="*/ 2 w 32"/>
                  <a:gd name="T1" fmla="*/ 0 h 41"/>
                  <a:gd name="T2" fmla="*/ 0 w 32"/>
                  <a:gd name="T3" fmla="*/ 3 h 41"/>
                  <a:gd name="T4" fmla="*/ 2 w 32"/>
                  <a:gd name="T5" fmla="*/ 3 h 41"/>
                  <a:gd name="T6" fmla="*/ 2 w 32"/>
                  <a:gd name="T7" fmla="*/ 4 h 41"/>
                  <a:gd name="T8" fmla="*/ 2 w 32"/>
                  <a:gd name="T9" fmla="*/ 4 h 41"/>
                  <a:gd name="T10" fmla="*/ 3 w 32"/>
                  <a:gd name="T11" fmla="*/ 2 h 41"/>
                  <a:gd name="T12" fmla="*/ 2 w 32"/>
                  <a:gd name="T13" fmla="*/ 2 h 41"/>
                  <a:gd name="T14" fmla="*/ 2 w 32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41"/>
                  <a:gd name="T26" fmla="*/ 32 w 32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6" name="Freeform 58"/>
              <p:cNvSpPr>
                <a:spLocks/>
              </p:cNvSpPr>
              <p:nvPr/>
            </p:nvSpPr>
            <p:spPr bwMode="black">
              <a:xfrm>
                <a:off x="4076" y="3118"/>
                <a:ext cx="35" cy="24"/>
              </a:xfrm>
              <a:custGeom>
                <a:avLst/>
                <a:gdLst>
                  <a:gd name="T0" fmla="*/ 2 w 45"/>
                  <a:gd name="T1" fmla="*/ 0 h 32"/>
                  <a:gd name="T2" fmla="*/ 0 w 45"/>
                  <a:gd name="T3" fmla="*/ 2 h 32"/>
                  <a:gd name="T4" fmla="*/ 3 w 45"/>
                  <a:gd name="T5" fmla="*/ 3 h 32"/>
                  <a:gd name="T6" fmla="*/ 5 w 45"/>
                  <a:gd name="T7" fmla="*/ 2 h 32"/>
                  <a:gd name="T8" fmla="*/ 3 w 45"/>
                  <a:gd name="T9" fmla="*/ 2 h 32"/>
                  <a:gd name="T10" fmla="*/ 2 w 45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2"/>
                  <a:gd name="T20" fmla="*/ 45 w 45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7" name="Freeform 59"/>
              <p:cNvSpPr>
                <a:spLocks/>
              </p:cNvSpPr>
              <p:nvPr/>
            </p:nvSpPr>
            <p:spPr bwMode="black">
              <a:xfrm>
                <a:off x="4026" y="2787"/>
                <a:ext cx="28" cy="55"/>
              </a:xfrm>
              <a:custGeom>
                <a:avLst/>
                <a:gdLst>
                  <a:gd name="T0" fmla="*/ 5 w 35"/>
                  <a:gd name="T1" fmla="*/ 0 h 74"/>
                  <a:gd name="T2" fmla="*/ 4 w 35"/>
                  <a:gd name="T3" fmla="*/ 1 h 74"/>
                  <a:gd name="T4" fmla="*/ 2 w 35"/>
                  <a:gd name="T5" fmla="*/ 3 h 74"/>
                  <a:gd name="T6" fmla="*/ 0 w 35"/>
                  <a:gd name="T7" fmla="*/ 5 h 74"/>
                  <a:gd name="T8" fmla="*/ 2 w 35"/>
                  <a:gd name="T9" fmla="*/ 7 h 74"/>
                  <a:gd name="T10" fmla="*/ 3 w 35"/>
                  <a:gd name="T11" fmla="*/ 5 h 74"/>
                  <a:gd name="T12" fmla="*/ 6 w 35"/>
                  <a:gd name="T13" fmla="*/ 3 h 74"/>
                  <a:gd name="T14" fmla="*/ 5 w 3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74"/>
                  <a:gd name="T26" fmla="*/ 35 w 3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8" name="Freeform 60"/>
              <p:cNvSpPr>
                <a:spLocks/>
              </p:cNvSpPr>
              <p:nvPr/>
            </p:nvSpPr>
            <p:spPr bwMode="black">
              <a:xfrm>
                <a:off x="4078" y="2778"/>
                <a:ext cx="20" cy="55"/>
              </a:xfrm>
              <a:custGeom>
                <a:avLst/>
                <a:gdLst>
                  <a:gd name="T0" fmla="*/ 2 w 25"/>
                  <a:gd name="T1" fmla="*/ 2 h 73"/>
                  <a:gd name="T2" fmla="*/ 2 w 25"/>
                  <a:gd name="T3" fmla="*/ 2 h 73"/>
                  <a:gd name="T4" fmla="*/ 0 w 25"/>
                  <a:gd name="T5" fmla="*/ 3 h 73"/>
                  <a:gd name="T6" fmla="*/ 2 w 25"/>
                  <a:gd name="T7" fmla="*/ 5 h 73"/>
                  <a:gd name="T8" fmla="*/ 4 w 25"/>
                  <a:gd name="T9" fmla="*/ 6 h 73"/>
                  <a:gd name="T10" fmla="*/ 2 w 25"/>
                  <a:gd name="T11" fmla="*/ 2 h 73"/>
                  <a:gd name="T12" fmla="*/ 2 w 25"/>
                  <a:gd name="T13" fmla="*/ 2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73"/>
                  <a:gd name="T23" fmla="*/ 25 w 25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39" name="Freeform 61"/>
              <p:cNvSpPr>
                <a:spLocks/>
              </p:cNvSpPr>
              <p:nvPr/>
            </p:nvSpPr>
            <p:spPr bwMode="black">
              <a:xfrm>
                <a:off x="4101" y="2761"/>
                <a:ext cx="10" cy="25"/>
              </a:xfrm>
              <a:custGeom>
                <a:avLst/>
                <a:gdLst>
                  <a:gd name="T0" fmla="*/ 1 w 14"/>
                  <a:gd name="T1" fmla="*/ 0 h 33"/>
                  <a:gd name="T2" fmla="*/ 1 w 14"/>
                  <a:gd name="T3" fmla="*/ 2 h 33"/>
                  <a:gd name="T4" fmla="*/ 1 w 14"/>
                  <a:gd name="T5" fmla="*/ 3 h 33"/>
                  <a:gd name="T6" fmla="*/ 1 w 1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3"/>
                  <a:gd name="T14" fmla="*/ 14 w 1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0" name="Freeform 62"/>
              <p:cNvSpPr>
                <a:spLocks/>
              </p:cNvSpPr>
              <p:nvPr/>
            </p:nvSpPr>
            <p:spPr bwMode="black">
              <a:xfrm>
                <a:off x="4111" y="2773"/>
                <a:ext cx="22" cy="48"/>
              </a:xfrm>
              <a:custGeom>
                <a:avLst/>
                <a:gdLst>
                  <a:gd name="T0" fmla="*/ 2 w 28"/>
                  <a:gd name="T1" fmla="*/ 0 h 64"/>
                  <a:gd name="T2" fmla="*/ 2 w 28"/>
                  <a:gd name="T3" fmla="*/ 2 h 64"/>
                  <a:gd name="T4" fmla="*/ 3 w 28"/>
                  <a:gd name="T5" fmla="*/ 2 h 64"/>
                  <a:gd name="T6" fmla="*/ 2 w 28"/>
                  <a:gd name="T7" fmla="*/ 4 h 64"/>
                  <a:gd name="T8" fmla="*/ 0 w 28"/>
                  <a:gd name="T9" fmla="*/ 5 h 64"/>
                  <a:gd name="T10" fmla="*/ 2 w 28"/>
                  <a:gd name="T11" fmla="*/ 5 h 64"/>
                  <a:gd name="T12" fmla="*/ 4 w 28"/>
                  <a:gd name="T13" fmla="*/ 2 h 64"/>
                  <a:gd name="T14" fmla="*/ 2 w 28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64"/>
                  <a:gd name="T26" fmla="*/ 28 w 28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1" name="Freeform 63"/>
              <p:cNvSpPr>
                <a:spLocks/>
              </p:cNvSpPr>
              <p:nvPr/>
            </p:nvSpPr>
            <p:spPr bwMode="black">
              <a:xfrm>
                <a:off x="3836" y="2842"/>
                <a:ext cx="12" cy="27"/>
              </a:xfrm>
              <a:custGeom>
                <a:avLst/>
                <a:gdLst>
                  <a:gd name="T0" fmla="*/ 2 w 16"/>
                  <a:gd name="T1" fmla="*/ 2 h 36"/>
                  <a:gd name="T2" fmla="*/ 0 w 16"/>
                  <a:gd name="T3" fmla="*/ 2 h 36"/>
                  <a:gd name="T4" fmla="*/ 2 w 16"/>
                  <a:gd name="T5" fmla="*/ 2 h 36"/>
                  <a:gd name="T6" fmla="*/ 2 w 16"/>
                  <a:gd name="T7" fmla="*/ 2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6"/>
                  <a:gd name="T14" fmla="*/ 16 w 16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2" name="Freeform 64"/>
              <p:cNvSpPr>
                <a:spLocks/>
              </p:cNvSpPr>
              <p:nvPr/>
            </p:nvSpPr>
            <p:spPr bwMode="black">
              <a:xfrm>
                <a:off x="3825" y="2819"/>
                <a:ext cx="11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2 h 20"/>
                  <a:gd name="T4" fmla="*/ 3 w 13"/>
                  <a:gd name="T5" fmla="*/ 2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3" name="Freeform 65"/>
              <p:cNvSpPr>
                <a:spLocks/>
              </p:cNvSpPr>
              <p:nvPr/>
            </p:nvSpPr>
            <p:spPr bwMode="black">
              <a:xfrm>
                <a:off x="3821" y="2801"/>
                <a:ext cx="12" cy="14"/>
              </a:xfrm>
              <a:custGeom>
                <a:avLst/>
                <a:gdLst>
                  <a:gd name="T0" fmla="*/ 2 w 16"/>
                  <a:gd name="T1" fmla="*/ 1 h 19"/>
                  <a:gd name="T2" fmla="*/ 0 w 16"/>
                  <a:gd name="T3" fmla="*/ 1 h 19"/>
                  <a:gd name="T4" fmla="*/ 2 w 16"/>
                  <a:gd name="T5" fmla="*/ 1 h 19"/>
                  <a:gd name="T6" fmla="*/ 2 w 16"/>
                  <a:gd name="T7" fmla="*/ 1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9"/>
                  <a:gd name="T14" fmla="*/ 16 w 1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4" name="Freeform 66"/>
              <p:cNvSpPr>
                <a:spLocks/>
              </p:cNvSpPr>
              <p:nvPr/>
            </p:nvSpPr>
            <p:spPr bwMode="black">
              <a:xfrm>
                <a:off x="3842" y="2768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2 h 25"/>
                  <a:gd name="T4" fmla="*/ 2 w 14"/>
                  <a:gd name="T5" fmla="*/ 3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5" name="Freeform 67"/>
              <p:cNvSpPr>
                <a:spLocks/>
              </p:cNvSpPr>
              <p:nvPr/>
            </p:nvSpPr>
            <p:spPr bwMode="black">
              <a:xfrm>
                <a:off x="3811" y="2786"/>
                <a:ext cx="16" cy="13"/>
              </a:xfrm>
              <a:custGeom>
                <a:avLst/>
                <a:gdLst>
                  <a:gd name="T0" fmla="*/ 1 w 22"/>
                  <a:gd name="T1" fmla="*/ 0 h 18"/>
                  <a:gd name="T2" fmla="*/ 1 w 22"/>
                  <a:gd name="T3" fmla="*/ 1 h 18"/>
                  <a:gd name="T4" fmla="*/ 1 w 22"/>
                  <a:gd name="T5" fmla="*/ 1 h 18"/>
                  <a:gd name="T6" fmla="*/ 1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6" name="Freeform 68"/>
              <p:cNvSpPr>
                <a:spLocks/>
              </p:cNvSpPr>
              <p:nvPr/>
            </p:nvSpPr>
            <p:spPr bwMode="black">
              <a:xfrm>
                <a:off x="4668" y="3407"/>
                <a:ext cx="46" cy="59"/>
              </a:xfrm>
              <a:custGeom>
                <a:avLst/>
                <a:gdLst>
                  <a:gd name="T0" fmla="*/ 2 w 60"/>
                  <a:gd name="T1" fmla="*/ 1 h 81"/>
                  <a:gd name="T2" fmla="*/ 2 w 60"/>
                  <a:gd name="T3" fmla="*/ 1 h 81"/>
                  <a:gd name="T4" fmla="*/ 2 w 60"/>
                  <a:gd name="T5" fmla="*/ 3 h 81"/>
                  <a:gd name="T6" fmla="*/ 3 w 60"/>
                  <a:gd name="T7" fmla="*/ 4 h 81"/>
                  <a:gd name="T8" fmla="*/ 5 w 60"/>
                  <a:gd name="T9" fmla="*/ 5 h 81"/>
                  <a:gd name="T10" fmla="*/ 6 w 60"/>
                  <a:gd name="T11" fmla="*/ 7 h 81"/>
                  <a:gd name="T12" fmla="*/ 6 w 60"/>
                  <a:gd name="T13" fmla="*/ 5 h 81"/>
                  <a:gd name="T14" fmla="*/ 5 w 60"/>
                  <a:gd name="T15" fmla="*/ 3 h 81"/>
                  <a:gd name="T16" fmla="*/ 3 w 60"/>
                  <a:gd name="T17" fmla="*/ 1 h 81"/>
                  <a:gd name="T18" fmla="*/ 2 w 60"/>
                  <a:gd name="T19" fmla="*/ 1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81"/>
                  <a:gd name="T32" fmla="*/ 60 w 60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7" name="Freeform 69"/>
              <p:cNvSpPr>
                <a:spLocks/>
              </p:cNvSpPr>
              <p:nvPr/>
            </p:nvSpPr>
            <p:spPr bwMode="black">
              <a:xfrm>
                <a:off x="4905" y="3358"/>
                <a:ext cx="54" cy="46"/>
              </a:xfrm>
              <a:custGeom>
                <a:avLst/>
                <a:gdLst>
                  <a:gd name="T0" fmla="*/ 3 w 71"/>
                  <a:gd name="T1" fmla="*/ 3 h 61"/>
                  <a:gd name="T2" fmla="*/ 2 w 71"/>
                  <a:gd name="T3" fmla="*/ 4 h 61"/>
                  <a:gd name="T4" fmla="*/ 1 w 71"/>
                  <a:gd name="T5" fmla="*/ 5 h 61"/>
                  <a:gd name="T6" fmla="*/ 2 w 71"/>
                  <a:gd name="T7" fmla="*/ 6 h 61"/>
                  <a:gd name="T8" fmla="*/ 3 w 71"/>
                  <a:gd name="T9" fmla="*/ 5 h 61"/>
                  <a:gd name="T10" fmla="*/ 5 w 71"/>
                  <a:gd name="T11" fmla="*/ 3 h 61"/>
                  <a:gd name="T12" fmla="*/ 6 w 71"/>
                  <a:gd name="T13" fmla="*/ 0 h 61"/>
                  <a:gd name="T14" fmla="*/ 8 w 71"/>
                  <a:gd name="T15" fmla="*/ 2 h 61"/>
                  <a:gd name="T16" fmla="*/ 4 w 71"/>
                  <a:gd name="T17" fmla="*/ 3 h 61"/>
                  <a:gd name="T18" fmla="*/ 3 w 71"/>
                  <a:gd name="T19" fmla="*/ 3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"/>
                  <a:gd name="T31" fmla="*/ 0 h 61"/>
                  <a:gd name="T32" fmla="*/ 71 w 71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8" name="Freeform 70"/>
              <p:cNvSpPr>
                <a:spLocks/>
              </p:cNvSpPr>
              <p:nvPr/>
            </p:nvSpPr>
            <p:spPr bwMode="black">
              <a:xfrm>
                <a:off x="4741" y="3333"/>
                <a:ext cx="17" cy="23"/>
              </a:xfrm>
              <a:custGeom>
                <a:avLst/>
                <a:gdLst>
                  <a:gd name="T0" fmla="*/ 1 w 23"/>
                  <a:gd name="T1" fmla="*/ 0 h 30"/>
                  <a:gd name="T2" fmla="*/ 0 w 23"/>
                  <a:gd name="T3" fmla="*/ 2 h 30"/>
                  <a:gd name="T4" fmla="*/ 1 w 23"/>
                  <a:gd name="T5" fmla="*/ 4 h 30"/>
                  <a:gd name="T6" fmla="*/ 1 w 2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49" name="Freeform 71"/>
              <p:cNvSpPr>
                <a:spLocks/>
              </p:cNvSpPr>
              <p:nvPr/>
            </p:nvSpPr>
            <p:spPr bwMode="black">
              <a:xfrm>
                <a:off x="4732" y="3311"/>
                <a:ext cx="21" cy="17"/>
              </a:xfrm>
              <a:custGeom>
                <a:avLst/>
                <a:gdLst>
                  <a:gd name="T0" fmla="*/ 3 w 26"/>
                  <a:gd name="T1" fmla="*/ 0 h 23"/>
                  <a:gd name="T2" fmla="*/ 0 w 26"/>
                  <a:gd name="T3" fmla="*/ 1 h 23"/>
                  <a:gd name="T4" fmla="*/ 4 w 26"/>
                  <a:gd name="T5" fmla="*/ 1 h 23"/>
                  <a:gd name="T6" fmla="*/ 3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0" name="Freeform 72"/>
              <p:cNvSpPr>
                <a:spLocks/>
              </p:cNvSpPr>
              <p:nvPr/>
            </p:nvSpPr>
            <p:spPr bwMode="black">
              <a:xfrm>
                <a:off x="4576" y="3118"/>
                <a:ext cx="24" cy="33"/>
              </a:xfrm>
              <a:custGeom>
                <a:avLst/>
                <a:gdLst>
                  <a:gd name="T0" fmla="*/ 3 w 32"/>
                  <a:gd name="T1" fmla="*/ 0 h 44"/>
                  <a:gd name="T2" fmla="*/ 2 w 32"/>
                  <a:gd name="T3" fmla="*/ 2 h 44"/>
                  <a:gd name="T4" fmla="*/ 2 w 32"/>
                  <a:gd name="T5" fmla="*/ 3 h 44"/>
                  <a:gd name="T6" fmla="*/ 2 w 32"/>
                  <a:gd name="T7" fmla="*/ 3 h 44"/>
                  <a:gd name="T8" fmla="*/ 3 w 3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44"/>
                  <a:gd name="T17" fmla="*/ 32 w 3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1" name="Freeform 73"/>
              <p:cNvSpPr>
                <a:spLocks/>
              </p:cNvSpPr>
              <p:nvPr/>
            </p:nvSpPr>
            <p:spPr bwMode="black">
              <a:xfrm>
                <a:off x="4610" y="3161"/>
                <a:ext cx="27" cy="32"/>
              </a:xfrm>
              <a:custGeom>
                <a:avLst/>
                <a:gdLst>
                  <a:gd name="T0" fmla="*/ 5 w 34"/>
                  <a:gd name="T1" fmla="*/ 0 h 44"/>
                  <a:gd name="T2" fmla="*/ 2 w 34"/>
                  <a:gd name="T3" fmla="*/ 1 h 44"/>
                  <a:gd name="T4" fmla="*/ 2 w 34"/>
                  <a:gd name="T5" fmla="*/ 3 h 44"/>
                  <a:gd name="T6" fmla="*/ 5 w 34"/>
                  <a:gd name="T7" fmla="*/ 3 h 44"/>
                  <a:gd name="T8" fmla="*/ 5 w 3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2" name="Freeform 74"/>
              <p:cNvSpPr>
                <a:spLocks/>
              </p:cNvSpPr>
              <p:nvPr/>
            </p:nvSpPr>
            <p:spPr bwMode="black">
              <a:xfrm>
                <a:off x="4638" y="3223"/>
                <a:ext cx="29" cy="28"/>
              </a:xfrm>
              <a:custGeom>
                <a:avLst/>
                <a:gdLst>
                  <a:gd name="T0" fmla="*/ 4 w 38"/>
                  <a:gd name="T1" fmla="*/ 2 h 37"/>
                  <a:gd name="T2" fmla="*/ 2 w 38"/>
                  <a:gd name="T3" fmla="*/ 2 h 37"/>
                  <a:gd name="T4" fmla="*/ 2 w 38"/>
                  <a:gd name="T5" fmla="*/ 3 h 37"/>
                  <a:gd name="T6" fmla="*/ 3 w 38"/>
                  <a:gd name="T7" fmla="*/ 4 h 37"/>
                  <a:gd name="T8" fmla="*/ 4 w 38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7"/>
                  <a:gd name="T17" fmla="*/ 38 w 3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3" name="Freeform 75"/>
              <p:cNvSpPr>
                <a:spLocks/>
              </p:cNvSpPr>
              <p:nvPr/>
            </p:nvSpPr>
            <p:spPr bwMode="black">
              <a:xfrm>
                <a:off x="4673" y="3213"/>
                <a:ext cx="29" cy="26"/>
              </a:xfrm>
              <a:custGeom>
                <a:avLst/>
                <a:gdLst>
                  <a:gd name="T0" fmla="*/ 4 w 38"/>
                  <a:gd name="T1" fmla="*/ 2 h 34"/>
                  <a:gd name="T2" fmla="*/ 2 w 38"/>
                  <a:gd name="T3" fmla="*/ 2 h 34"/>
                  <a:gd name="T4" fmla="*/ 2 w 38"/>
                  <a:gd name="T5" fmla="*/ 3 h 34"/>
                  <a:gd name="T6" fmla="*/ 3 w 38"/>
                  <a:gd name="T7" fmla="*/ 3 h 34"/>
                  <a:gd name="T8" fmla="*/ 4 w 38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34"/>
                  <a:gd name="T17" fmla="*/ 38 w 3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4" name="Freeform 76"/>
              <p:cNvSpPr>
                <a:spLocks/>
              </p:cNvSpPr>
              <p:nvPr/>
            </p:nvSpPr>
            <p:spPr bwMode="black">
              <a:xfrm>
                <a:off x="4663" y="3177"/>
                <a:ext cx="26" cy="20"/>
              </a:xfrm>
              <a:custGeom>
                <a:avLst/>
                <a:gdLst>
                  <a:gd name="T0" fmla="*/ 3 w 35"/>
                  <a:gd name="T1" fmla="*/ 1 h 27"/>
                  <a:gd name="T2" fmla="*/ 1 w 35"/>
                  <a:gd name="T3" fmla="*/ 1 h 27"/>
                  <a:gd name="T4" fmla="*/ 1 w 35"/>
                  <a:gd name="T5" fmla="*/ 1 h 27"/>
                  <a:gd name="T6" fmla="*/ 2 w 35"/>
                  <a:gd name="T7" fmla="*/ 1 h 27"/>
                  <a:gd name="T8" fmla="*/ 3 w 35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7"/>
                  <a:gd name="T17" fmla="*/ 35 w 3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5" name="Freeform 77"/>
              <p:cNvSpPr>
                <a:spLocks/>
              </p:cNvSpPr>
              <p:nvPr/>
            </p:nvSpPr>
            <p:spPr bwMode="black">
              <a:xfrm>
                <a:off x="4636" y="3153"/>
                <a:ext cx="27" cy="34"/>
              </a:xfrm>
              <a:custGeom>
                <a:avLst/>
                <a:gdLst>
                  <a:gd name="T0" fmla="*/ 4 w 35"/>
                  <a:gd name="T1" fmla="*/ 1 h 47"/>
                  <a:gd name="T2" fmla="*/ 2 w 35"/>
                  <a:gd name="T3" fmla="*/ 1 h 47"/>
                  <a:gd name="T4" fmla="*/ 2 w 35"/>
                  <a:gd name="T5" fmla="*/ 2 h 47"/>
                  <a:gd name="T6" fmla="*/ 2 w 35"/>
                  <a:gd name="T7" fmla="*/ 3 h 47"/>
                  <a:gd name="T8" fmla="*/ 3 w 35"/>
                  <a:gd name="T9" fmla="*/ 2 h 47"/>
                  <a:gd name="T10" fmla="*/ 4 w 35"/>
                  <a:gd name="T11" fmla="*/ 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7"/>
                  <a:gd name="T20" fmla="*/ 35 w 3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6" name="Freeform 78"/>
              <p:cNvSpPr>
                <a:spLocks/>
              </p:cNvSpPr>
              <p:nvPr/>
            </p:nvSpPr>
            <p:spPr bwMode="black">
              <a:xfrm>
                <a:off x="4603" y="3137"/>
                <a:ext cx="25" cy="26"/>
              </a:xfrm>
              <a:custGeom>
                <a:avLst/>
                <a:gdLst>
                  <a:gd name="T0" fmla="*/ 3 w 32"/>
                  <a:gd name="T1" fmla="*/ 1 h 35"/>
                  <a:gd name="T2" fmla="*/ 2 w 32"/>
                  <a:gd name="T3" fmla="*/ 1 h 35"/>
                  <a:gd name="T4" fmla="*/ 2 w 32"/>
                  <a:gd name="T5" fmla="*/ 2 h 35"/>
                  <a:gd name="T6" fmla="*/ 3 w 32"/>
                  <a:gd name="T7" fmla="*/ 2 h 35"/>
                  <a:gd name="T8" fmla="*/ 3 w 32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7" name="Freeform 79"/>
              <p:cNvSpPr>
                <a:spLocks/>
              </p:cNvSpPr>
              <p:nvPr/>
            </p:nvSpPr>
            <p:spPr bwMode="black">
              <a:xfrm>
                <a:off x="4644" y="3189"/>
                <a:ext cx="25" cy="26"/>
              </a:xfrm>
              <a:custGeom>
                <a:avLst/>
                <a:gdLst>
                  <a:gd name="T0" fmla="*/ 3 w 32"/>
                  <a:gd name="T1" fmla="*/ 1 h 35"/>
                  <a:gd name="T2" fmla="*/ 2 w 32"/>
                  <a:gd name="T3" fmla="*/ 1 h 35"/>
                  <a:gd name="T4" fmla="*/ 2 w 32"/>
                  <a:gd name="T5" fmla="*/ 2 h 35"/>
                  <a:gd name="T6" fmla="*/ 3 w 32"/>
                  <a:gd name="T7" fmla="*/ 2 h 35"/>
                  <a:gd name="T8" fmla="*/ 3 w 32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8" name="Freeform 80"/>
              <p:cNvSpPr>
                <a:spLocks/>
              </p:cNvSpPr>
              <p:nvPr/>
            </p:nvSpPr>
            <p:spPr bwMode="black">
              <a:xfrm>
                <a:off x="3027" y="1828"/>
                <a:ext cx="144" cy="107"/>
              </a:xfrm>
              <a:custGeom>
                <a:avLst/>
                <a:gdLst>
                  <a:gd name="T0" fmla="*/ 19 w 189"/>
                  <a:gd name="T1" fmla="*/ 1 h 144"/>
                  <a:gd name="T2" fmla="*/ 21 w 189"/>
                  <a:gd name="T3" fmla="*/ 1 h 144"/>
                  <a:gd name="T4" fmla="*/ 21 w 189"/>
                  <a:gd name="T5" fmla="*/ 1 h 144"/>
                  <a:gd name="T6" fmla="*/ 21 w 189"/>
                  <a:gd name="T7" fmla="*/ 2 h 144"/>
                  <a:gd name="T8" fmla="*/ 15 w 189"/>
                  <a:gd name="T9" fmla="*/ 4 h 144"/>
                  <a:gd name="T10" fmla="*/ 12 w 189"/>
                  <a:gd name="T11" fmla="*/ 5 h 144"/>
                  <a:gd name="T12" fmla="*/ 11 w 189"/>
                  <a:gd name="T13" fmla="*/ 5 h 144"/>
                  <a:gd name="T14" fmla="*/ 8 w 189"/>
                  <a:gd name="T15" fmla="*/ 7 h 144"/>
                  <a:gd name="T16" fmla="*/ 8 w 189"/>
                  <a:gd name="T17" fmla="*/ 9 h 144"/>
                  <a:gd name="T18" fmla="*/ 9 w 189"/>
                  <a:gd name="T19" fmla="*/ 11 h 144"/>
                  <a:gd name="T20" fmla="*/ 12 w 189"/>
                  <a:gd name="T21" fmla="*/ 12 h 144"/>
                  <a:gd name="T22" fmla="*/ 11 w 189"/>
                  <a:gd name="T23" fmla="*/ 13 h 144"/>
                  <a:gd name="T24" fmla="*/ 9 w 189"/>
                  <a:gd name="T25" fmla="*/ 12 h 144"/>
                  <a:gd name="T26" fmla="*/ 8 w 189"/>
                  <a:gd name="T27" fmla="*/ 12 h 144"/>
                  <a:gd name="T28" fmla="*/ 2 w 189"/>
                  <a:gd name="T29" fmla="*/ 12 h 144"/>
                  <a:gd name="T30" fmla="*/ 2 w 189"/>
                  <a:gd name="T31" fmla="*/ 10 h 144"/>
                  <a:gd name="T32" fmla="*/ 5 w 189"/>
                  <a:gd name="T33" fmla="*/ 8 h 144"/>
                  <a:gd name="T34" fmla="*/ 6 w 189"/>
                  <a:gd name="T35" fmla="*/ 7 h 144"/>
                  <a:gd name="T36" fmla="*/ 5 w 189"/>
                  <a:gd name="T37" fmla="*/ 6 h 144"/>
                  <a:gd name="T38" fmla="*/ 8 w 189"/>
                  <a:gd name="T39" fmla="*/ 4 h 144"/>
                  <a:gd name="T40" fmla="*/ 11 w 189"/>
                  <a:gd name="T41" fmla="*/ 3 h 144"/>
                  <a:gd name="T42" fmla="*/ 13 w 189"/>
                  <a:gd name="T43" fmla="*/ 2 h 144"/>
                  <a:gd name="T44" fmla="*/ 19 w 189"/>
                  <a:gd name="T45" fmla="*/ 1 h 1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9"/>
                  <a:gd name="T70" fmla="*/ 0 h 144"/>
                  <a:gd name="T71" fmla="*/ 189 w 189"/>
                  <a:gd name="T72" fmla="*/ 144 h 1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59" name="Freeform 81"/>
              <p:cNvSpPr>
                <a:spLocks/>
              </p:cNvSpPr>
              <p:nvPr/>
            </p:nvSpPr>
            <p:spPr bwMode="black">
              <a:xfrm>
                <a:off x="3113" y="1931"/>
                <a:ext cx="41" cy="12"/>
              </a:xfrm>
              <a:custGeom>
                <a:avLst/>
                <a:gdLst>
                  <a:gd name="T0" fmla="*/ 3 w 53"/>
                  <a:gd name="T1" fmla="*/ 0 h 17"/>
                  <a:gd name="T2" fmla="*/ 2 w 53"/>
                  <a:gd name="T3" fmla="*/ 1 h 17"/>
                  <a:gd name="T4" fmla="*/ 4 w 53"/>
                  <a:gd name="T5" fmla="*/ 1 h 17"/>
                  <a:gd name="T6" fmla="*/ 5 w 53"/>
                  <a:gd name="T7" fmla="*/ 1 h 17"/>
                  <a:gd name="T8" fmla="*/ 3 w 5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7"/>
                  <a:gd name="T17" fmla="*/ 53 w 5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0" name="Freeform 82"/>
              <p:cNvSpPr>
                <a:spLocks/>
              </p:cNvSpPr>
              <p:nvPr/>
            </p:nvSpPr>
            <p:spPr bwMode="black">
              <a:xfrm>
                <a:off x="3323" y="1776"/>
                <a:ext cx="43" cy="28"/>
              </a:xfrm>
              <a:custGeom>
                <a:avLst/>
                <a:gdLst>
                  <a:gd name="T0" fmla="*/ 6 w 57"/>
                  <a:gd name="T1" fmla="*/ 2 h 37"/>
                  <a:gd name="T2" fmla="*/ 3 w 57"/>
                  <a:gd name="T3" fmla="*/ 3 h 37"/>
                  <a:gd name="T4" fmla="*/ 2 w 57"/>
                  <a:gd name="T5" fmla="*/ 4 h 37"/>
                  <a:gd name="T6" fmla="*/ 2 w 57"/>
                  <a:gd name="T7" fmla="*/ 2 h 37"/>
                  <a:gd name="T8" fmla="*/ 2 w 57"/>
                  <a:gd name="T9" fmla="*/ 0 h 37"/>
                  <a:gd name="T10" fmla="*/ 6 w 57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37"/>
                  <a:gd name="T20" fmla="*/ 57 w 57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1" name="Freeform 83"/>
              <p:cNvSpPr>
                <a:spLocks/>
              </p:cNvSpPr>
              <p:nvPr/>
            </p:nvSpPr>
            <p:spPr bwMode="black">
              <a:xfrm>
                <a:off x="3354" y="1789"/>
                <a:ext cx="51" cy="20"/>
              </a:xfrm>
              <a:custGeom>
                <a:avLst/>
                <a:gdLst>
                  <a:gd name="T0" fmla="*/ 3 w 68"/>
                  <a:gd name="T1" fmla="*/ 0 h 26"/>
                  <a:gd name="T2" fmla="*/ 2 w 68"/>
                  <a:gd name="T3" fmla="*/ 2 h 26"/>
                  <a:gd name="T4" fmla="*/ 5 w 68"/>
                  <a:gd name="T5" fmla="*/ 3 h 26"/>
                  <a:gd name="T6" fmla="*/ 5 w 68"/>
                  <a:gd name="T7" fmla="*/ 3 h 26"/>
                  <a:gd name="T8" fmla="*/ 3 w 6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26"/>
                  <a:gd name="T17" fmla="*/ 68 w 68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2" name="Freeform 84"/>
              <p:cNvSpPr>
                <a:spLocks/>
              </p:cNvSpPr>
              <p:nvPr/>
            </p:nvSpPr>
            <p:spPr bwMode="black">
              <a:xfrm>
                <a:off x="3409" y="1792"/>
                <a:ext cx="52" cy="32"/>
              </a:xfrm>
              <a:custGeom>
                <a:avLst/>
                <a:gdLst>
                  <a:gd name="T0" fmla="*/ 7 w 66"/>
                  <a:gd name="T1" fmla="*/ 1 h 43"/>
                  <a:gd name="T2" fmla="*/ 4 w 66"/>
                  <a:gd name="T3" fmla="*/ 1 h 43"/>
                  <a:gd name="T4" fmla="*/ 2 w 66"/>
                  <a:gd name="T5" fmla="*/ 1 h 43"/>
                  <a:gd name="T6" fmla="*/ 2 w 66"/>
                  <a:gd name="T7" fmla="*/ 3 h 43"/>
                  <a:gd name="T8" fmla="*/ 5 w 66"/>
                  <a:gd name="T9" fmla="*/ 4 h 43"/>
                  <a:gd name="T10" fmla="*/ 9 w 66"/>
                  <a:gd name="T11" fmla="*/ 2 h 43"/>
                  <a:gd name="T12" fmla="*/ 7 w 66"/>
                  <a:gd name="T13" fmla="*/ 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43"/>
                  <a:gd name="T23" fmla="*/ 66 w 66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3" name="Freeform 85"/>
              <p:cNvSpPr>
                <a:spLocks/>
              </p:cNvSpPr>
              <p:nvPr/>
            </p:nvSpPr>
            <p:spPr bwMode="black">
              <a:xfrm>
                <a:off x="3767" y="1819"/>
                <a:ext cx="90" cy="31"/>
              </a:xfrm>
              <a:custGeom>
                <a:avLst/>
                <a:gdLst>
                  <a:gd name="T0" fmla="*/ 2 w 117"/>
                  <a:gd name="T1" fmla="*/ 0 h 41"/>
                  <a:gd name="T2" fmla="*/ 2 w 117"/>
                  <a:gd name="T3" fmla="*/ 2 h 41"/>
                  <a:gd name="T4" fmla="*/ 6 w 117"/>
                  <a:gd name="T5" fmla="*/ 4 h 41"/>
                  <a:gd name="T6" fmla="*/ 9 w 117"/>
                  <a:gd name="T7" fmla="*/ 4 h 41"/>
                  <a:gd name="T8" fmla="*/ 14 w 117"/>
                  <a:gd name="T9" fmla="*/ 3 h 41"/>
                  <a:gd name="T10" fmla="*/ 9 w 117"/>
                  <a:gd name="T11" fmla="*/ 2 h 41"/>
                  <a:gd name="T12" fmla="*/ 2 w 1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1"/>
                  <a:gd name="T23" fmla="*/ 117 w 1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4" name="Freeform 86"/>
              <p:cNvSpPr>
                <a:spLocks/>
              </p:cNvSpPr>
              <p:nvPr/>
            </p:nvSpPr>
            <p:spPr bwMode="black">
              <a:xfrm>
                <a:off x="3859" y="1818"/>
                <a:ext cx="47" cy="24"/>
              </a:xfrm>
              <a:custGeom>
                <a:avLst/>
                <a:gdLst>
                  <a:gd name="T0" fmla="*/ 4 w 62"/>
                  <a:gd name="T1" fmla="*/ 2 h 32"/>
                  <a:gd name="T2" fmla="*/ 6 w 62"/>
                  <a:gd name="T3" fmla="*/ 2 h 32"/>
                  <a:gd name="T4" fmla="*/ 4 w 62"/>
                  <a:gd name="T5" fmla="*/ 3 h 32"/>
                  <a:gd name="T6" fmla="*/ 2 w 62"/>
                  <a:gd name="T7" fmla="*/ 2 h 32"/>
                  <a:gd name="T8" fmla="*/ 4 w 62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32"/>
                  <a:gd name="T17" fmla="*/ 62 w 6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5" name="Freeform 87"/>
              <p:cNvSpPr>
                <a:spLocks/>
              </p:cNvSpPr>
              <p:nvPr/>
            </p:nvSpPr>
            <p:spPr bwMode="black">
              <a:xfrm>
                <a:off x="3838" y="1847"/>
                <a:ext cx="38" cy="16"/>
              </a:xfrm>
              <a:custGeom>
                <a:avLst/>
                <a:gdLst>
                  <a:gd name="T0" fmla="*/ 2 w 49"/>
                  <a:gd name="T1" fmla="*/ 1 h 23"/>
                  <a:gd name="T2" fmla="*/ 2 w 49"/>
                  <a:gd name="T3" fmla="*/ 1 h 23"/>
                  <a:gd name="T4" fmla="*/ 5 w 49"/>
                  <a:gd name="T5" fmla="*/ 1 h 23"/>
                  <a:gd name="T6" fmla="*/ 2 w 49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23"/>
                  <a:gd name="T14" fmla="*/ 49 w 4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6" name="Freeform 88"/>
              <p:cNvSpPr>
                <a:spLocks/>
              </p:cNvSpPr>
              <p:nvPr/>
            </p:nvSpPr>
            <p:spPr bwMode="black">
              <a:xfrm>
                <a:off x="4096" y="2070"/>
                <a:ext cx="78" cy="113"/>
              </a:xfrm>
              <a:custGeom>
                <a:avLst/>
                <a:gdLst>
                  <a:gd name="T0" fmla="*/ 2 w 102"/>
                  <a:gd name="T1" fmla="*/ 0 h 152"/>
                  <a:gd name="T2" fmla="*/ 0 w 102"/>
                  <a:gd name="T3" fmla="*/ 1 h 152"/>
                  <a:gd name="T4" fmla="*/ 2 w 102"/>
                  <a:gd name="T5" fmla="*/ 4 h 152"/>
                  <a:gd name="T6" fmla="*/ 4 w 102"/>
                  <a:gd name="T7" fmla="*/ 7 h 152"/>
                  <a:gd name="T8" fmla="*/ 4 w 102"/>
                  <a:gd name="T9" fmla="*/ 10 h 152"/>
                  <a:gd name="T10" fmla="*/ 9 w 102"/>
                  <a:gd name="T11" fmla="*/ 14 h 152"/>
                  <a:gd name="T12" fmla="*/ 10 w 102"/>
                  <a:gd name="T13" fmla="*/ 12 h 152"/>
                  <a:gd name="T14" fmla="*/ 8 w 102"/>
                  <a:gd name="T15" fmla="*/ 10 h 152"/>
                  <a:gd name="T16" fmla="*/ 7 w 102"/>
                  <a:gd name="T17" fmla="*/ 9 h 152"/>
                  <a:gd name="T18" fmla="*/ 6 w 102"/>
                  <a:gd name="T19" fmla="*/ 7 h 152"/>
                  <a:gd name="T20" fmla="*/ 5 w 102"/>
                  <a:gd name="T21" fmla="*/ 4 h 152"/>
                  <a:gd name="T22" fmla="*/ 2 w 102"/>
                  <a:gd name="T23" fmla="*/ 1 h 152"/>
                  <a:gd name="T24" fmla="*/ 2 w 102"/>
                  <a:gd name="T25" fmla="*/ 0 h 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152"/>
                  <a:gd name="T41" fmla="*/ 102 w 102"/>
                  <a:gd name="T42" fmla="*/ 152 h 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7" name="Freeform 89"/>
              <p:cNvSpPr>
                <a:spLocks/>
              </p:cNvSpPr>
              <p:nvPr/>
            </p:nvSpPr>
            <p:spPr bwMode="black">
              <a:xfrm>
                <a:off x="4159" y="2187"/>
                <a:ext cx="56" cy="78"/>
              </a:xfrm>
              <a:custGeom>
                <a:avLst/>
                <a:gdLst>
                  <a:gd name="T0" fmla="*/ 6 w 74"/>
                  <a:gd name="T1" fmla="*/ 3 h 103"/>
                  <a:gd name="T2" fmla="*/ 8 w 74"/>
                  <a:gd name="T3" fmla="*/ 5 h 103"/>
                  <a:gd name="T4" fmla="*/ 4 w 74"/>
                  <a:gd name="T5" fmla="*/ 8 h 103"/>
                  <a:gd name="T6" fmla="*/ 4 w 74"/>
                  <a:gd name="T7" fmla="*/ 11 h 103"/>
                  <a:gd name="T8" fmla="*/ 2 w 74"/>
                  <a:gd name="T9" fmla="*/ 10 h 103"/>
                  <a:gd name="T10" fmla="*/ 2 w 74"/>
                  <a:gd name="T11" fmla="*/ 8 h 103"/>
                  <a:gd name="T12" fmla="*/ 0 w 74"/>
                  <a:gd name="T13" fmla="*/ 8 h 103"/>
                  <a:gd name="T14" fmla="*/ 2 w 74"/>
                  <a:gd name="T15" fmla="*/ 6 h 103"/>
                  <a:gd name="T16" fmla="*/ 2 w 74"/>
                  <a:gd name="T17" fmla="*/ 6 h 103"/>
                  <a:gd name="T18" fmla="*/ 2 w 74"/>
                  <a:gd name="T19" fmla="*/ 3 h 103"/>
                  <a:gd name="T20" fmla="*/ 2 w 74"/>
                  <a:gd name="T21" fmla="*/ 2 h 103"/>
                  <a:gd name="T22" fmla="*/ 3 w 74"/>
                  <a:gd name="T23" fmla="*/ 3 h 103"/>
                  <a:gd name="T24" fmla="*/ 4 w 74"/>
                  <a:gd name="T25" fmla="*/ 4 h 103"/>
                  <a:gd name="T26" fmla="*/ 6 w 74"/>
                  <a:gd name="T27" fmla="*/ 3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103"/>
                  <a:gd name="T44" fmla="*/ 74 w 74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8" name="Freeform 90"/>
              <p:cNvSpPr>
                <a:spLocks/>
              </p:cNvSpPr>
              <p:nvPr/>
            </p:nvSpPr>
            <p:spPr bwMode="black">
              <a:xfrm>
                <a:off x="4122" y="2267"/>
                <a:ext cx="111" cy="188"/>
              </a:xfrm>
              <a:custGeom>
                <a:avLst/>
                <a:gdLst>
                  <a:gd name="T0" fmla="*/ 9 w 146"/>
                  <a:gd name="T1" fmla="*/ 10 h 252"/>
                  <a:gd name="T2" fmla="*/ 8 w 146"/>
                  <a:gd name="T3" fmla="*/ 10 h 252"/>
                  <a:gd name="T4" fmla="*/ 7 w 146"/>
                  <a:gd name="T5" fmla="*/ 12 h 252"/>
                  <a:gd name="T6" fmla="*/ 3 w 146"/>
                  <a:gd name="T7" fmla="*/ 14 h 252"/>
                  <a:gd name="T8" fmla="*/ 2 w 146"/>
                  <a:gd name="T9" fmla="*/ 16 h 252"/>
                  <a:gd name="T10" fmla="*/ 2 w 146"/>
                  <a:gd name="T11" fmla="*/ 17 h 252"/>
                  <a:gd name="T12" fmla="*/ 2 w 146"/>
                  <a:gd name="T13" fmla="*/ 19 h 252"/>
                  <a:gd name="T14" fmla="*/ 3 w 146"/>
                  <a:gd name="T15" fmla="*/ 24 h 252"/>
                  <a:gd name="T16" fmla="*/ 3 w 146"/>
                  <a:gd name="T17" fmla="*/ 21 h 252"/>
                  <a:gd name="T18" fmla="*/ 3 w 146"/>
                  <a:gd name="T19" fmla="*/ 19 h 252"/>
                  <a:gd name="T20" fmla="*/ 5 w 146"/>
                  <a:gd name="T21" fmla="*/ 16 h 252"/>
                  <a:gd name="T22" fmla="*/ 6 w 146"/>
                  <a:gd name="T23" fmla="*/ 16 h 252"/>
                  <a:gd name="T24" fmla="*/ 8 w 146"/>
                  <a:gd name="T25" fmla="*/ 16 h 252"/>
                  <a:gd name="T26" fmla="*/ 5 w 146"/>
                  <a:gd name="T27" fmla="*/ 19 h 252"/>
                  <a:gd name="T28" fmla="*/ 6 w 146"/>
                  <a:gd name="T29" fmla="*/ 19 h 252"/>
                  <a:gd name="T30" fmla="*/ 8 w 146"/>
                  <a:gd name="T31" fmla="*/ 17 h 252"/>
                  <a:gd name="T32" fmla="*/ 9 w 146"/>
                  <a:gd name="T33" fmla="*/ 18 h 252"/>
                  <a:gd name="T34" fmla="*/ 12 w 146"/>
                  <a:gd name="T35" fmla="*/ 14 h 252"/>
                  <a:gd name="T36" fmla="*/ 13 w 146"/>
                  <a:gd name="T37" fmla="*/ 15 h 252"/>
                  <a:gd name="T38" fmla="*/ 15 w 146"/>
                  <a:gd name="T39" fmla="*/ 14 h 252"/>
                  <a:gd name="T40" fmla="*/ 16 w 146"/>
                  <a:gd name="T41" fmla="*/ 12 h 252"/>
                  <a:gd name="T42" fmla="*/ 16 w 146"/>
                  <a:gd name="T43" fmla="*/ 10 h 252"/>
                  <a:gd name="T44" fmla="*/ 15 w 146"/>
                  <a:gd name="T45" fmla="*/ 9 h 252"/>
                  <a:gd name="T46" fmla="*/ 14 w 146"/>
                  <a:gd name="T47" fmla="*/ 4 h 252"/>
                  <a:gd name="T48" fmla="*/ 11 w 146"/>
                  <a:gd name="T49" fmla="*/ 0 h 252"/>
                  <a:gd name="T50" fmla="*/ 8 w 146"/>
                  <a:gd name="T51" fmla="*/ 1 h 252"/>
                  <a:gd name="T52" fmla="*/ 11 w 146"/>
                  <a:gd name="T53" fmla="*/ 3 h 252"/>
                  <a:gd name="T54" fmla="*/ 11 w 146"/>
                  <a:gd name="T55" fmla="*/ 6 h 252"/>
                  <a:gd name="T56" fmla="*/ 9 w 146"/>
                  <a:gd name="T57" fmla="*/ 10 h 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6"/>
                  <a:gd name="T88" fmla="*/ 0 h 252"/>
                  <a:gd name="T89" fmla="*/ 146 w 146"/>
                  <a:gd name="T90" fmla="*/ 252 h 25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69" name="Freeform 91"/>
              <p:cNvSpPr>
                <a:spLocks/>
              </p:cNvSpPr>
              <p:nvPr/>
            </p:nvSpPr>
            <p:spPr bwMode="black">
              <a:xfrm>
                <a:off x="3034" y="1765"/>
                <a:ext cx="53" cy="30"/>
              </a:xfrm>
              <a:custGeom>
                <a:avLst/>
                <a:gdLst>
                  <a:gd name="T0" fmla="*/ 6 w 70"/>
                  <a:gd name="T1" fmla="*/ 0 h 40"/>
                  <a:gd name="T2" fmla="*/ 7 w 70"/>
                  <a:gd name="T3" fmla="*/ 2 h 40"/>
                  <a:gd name="T4" fmla="*/ 5 w 70"/>
                  <a:gd name="T5" fmla="*/ 2 h 40"/>
                  <a:gd name="T6" fmla="*/ 4 w 70"/>
                  <a:gd name="T7" fmla="*/ 4 h 40"/>
                  <a:gd name="T8" fmla="*/ 2 w 70"/>
                  <a:gd name="T9" fmla="*/ 4 h 40"/>
                  <a:gd name="T10" fmla="*/ 1 w 70"/>
                  <a:gd name="T11" fmla="*/ 3 h 40"/>
                  <a:gd name="T12" fmla="*/ 4 w 70"/>
                  <a:gd name="T13" fmla="*/ 2 h 40"/>
                  <a:gd name="T14" fmla="*/ 6 w 70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"/>
                  <a:gd name="T25" fmla="*/ 0 h 40"/>
                  <a:gd name="T26" fmla="*/ 70 w 7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0" name="Freeform 92"/>
              <p:cNvSpPr>
                <a:spLocks/>
              </p:cNvSpPr>
              <p:nvPr/>
            </p:nvSpPr>
            <p:spPr bwMode="black">
              <a:xfrm>
                <a:off x="2924" y="1774"/>
                <a:ext cx="20" cy="22"/>
              </a:xfrm>
              <a:custGeom>
                <a:avLst/>
                <a:gdLst>
                  <a:gd name="T0" fmla="*/ 2 w 26"/>
                  <a:gd name="T1" fmla="*/ 0 h 29"/>
                  <a:gd name="T2" fmla="*/ 0 w 26"/>
                  <a:gd name="T3" fmla="*/ 2 h 29"/>
                  <a:gd name="T4" fmla="*/ 2 w 26"/>
                  <a:gd name="T5" fmla="*/ 3 h 29"/>
                  <a:gd name="T6" fmla="*/ 2 w 26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9"/>
                  <a:gd name="T14" fmla="*/ 26 w 2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1" name="Freeform 93"/>
              <p:cNvSpPr>
                <a:spLocks/>
              </p:cNvSpPr>
              <p:nvPr/>
            </p:nvSpPr>
            <p:spPr bwMode="black">
              <a:xfrm>
                <a:off x="2949" y="1773"/>
                <a:ext cx="38" cy="27"/>
              </a:xfrm>
              <a:custGeom>
                <a:avLst/>
                <a:gdLst>
                  <a:gd name="T0" fmla="*/ 2 w 49"/>
                  <a:gd name="T1" fmla="*/ 2 h 36"/>
                  <a:gd name="T2" fmla="*/ 0 w 49"/>
                  <a:gd name="T3" fmla="*/ 2 h 36"/>
                  <a:gd name="T4" fmla="*/ 2 w 49"/>
                  <a:gd name="T5" fmla="*/ 3 h 36"/>
                  <a:gd name="T6" fmla="*/ 2 w 49"/>
                  <a:gd name="T7" fmla="*/ 3 h 36"/>
                  <a:gd name="T8" fmla="*/ 5 w 49"/>
                  <a:gd name="T9" fmla="*/ 2 h 36"/>
                  <a:gd name="T10" fmla="*/ 2 w 49"/>
                  <a:gd name="T11" fmla="*/ 2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6"/>
                  <a:gd name="T20" fmla="*/ 49 w 4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2" name="Freeform 94"/>
              <p:cNvSpPr>
                <a:spLocks/>
              </p:cNvSpPr>
              <p:nvPr/>
            </p:nvSpPr>
            <p:spPr bwMode="black">
              <a:xfrm>
                <a:off x="3012" y="1764"/>
                <a:ext cx="20" cy="16"/>
              </a:xfrm>
              <a:custGeom>
                <a:avLst/>
                <a:gdLst>
                  <a:gd name="T0" fmla="*/ 1 w 27"/>
                  <a:gd name="T1" fmla="*/ 0 h 22"/>
                  <a:gd name="T2" fmla="*/ 1 w 27"/>
                  <a:gd name="T3" fmla="*/ 1 h 22"/>
                  <a:gd name="T4" fmla="*/ 1 w 27"/>
                  <a:gd name="T5" fmla="*/ 2 h 22"/>
                  <a:gd name="T6" fmla="*/ 1 w 27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2"/>
                  <a:gd name="T14" fmla="*/ 27 w 2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3" name="Freeform 95"/>
              <p:cNvSpPr>
                <a:spLocks/>
              </p:cNvSpPr>
              <p:nvPr/>
            </p:nvSpPr>
            <p:spPr bwMode="black">
              <a:xfrm>
                <a:off x="2993" y="1782"/>
                <a:ext cx="15" cy="13"/>
              </a:xfrm>
              <a:custGeom>
                <a:avLst/>
                <a:gdLst>
                  <a:gd name="T0" fmla="*/ 2 w 20"/>
                  <a:gd name="T1" fmla="*/ 0 h 18"/>
                  <a:gd name="T2" fmla="*/ 2 w 20"/>
                  <a:gd name="T3" fmla="*/ 1 h 18"/>
                  <a:gd name="T4" fmla="*/ 2 w 20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8"/>
                  <a:gd name="T11" fmla="*/ 20 w 20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4" name="Freeform 96"/>
              <p:cNvSpPr>
                <a:spLocks/>
              </p:cNvSpPr>
              <p:nvPr/>
            </p:nvSpPr>
            <p:spPr bwMode="black">
              <a:xfrm>
                <a:off x="4162" y="1798"/>
                <a:ext cx="18" cy="33"/>
              </a:xfrm>
              <a:custGeom>
                <a:avLst/>
                <a:gdLst>
                  <a:gd name="T0" fmla="*/ 3 w 24"/>
                  <a:gd name="T1" fmla="*/ 0 h 44"/>
                  <a:gd name="T2" fmla="*/ 2 w 24"/>
                  <a:gd name="T3" fmla="*/ 2 h 44"/>
                  <a:gd name="T4" fmla="*/ 0 w 24"/>
                  <a:gd name="T5" fmla="*/ 3 h 44"/>
                  <a:gd name="T6" fmla="*/ 2 w 24"/>
                  <a:gd name="T7" fmla="*/ 4 h 44"/>
                  <a:gd name="T8" fmla="*/ 3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4"/>
                  <a:gd name="T17" fmla="*/ 24 w 2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5" name="Freeform 97"/>
              <p:cNvSpPr>
                <a:spLocks/>
              </p:cNvSpPr>
              <p:nvPr/>
            </p:nvSpPr>
            <p:spPr bwMode="black">
              <a:xfrm>
                <a:off x="3256" y="3244"/>
                <a:ext cx="31" cy="18"/>
              </a:xfrm>
              <a:custGeom>
                <a:avLst/>
                <a:gdLst>
                  <a:gd name="T0" fmla="*/ 4 w 41"/>
                  <a:gd name="T1" fmla="*/ 0 h 24"/>
                  <a:gd name="T2" fmla="*/ 3 w 41"/>
                  <a:gd name="T3" fmla="*/ 3 h 24"/>
                  <a:gd name="T4" fmla="*/ 4 w 41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6" name="Freeform 98"/>
              <p:cNvSpPr>
                <a:spLocks/>
              </p:cNvSpPr>
              <p:nvPr/>
            </p:nvSpPr>
            <p:spPr bwMode="black">
              <a:xfrm>
                <a:off x="3297" y="3237"/>
                <a:ext cx="10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2 h 20"/>
                  <a:gd name="T4" fmla="*/ 2 w 13"/>
                  <a:gd name="T5" fmla="*/ 2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7" name="Freeform 99"/>
              <p:cNvSpPr>
                <a:spLocks/>
              </p:cNvSpPr>
              <p:nvPr/>
            </p:nvSpPr>
            <p:spPr bwMode="black">
              <a:xfrm>
                <a:off x="3228" y="3084"/>
                <a:ext cx="9" cy="15"/>
              </a:xfrm>
              <a:custGeom>
                <a:avLst/>
                <a:gdLst>
                  <a:gd name="T0" fmla="*/ 1 w 13"/>
                  <a:gd name="T1" fmla="*/ 2 h 20"/>
                  <a:gd name="T2" fmla="*/ 1 w 13"/>
                  <a:gd name="T3" fmla="*/ 2 h 20"/>
                  <a:gd name="T4" fmla="*/ 1 w 13"/>
                  <a:gd name="T5" fmla="*/ 2 h 20"/>
                  <a:gd name="T6" fmla="*/ 1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8" name="Freeform 100"/>
              <p:cNvSpPr>
                <a:spLocks/>
              </p:cNvSpPr>
              <p:nvPr/>
            </p:nvSpPr>
            <p:spPr bwMode="black">
              <a:xfrm>
                <a:off x="3289" y="3011"/>
                <a:ext cx="12" cy="19"/>
              </a:xfrm>
              <a:custGeom>
                <a:avLst/>
                <a:gdLst>
                  <a:gd name="T0" fmla="*/ 3 w 14"/>
                  <a:gd name="T1" fmla="*/ 0 h 25"/>
                  <a:gd name="T2" fmla="*/ 0 w 14"/>
                  <a:gd name="T3" fmla="*/ 2 h 25"/>
                  <a:gd name="T4" fmla="*/ 3 w 14"/>
                  <a:gd name="T5" fmla="*/ 3 h 25"/>
                  <a:gd name="T6" fmla="*/ 3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79" name="Freeform 101"/>
              <p:cNvSpPr>
                <a:spLocks/>
              </p:cNvSpPr>
              <p:nvPr/>
            </p:nvSpPr>
            <p:spPr bwMode="black">
              <a:xfrm>
                <a:off x="3265" y="3010"/>
                <a:ext cx="11" cy="19"/>
              </a:xfrm>
              <a:custGeom>
                <a:avLst/>
                <a:gdLst>
                  <a:gd name="T0" fmla="*/ 2 w 14"/>
                  <a:gd name="T1" fmla="*/ 0 h 25"/>
                  <a:gd name="T2" fmla="*/ 0 w 14"/>
                  <a:gd name="T3" fmla="*/ 2 h 25"/>
                  <a:gd name="T4" fmla="*/ 2 w 14"/>
                  <a:gd name="T5" fmla="*/ 3 h 25"/>
                  <a:gd name="T6" fmla="*/ 2 w 14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5"/>
                  <a:gd name="T14" fmla="*/ 14 w 14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80" name="Freeform 102"/>
              <p:cNvSpPr>
                <a:spLocks/>
              </p:cNvSpPr>
              <p:nvPr/>
            </p:nvSpPr>
            <p:spPr bwMode="black">
              <a:xfrm>
                <a:off x="3253" y="3032"/>
                <a:ext cx="11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2 h 20"/>
                  <a:gd name="T4" fmla="*/ 3 w 13"/>
                  <a:gd name="T5" fmla="*/ 2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81" name="Freeform 103"/>
              <p:cNvSpPr>
                <a:spLocks/>
              </p:cNvSpPr>
              <p:nvPr/>
            </p:nvSpPr>
            <p:spPr bwMode="black">
              <a:xfrm>
                <a:off x="3228" y="3066"/>
                <a:ext cx="9" cy="15"/>
              </a:xfrm>
              <a:custGeom>
                <a:avLst/>
                <a:gdLst>
                  <a:gd name="T0" fmla="*/ 1 w 13"/>
                  <a:gd name="T1" fmla="*/ 2 h 20"/>
                  <a:gd name="T2" fmla="*/ 1 w 13"/>
                  <a:gd name="T3" fmla="*/ 2 h 20"/>
                  <a:gd name="T4" fmla="*/ 1 w 13"/>
                  <a:gd name="T5" fmla="*/ 2 h 20"/>
                  <a:gd name="T6" fmla="*/ 1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82" name="Freeform 104"/>
              <p:cNvSpPr>
                <a:spLocks/>
              </p:cNvSpPr>
              <p:nvPr/>
            </p:nvSpPr>
            <p:spPr bwMode="black">
              <a:xfrm>
                <a:off x="3247" y="3053"/>
                <a:ext cx="11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2 h 20"/>
                  <a:gd name="T4" fmla="*/ 3 w 13"/>
                  <a:gd name="T5" fmla="*/ 2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83" name="Freeform 105"/>
              <p:cNvSpPr>
                <a:spLocks/>
              </p:cNvSpPr>
              <p:nvPr/>
            </p:nvSpPr>
            <p:spPr bwMode="black">
              <a:xfrm>
                <a:off x="2496" y="2069"/>
                <a:ext cx="10" cy="15"/>
              </a:xfrm>
              <a:custGeom>
                <a:avLst/>
                <a:gdLst>
                  <a:gd name="T0" fmla="*/ 2 w 13"/>
                  <a:gd name="T1" fmla="*/ 2 h 20"/>
                  <a:gd name="T2" fmla="*/ 1 w 13"/>
                  <a:gd name="T3" fmla="*/ 2 h 20"/>
                  <a:gd name="T4" fmla="*/ 2 w 13"/>
                  <a:gd name="T5" fmla="*/ 2 h 20"/>
                  <a:gd name="T6" fmla="*/ 2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84" name="Freeform 106"/>
              <p:cNvSpPr>
                <a:spLocks/>
              </p:cNvSpPr>
              <p:nvPr/>
            </p:nvSpPr>
            <p:spPr bwMode="black">
              <a:xfrm>
                <a:off x="2189" y="1819"/>
                <a:ext cx="2112" cy="1637"/>
              </a:xfrm>
              <a:custGeom>
                <a:avLst/>
                <a:gdLst>
                  <a:gd name="T0" fmla="*/ 552 w 2060"/>
                  <a:gd name="T1" fmla="*/ 629 h 1644"/>
                  <a:gd name="T2" fmla="*/ 407 w 2060"/>
                  <a:gd name="T3" fmla="*/ 576 h 1644"/>
                  <a:gd name="T4" fmla="*/ 192 w 2060"/>
                  <a:gd name="T5" fmla="*/ 621 h 1644"/>
                  <a:gd name="T6" fmla="*/ 54 w 2060"/>
                  <a:gd name="T7" fmla="*/ 735 h 1644"/>
                  <a:gd name="T8" fmla="*/ 12 w 2060"/>
                  <a:gd name="T9" fmla="*/ 909 h 1644"/>
                  <a:gd name="T10" fmla="*/ 178 w 2060"/>
                  <a:gd name="T11" fmla="*/ 1026 h 1644"/>
                  <a:gd name="T12" fmla="*/ 376 w 2060"/>
                  <a:gd name="T13" fmla="*/ 1009 h 1644"/>
                  <a:gd name="T14" fmla="*/ 484 w 2060"/>
                  <a:gd name="T15" fmla="*/ 1098 h 1644"/>
                  <a:gd name="T16" fmla="*/ 552 w 2060"/>
                  <a:gd name="T17" fmla="*/ 1399 h 1644"/>
                  <a:gd name="T18" fmla="*/ 608 w 2060"/>
                  <a:gd name="T19" fmla="*/ 1572 h 1644"/>
                  <a:gd name="T20" fmla="*/ 860 w 2060"/>
                  <a:gd name="T21" fmla="*/ 1519 h 1644"/>
                  <a:gd name="T22" fmla="*/ 998 w 2060"/>
                  <a:gd name="T23" fmla="*/ 1332 h 1644"/>
                  <a:gd name="T24" fmla="*/ 1080 w 2060"/>
                  <a:gd name="T25" fmla="*/ 1113 h 1644"/>
                  <a:gd name="T26" fmla="*/ 1218 w 2060"/>
                  <a:gd name="T27" fmla="*/ 967 h 1644"/>
                  <a:gd name="T28" fmla="*/ 972 w 2060"/>
                  <a:gd name="T29" fmla="*/ 824 h 1644"/>
                  <a:gd name="T30" fmla="*/ 998 w 2060"/>
                  <a:gd name="T31" fmla="*/ 795 h 1644"/>
                  <a:gd name="T32" fmla="*/ 1224 w 2060"/>
                  <a:gd name="T33" fmla="*/ 884 h 1644"/>
                  <a:gd name="T34" fmla="*/ 1340 w 2060"/>
                  <a:gd name="T35" fmla="*/ 768 h 1644"/>
                  <a:gd name="T36" fmla="*/ 1276 w 2060"/>
                  <a:gd name="T37" fmla="*/ 739 h 1644"/>
                  <a:gd name="T38" fmla="*/ 1134 w 2060"/>
                  <a:gd name="T39" fmla="*/ 692 h 1644"/>
                  <a:gd name="T40" fmla="*/ 1393 w 2060"/>
                  <a:gd name="T41" fmla="*/ 737 h 1644"/>
                  <a:gd name="T42" fmla="*/ 1582 w 2060"/>
                  <a:gd name="T43" fmla="*/ 820 h 1644"/>
                  <a:gd name="T44" fmla="*/ 1675 w 2060"/>
                  <a:gd name="T45" fmla="*/ 1001 h 1644"/>
                  <a:gd name="T46" fmla="*/ 1964 w 2060"/>
                  <a:gd name="T47" fmla="*/ 816 h 1644"/>
                  <a:gd name="T48" fmla="*/ 2080 w 2060"/>
                  <a:gd name="T49" fmla="*/ 998 h 1644"/>
                  <a:gd name="T50" fmla="*/ 2083 w 2060"/>
                  <a:gd name="T51" fmla="*/ 842 h 1644"/>
                  <a:gd name="T52" fmla="*/ 2148 w 2060"/>
                  <a:gd name="T53" fmla="*/ 776 h 1644"/>
                  <a:gd name="T54" fmla="*/ 2176 w 2060"/>
                  <a:gd name="T55" fmla="*/ 528 h 1644"/>
                  <a:gd name="T56" fmla="*/ 2226 w 2060"/>
                  <a:gd name="T57" fmla="*/ 512 h 1644"/>
                  <a:gd name="T58" fmla="*/ 2251 w 2060"/>
                  <a:gd name="T59" fmla="*/ 411 h 1644"/>
                  <a:gd name="T60" fmla="*/ 2204 w 2060"/>
                  <a:gd name="T61" fmla="*/ 218 h 1644"/>
                  <a:gd name="T62" fmla="*/ 2318 w 2060"/>
                  <a:gd name="T63" fmla="*/ 108 h 1644"/>
                  <a:gd name="T64" fmla="*/ 2377 w 2060"/>
                  <a:gd name="T65" fmla="*/ 201 h 1644"/>
                  <a:gd name="T66" fmla="*/ 2372 w 2060"/>
                  <a:gd name="T67" fmla="*/ 117 h 1644"/>
                  <a:gd name="T68" fmla="*/ 2410 w 2060"/>
                  <a:gd name="T69" fmla="*/ 51 h 1644"/>
                  <a:gd name="T70" fmla="*/ 2487 w 2060"/>
                  <a:gd name="T71" fmla="*/ 0 h 1644"/>
                  <a:gd name="T72" fmla="*/ 2222 w 2060"/>
                  <a:gd name="T73" fmla="*/ 63 h 1644"/>
                  <a:gd name="T74" fmla="*/ 1932 w 2060"/>
                  <a:gd name="T75" fmla="*/ 83 h 1644"/>
                  <a:gd name="T76" fmla="*/ 1649 w 2060"/>
                  <a:gd name="T77" fmla="*/ 30 h 1644"/>
                  <a:gd name="T78" fmla="*/ 1382 w 2060"/>
                  <a:gd name="T79" fmla="*/ 65 h 1644"/>
                  <a:gd name="T80" fmla="*/ 1269 w 2060"/>
                  <a:gd name="T81" fmla="*/ 162 h 1644"/>
                  <a:gd name="T82" fmla="*/ 1130 w 2060"/>
                  <a:gd name="T83" fmla="*/ 129 h 1644"/>
                  <a:gd name="T84" fmla="*/ 926 w 2060"/>
                  <a:gd name="T85" fmla="*/ 175 h 1644"/>
                  <a:gd name="T86" fmla="*/ 815 w 2060"/>
                  <a:gd name="T87" fmla="*/ 132 h 1644"/>
                  <a:gd name="T88" fmla="*/ 444 w 2060"/>
                  <a:gd name="T89" fmla="*/ 240 h 1644"/>
                  <a:gd name="T90" fmla="*/ 654 w 2060"/>
                  <a:gd name="T91" fmla="*/ 205 h 1644"/>
                  <a:gd name="T92" fmla="*/ 779 w 2060"/>
                  <a:gd name="T93" fmla="*/ 268 h 1644"/>
                  <a:gd name="T94" fmla="*/ 540 w 2060"/>
                  <a:gd name="T95" fmla="*/ 346 h 1644"/>
                  <a:gd name="T96" fmla="*/ 335 w 2060"/>
                  <a:gd name="T97" fmla="*/ 400 h 1644"/>
                  <a:gd name="T98" fmla="*/ 204 w 2060"/>
                  <a:gd name="T99" fmla="*/ 521 h 1644"/>
                  <a:gd name="T100" fmla="*/ 344 w 2060"/>
                  <a:gd name="T101" fmla="*/ 536 h 1644"/>
                  <a:gd name="T102" fmla="*/ 465 w 2060"/>
                  <a:gd name="T103" fmla="*/ 557 h 1644"/>
                  <a:gd name="T104" fmla="*/ 601 w 2060"/>
                  <a:gd name="T105" fmla="*/ 573 h 1644"/>
                  <a:gd name="T106" fmla="*/ 595 w 2060"/>
                  <a:gd name="T107" fmla="*/ 496 h 1644"/>
                  <a:gd name="T108" fmla="*/ 723 w 2060"/>
                  <a:gd name="T109" fmla="*/ 532 h 1644"/>
                  <a:gd name="T110" fmla="*/ 838 w 2060"/>
                  <a:gd name="T111" fmla="*/ 454 h 1644"/>
                  <a:gd name="T112" fmla="*/ 942 w 2060"/>
                  <a:gd name="T113" fmla="*/ 464 h 1644"/>
                  <a:gd name="T114" fmla="*/ 780 w 2060"/>
                  <a:gd name="T115" fmla="*/ 578 h 1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60"/>
                  <a:gd name="T175" fmla="*/ 0 h 1644"/>
                  <a:gd name="T176" fmla="*/ 2060 w 2060"/>
                  <a:gd name="T177" fmla="*/ 1644 h 164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  <p:grpSp>
          <p:nvGrpSpPr>
            <p:cNvPr id="2076" name="Group 107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2077" name="Freeform 108"/>
              <p:cNvSpPr>
                <a:spLocks/>
              </p:cNvSpPr>
              <p:nvPr/>
            </p:nvSpPr>
            <p:spPr bwMode="black">
              <a:xfrm>
                <a:off x="4464" y="1868"/>
                <a:ext cx="1299" cy="1930"/>
              </a:xfrm>
              <a:custGeom>
                <a:avLst/>
                <a:gdLst>
                  <a:gd name="T0" fmla="*/ 14 w 1692"/>
                  <a:gd name="T1" fmla="*/ 25 h 2586"/>
                  <a:gd name="T2" fmla="*/ 38 w 1692"/>
                  <a:gd name="T3" fmla="*/ 21 h 2586"/>
                  <a:gd name="T4" fmla="*/ 52 w 1692"/>
                  <a:gd name="T5" fmla="*/ 23 h 2586"/>
                  <a:gd name="T6" fmla="*/ 50 w 1692"/>
                  <a:gd name="T7" fmla="*/ 43 h 2586"/>
                  <a:gd name="T8" fmla="*/ 32 w 1692"/>
                  <a:gd name="T9" fmla="*/ 56 h 2586"/>
                  <a:gd name="T10" fmla="*/ 27 w 1692"/>
                  <a:gd name="T11" fmla="*/ 69 h 2586"/>
                  <a:gd name="T12" fmla="*/ 35 w 1692"/>
                  <a:gd name="T13" fmla="*/ 93 h 2586"/>
                  <a:gd name="T14" fmla="*/ 38 w 1692"/>
                  <a:gd name="T15" fmla="*/ 93 h 2586"/>
                  <a:gd name="T16" fmla="*/ 40 w 1692"/>
                  <a:gd name="T17" fmla="*/ 87 h 2586"/>
                  <a:gd name="T18" fmla="*/ 58 w 1692"/>
                  <a:gd name="T19" fmla="*/ 111 h 2586"/>
                  <a:gd name="T20" fmla="*/ 79 w 1692"/>
                  <a:gd name="T21" fmla="*/ 115 h 2586"/>
                  <a:gd name="T22" fmla="*/ 96 w 1692"/>
                  <a:gd name="T23" fmla="*/ 131 h 2586"/>
                  <a:gd name="T24" fmla="*/ 103 w 1692"/>
                  <a:gd name="T25" fmla="*/ 137 h 2586"/>
                  <a:gd name="T26" fmla="*/ 93 w 1692"/>
                  <a:gd name="T27" fmla="*/ 154 h 2586"/>
                  <a:gd name="T28" fmla="*/ 111 w 1692"/>
                  <a:gd name="T29" fmla="*/ 172 h 2586"/>
                  <a:gd name="T30" fmla="*/ 125 w 1692"/>
                  <a:gd name="T31" fmla="*/ 194 h 2586"/>
                  <a:gd name="T32" fmla="*/ 132 w 1692"/>
                  <a:gd name="T33" fmla="*/ 222 h 2586"/>
                  <a:gd name="T34" fmla="*/ 144 w 1692"/>
                  <a:gd name="T35" fmla="*/ 245 h 2586"/>
                  <a:gd name="T36" fmla="*/ 155 w 1692"/>
                  <a:gd name="T37" fmla="*/ 243 h 2586"/>
                  <a:gd name="T38" fmla="*/ 150 w 1692"/>
                  <a:gd name="T39" fmla="*/ 231 h 2586"/>
                  <a:gd name="T40" fmla="*/ 156 w 1692"/>
                  <a:gd name="T41" fmla="*/ 222 h 2586"/>
                  <a:gd name="T42" fmla="*/ 165 w 1692"/>
                  <a:gd name="T43" fmla="*/ 214 h 2586"/>
                  <a:gd name="T44" fmla="*/ 175 w 1692"/>
                  <a:gd name="T45" fmla="*/ 200 h 2586"/>
                  <a:gd name="T46" fmla="*/ 189 w 1692"/>
                  <a:gd name="T47" fmla="*/ 188 h 2586"/>
                  <a:gd name="T48" fmla="*/ 196 w 1692"/>
                  <a:gd name="T49" fmla="*/ 168 h 2586"/>
                  <a:gd name="T50" fmla="*/ 187 w 1692"/>
                  <a:gd name="T51" fmla="*/ 149 h 2586"/>
                  <a:gd name="T52" fmla="*/ 167 w 1692"/>
                  <a:gd name="T53" fmla="*/ 135 h 2586"/>
                  <a:gd name="T54" fmla="*/ 134 w 1692"/>
                  <a:gd name="T55" fmla="*/ 123 h 2586"/>
                  <a:gd name="T56" fmla="*/ 118 w 1692"/>
                  <a:gd name="T57" fmla="*/ 122 h 2586"/>
                  <a:gd name="T58" fmla="*/ 109 w 1692"/>
                  <a:gd name="T59" fmla="*/ 122 h 2586"/>
                  <a:gd name="T60" fmla="*/ 96 w 1692"/>
                  <a:gd name="T61" fmla="*/ 125 h 2586"/>
                  <a:gd name="T62" fmla="*/ 91 w 1692"/>
                  <a:gd name="T63" fmla="*/ 113 h 2586"/>
                  <a:gd name="T64" fmla="*/ 89 w 1692"/>
                  <a:gd name="T65" fmla="*/ 102 h 2586"/>
                  <a:gd name="T66" fmla="*/ 77 w 1692"/>
                  <a:gd name="T67" fmla="*/ 107 h 2586"/>
                  <a:gd name="T68" fmla="*/ 68 w 1692"/>
                  <a:gd name="T69" fmla="*/ 91 h 2586"/>
                  <a:gd name="T70" fmla="*/ 89 w 1692"/>
                  <a:gd name="T71" fmla="*/ 87 h 2586"/>
                  <a:gd name="T72" fmla="*/ 102 w 1692"/>
                  <a:gd name="T73" fmla="*/ 87 h 2586"/>
                  <a:gd name="T74" fmla="*/ 107 w 1692"/>
                  <a:gd name="T75" fmla="*/ 87 h 2586"/>
                  <a:gd name="T76" fmla="*/ 128 w 1692"/>
                  <a:gd name="T77" fmla="*/ 72 h 2586"/>
                  <a:gd name="T78" fmla="*/ 144 w 1692"/>
                  <a:gd name="T79" fmla="*/ 65 h 2586"/>
                  <a:gd name="T80" fmla="*/ 154 w 1692"/>
                  <a:gd name="T81" fmla="*/ 61 h 2586"/>
                  <a:gd name="T82" fmla="*/ 162 w 1692"/>
                  <a:gd name="T83" fmla="*/ 51 h 2586"/>
                  <a:gd name="T84" fmla="*/ 156 w 1692"/>
                  <a:gd name="T85" fmla="*/ 49 h 2586"/>
                  <a:gd name="T86" fmla="*/ 184 w 1692"/>
                  <a:gd name="T87" fmla="*/ 44 h 2586"/>
                  <a:gd name="T88" fmla="*/ 170 w 1692"/>
                  <a:gd name="T89" fmla="*/ 33 h 2586"/>
                  <a:gd name="T90" fmla="*/ 160 w 1692"/>
                  <a:gd name="T91" fmla="*/ 25 h 2586"/>
                  <a:gd name="T92" fmla="*/ 147 w 1692"/>
                  <a:gd name="T93" fmla="*/ 35 h 2586"/>
                  <a:gd name="T94" fmla="*/ 134 w 1692"/>
                  <a:gd name="T95" fmla="*/ 43 h 2586"/>
                  <a:gd name="T96" fmla="*/ 124 w 1692"/>
                  <a:gd name="T97" fmla="*/ 29 h 2586"/>
                  <a:gd name="T98" fmla="*/ 146 w 1692"/>
                  <a:gd name="T99" fmla="*/ 23 h 2586"/>
                  <a:gd name="T100" fmla="*/ 153 w 1692"/>
                  <a:gd name="T101" fmla="*/ 19 h 2586"/>
                  <a:gd name="T102" fmla="*/ 160 w 1692"/>
                  <a:gd name="T103" fmla="*/ 16 h 2586"/>
                  <a:gd name="T104" fmla="*/ 155 w 1692"/>
                  <a:gd name="T105" fmla="*/ 14 h 2586"/>
                  <a:gd name="T106" fmla="*/ 152 w 1692"/>
                  <a:gd name="T107" fmla="*/ 12 h 2586"/>
                  <a:gd name="T108" fmla="*/ 145 w 1692"/>
                  <a:gd name="T109" fmla="*/ 10 h 2586"/>
                  <a:gd name="T110" fmla="*/ 134 w 1692"/>
                  <a:gd name="T111" fmla="*/ 13 h 2586"/>
                  <a:gd name="T112" fmla="*/ 114 w 1692"/>
                  <a:gd name="T113" fmla="*/ 12 h 2586"/>
                  <a:gd name="T114" fmla="*/ 67 w 1692"/>
                  <a:gd name="T115" fmla="*/ 0 h 2586"/>
                  <a:gd name="T116" fmla="*/ 42 w 1692"/>
                  <a:gd name="T117" fmla="*/ 3 h 2586"/>
                  <a:gd name="T118" fmla="*/ 35 w 1692"/>
                  <a:gd name="T119" fmla="*/ 10 h 2586"/>
                  <a:gd name="T120" fmla="*/ 16 w 1692"/>
                  <a:gd name="T121" fmla="*/ 16 h 2586"/>
                  <a:gd name="T122" fmla="*/ 16 w 1692"/>
                  <a:gd name="T123" fmla="*/ 21 h 2586"/>
                  <a:gd name="T124" fmla="*/ 2 w 1692"/>
                  <a:gd name="T125" fmla="*/ 24 h 25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92"/>
                  <a:gd name="T190" fmla="*/ 0 h 2586"/>
                  <a:gd name="T191" fmla="*/ 1692 w 1692"/>
                  <a:gd name="T192" fmla="*/ 2586 h 25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78" name="Freeform 109"/>
              <p:cNvSpPr>
                <a:spLocks/>
              </p:cNvSpPr>
              <p:nvPr/>
            </p:nvSpPr>
            <p:spPr bwMode="black">
              <a:xfrm>
                <a:off x="4423" y="2052"/>
                <a:ext cx="35" cy="28"/>
              </a:xfrm>
              <a:custGeom>
                <a:avLst/>
                <a:gdLst>
                  <a:gd name="T0" fmla="*/ 2 w 46"/>
                  <a:gd name="T1" fmla="*/ 1 h 38"/>
                  <a:gd name="T2" fmla="*/ 0 w 46"/>
                  <a:gd name="T3" fmla="*/ 2 h 38"/>
                  <a:gd name="T4" fmla="*/ 3 w 46"/>
                  <a:gd name="T5" fmla="*/ 3 h 38"/>
                  <a:gd name="T6" fmla="*/ 5 w 46"/>
                  <a:gd name="T7" fmla="*/ 2 h 38"/>
                  <a:gd name="T8" fmla="*/ 4 w 46"/>
                  <a:gd name="T9" fmla="*/ 0 h 38"/>
                  <a:gd name="T10" fmla="*/ 2 w 46"/>
                  <a:gd name="T11" fmla="*/ 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8"/>
                  <a:gd name="T20" fmla="*/ 46 w 4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79" name="Freeform 110"/>
              <p:cNvSpPr>
                <a:spLocks/>
              </p:cNvSpPr>
              <p:nvPr/>
            </p:nvSpPr>
            <p:spPr bwMode="black">
              <a:xfrm>
                <a:off x="4738" y="2174"/>
                <a:ext cx="40" cy="32"/>
              </a:xfrm>
              <a:custGeom>
                <a:avLst/>
                <a:gdLst>
                  <a:gd name="T0" fmla="*/ 2 w 52"/>
                  <a:gd name="T1" fmla="*/ 0 h 44"/>
                  <a:gd name="T2" fmla="*/ 3 w 52"/>
                  <a:gd name="T3" fmla="*/ 4 h 44"/>
                  <a:gd name="T4" fmla="*/ 5 w 52"/>
                  <a:gd name="T5" fmla="*/ 4 h 44"/>
                  <a:gd name="T6" fmla="*/ 5 w 52"/>
                  <a:gd name="T7" fmla="*/ 1 h 44"/>
                  <a:gd name="T8" fmla="*/ 3 w 52"/>
                  <a:gd name="T9" fmla="*/ 1 h 44"/>
                  <a:gd name="T10" fmla="*/ 2 w 5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0" name="Freeform 111"/>
              <p:cNvSpPr>
                <a:spLocks/>
              </p:cNvSpPr>
              <p:nvPr/>
            </p:nvSpPr>
            <p:spPr bwMode="black">
              <a:xfrm>
                <a:off x="5539" y="2230"/>
                <a:ext cx="101" cy="74"/>
              </a:xfrm>
              <a:custGeom>
                <a:avLst/>
                <a:gdLst>
                  <a:gd name="T0" fmla="*/ 12 w 131"/>
                  <a:gd name="T1" fmla="*/ 0 h 98"/>
                  <a:gd name="T2" fmla="*/ 10 w 131"/>
                  <a:gd name="T3" fmla="*/ 2 h 98"/>
                  <a:gd name="T4" fmla="*/ 7 w 131"/>
                  <a:gd name="T5" fmla="*/ 3 h 98"/>
                  <a:gd name="T6" fmla="*/ 5 w 131"/>
                  <a:gd name="T7" fmla="*/ 5 h 98"/>
                  <a:gd name="T8" fmla="*/ 2 w 131"/>
                  <a:gd name="T9" fmla="*/ 6 h 98"/>
                  <a:gd name="T10" fmla="*/ 8 w 131"/>
                  <a:gd name="T11" fmla="*/ 8 h 98"/>
                  <a:gd name="T12" fmla="*/ 10 w 131"/>
                  <a:gd name="T13" fmla="*/ 10 h 98"/>
                  <a:gd name="T14" fmla="*/ 11 w 131"/>
                  <a:gd name="T15" fmla="*/ 10 h 98"/>
                  <a:gd name="T16" fmla="*/ 12 w 131"/>
                  <a:gd name="T17" fmla="*/ 9 h 98"/>
                  <a:gd name="T18" fmla="*/ 12 w 131"/>
                  <a:gd name="T19" fmla="*/ 11 h 98"/>
                  <a:gd name="T20" fmla="*/ 15 w 131"/>
                  <a:gd name="T21" fmla="*/ 9 h 98"/>
                  <a:gd name="T22" fmla="*/ 16 w 131"/>
                  <a:gd name="T23" fmla="*/ 8 h 98"/>
                  <a:gd name="T24" fmla="*/ 12 w 131"/>
                  <a:gd name="T25" fmla="*/ 5 h 98"/>
                  <a:gd name="T26" fmla="*/ 15 w 131"/>
                  <a:gd name="T27" fmla="*/ 3 h 98"/>
                  <a:gd name="T28" fmla="*/ 14 w 131"/>
                  <a:gd name="T29" fmla="*/ 2 h 98"/>
                  <a:gd name="T30" fmla="*/ 12 w 131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1"/>
                  <a:gd name="T49" fmla="*/ 0 h 98"/>
                  <a:gd name="T50" fmla="*/ 131 w 131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1" name="Freeform 112"/>
              <p:cNvSpPr>
                <a:spLocks/>
              </p:cNvSpPr>
              <p:nvPr/>
            </p:nvSpPr>
            <p:spPr bwMode="black">
              <a:xfrm>
                <a:off x="5053" y="2613"/>
                <a:ext cx="162" cy="84"/>
              </a:xfrm>
              <a:custGeom>
                <a:avLst/>
                <a:gdLst>
                  <a:gd name="T0" fmla="*/ 5 w 212"/>
                  <a:gd name="T1" fmla="*/ 2 h 112"/>
                  <a:gd name="T2" fmla="*/ 2 w 212"/>
                  <a:gd name="T3" fmla="*/ 2 h 112"/>
                  <a:gd name="T4" fmla="*/ 2 w 212"/>
                  <a:gd name="T5" fmla="*/ 2 h 112"/>
                  <a:gd name="T6" fmla="*/ 3 w 212"/>
                  <a:gd name="T7" fmla="*/ 6 h 112"/>
                  <a:gd name="T8" fmla="*/ 6 w 212"/>
                  <a:gd name="T9" fmla="*/ 5 h 112"/>
                  <a:gd name="T10" fmla="*/ 11 w 212"/>
                  <a:gd name="T11" fmla="*/ 6 h 112"/>
                  <a:gd name="T12" fmla="*/ 13 w 212"/>
                  <a:gd name="T13" fmla="*/ 6 h 112"/>
                  <a:gd name="T14" fmla="*/ 16 w 212"/>
                  <a:gd name="T15" fmla="*/ 10 h 112"/>
                  <a:gd name="T16" fmla="*/ 16 w 212"/>
                  <a:gd name="T17" fmla="*/ 11 h 112"/>
                  <a:gd name="T18" fmla="*/ 18 w 212"/>
                  <a:gd name="T19" fmla="*/ 11 h 112"/>
                  <a:gd name="T20" fmla="*/ 20 w 212"/>
                  <a:gd name="T21" fmla="*/ 10 h 112"/>
                  <a:gd name="T22" fmla="*/ 21 w 212"/>
                  <a:gd name="T23" fmla="*/ 11 h 112"/>
                  <a:gd name="T24" fmla="*/ 22 w 212"/>
                  <a:gd name="T25" fmla="*/ 8 h 112"/>
                  <a:gd name="T26" fmla="*/ 18 w 212"/>
                  <a:gd name="T27" fmla="*/ 6 h 112"/>
                  <a:gd name="T28" fmla="*/ 12 w 212"/>
                  <a:gd name="T29" fmla="*/ 2 h 112"/>
                  <a:gd name="T30" fmla="*/ 6 w 212"/>
                  <a:gd name="T31" fmla="*/ 3 h 112"/>
                  <a:gd name="T32" fmla="*/ 5 w 212"/>
                  <a:gd name="T33" fmla="*/ 2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2"/>
                  <a:gd name="T52" fmla="*/ 0 h 112"/>
                  <a:gd name="T53" fmla="*/ 212 w 212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2" name="Freeform 113"/>
              <p:cNvSpPr>
                <a:spLocks/>
              </p:cNvSpPr>
              <p:nvPr/>
            </p:nvSpPr>
            <p:spPr bwMode="black">
              <a:xfrm>
                <a:off x="5187" y="2677"/>
                <a:ext cx="101" cy="40"/>
              </a:xfrm>
              <a:custGeom>
                <a:avLst/>
                <a:gdLst>
                  <a:gd name="T0" fmla="*/ 6 w 133"/>
                  <a:gd name="T1" fmla="*/ 0 h 54"/>
                  <a:gd name="T2" fmla="*/ 5 w 133"/>
                  <a:gd name="T3" fmla="*/ 1 h 54"/>
                  <a:gd name="T4" fmla="*/ 4 w 133"/>
                  <a:gd name="T5" fmla="*/ 3 h 54"/>
                  <a:gd name="T6" fmla="*/ 2 w 133"/>
                  <a:gd name="T7" fmla="*/ 3 h 54"/>
                  <a:gd name="T8" fmla="*/ 2 w 133"/>
                  <a:gd name="T9" fmla="*/ 4 h 54"/>
                  <a:gd name="T10" fmla="*/ 2 w 133"/>
                  <a:gd name="T11" fmla="*/ 5 h 54"/>
                  <a:gd name="T12" fmla="*/ 14 w 133"/>
                  <a:gd name="T13" fmla="*/ 3 h 54"/>
                  <a:gd name="T14" fmla="*/ 14 w 133"/>
                  <a:gd name="T15" fmla="*/ 1 h 54"/>
                  <a:gd name="T16" fmla="*/ 12 w 133"/>
                  <a:gd name="T17" fmla="*/ 1 h 54"/>
                  <a:gd name="T18" fmla="*/ 11 w 133"/>
                  <a:gd name="T19" fmla="*/ 2 h 54"/>
                  <a:gd name="T20" fmla="*/ 10 w 133"/>
                  <a:gd name="T21" fmla="*/ 1 h 54"/>
                  <a:gd name="T22" fmla="*/ 8 w 133"/>
                  <a:gd name="T23" fmla="*/ 1 h 54"/>
                  <a:gd name="T24" fmla="*/ 6 w 1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54"/>
                  <a:gd name="T41" fmla="*/ 133 w 1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3" name="Freeform 114"/>
              <p:cNvSpPr>
                <a:spLocks/>
              </p:cNvSpPr>
              <p:nvPr/>
            </p:nvSpPr>
            <p:spPr bwMode="black">
              <a:xfrm>
                <a:off x="5294" y="2702"/>
                <a:ext cx="39" cy="18"/>
              </a:xfrm>
              <a:custGeom>
                <a:avLst/>
                <a:gdLst>
                  <a:gd name="T0" fmla="*/ 2 w 51"/>
                  <a:gd name="T1" fmla="*/ 0 h 24"/>
                  <a:gd name="T2" fmla="*/ 2 w 51"/>
                  <a:gd name="T3" fmla="*/ 2 h 24"/>
                  <a:gd name="T4" fmla="*/ 3 w 51"/>
                  <a:gd name="T5" fmla="*/ 3 h 24"/>
                  <a:gd name="T6" fmla="*/ 4 w 51"/>
                  <a:gd name="T7" fmla="*/ 2 h 24"/>
                  <a:gd name="T8" fmla="*/ 2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4" name="Freeform 115"/>
              <p:cNvSpPr>
                <a:spLocks/>
              </p:cNvSpPr>
              <p:nvPr/>
            </p:nvSpPr>
            <p:spPr bwMode="black">
              <a:xfrm>
                <a:off x="5352" y="2705"/>
                <a:ext cx="12" cy="25"/>
              </a:xfrm>
              <a:custGeom>
                <a:avLst/>
                <a:gdLst>
                  <a:gd name="T0" fmla="*/ 2 w 16"/>
                  <a:gd name="T1" fmla="*/ 0 h 34"/>
                  <a:gd name="T2" fmla="*/ 0 w 16"/>
                  <a:gd name="T3" fmla="*/ 1 h 34"/>
                  <a:gd name="T4" fmla="*/ 2 w 16"/>
                  <a:gd name="T5" fmla="*/ 3 h 34"/>
                  <a:gd name="T6" fmla="*/ 2 w 16"/>
                  <a:gd name="T7" fmla="*/ 1 h 34"/>
                  <a:gd name="T8" fmla="*/ 2 w 16"/>
                  <a:gd name="T9" fmla="*/ 1 h 34"/>
                  <a:gd name="T10" fmla="*/ 2 w 16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4"/>
                  <a:gd name="T20" fmla="*/ 16 w 1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5" name="Freeform 116"/>
              <p:cNvSpPr>
                <a:spLocks/>
              </p:cNvSpPr>
              <p:nvPr/>
            </p:nvSpPr>
            <p:spPr bwMode="black">
              <a:xfrm>
                <a:off x="5164" y="1863"/>
                <a:ext cx="185" cy="87"/>
              </a:xfrm>
              <a:custGeom>
                <a:avLst/>
                <a:gdLst>
                  <a:gd name="T0" fmla="*/ 8 w 240"/>
                  <a:gd name="T1" fmla="*/ 1 h 117"/>
                  <a:gd name="T2" fmla="*/ 3 w 240"/>
                  <a:gd name="T3" fmla="*/ 3 h 117"/>
                  <a:gd name="T4" fmla="*/ 2 w 240"/>
                  <a:gd name="T5" fmla="*/ 4 h 117"/>
                  <a:gd name="T6" fmla="*/ 0 w 240"/>
                  <a:gd name="T7" fmla="*/ 4 h 117"/>
                  <a:gd name="T8" fmla="*/ 3 w 240"/>
                  <a:gd name="T9" fmla="*/ 5 h 117"/>
                  <a:gd name="T10" fmla="*/ 5 w 240"/>
                  <a:gd name="T11" fmla="*/ 5 h 117"/>
                  <a:gd name="T12" fmla="*/ 9 w 240"/>
                  <a:gd name="T13" fmla="*/ 4 h 117"/>
                  <a:gd name="T14" fmla="*/ 10 w 240"/>
                  <a:gd name="T15" fmla="*/ 4 h 117"/>
                  <a:gd name="T16" fmla="*/ 10 w 240"/>
                  <a:gd name="T17" fmla="*/ 5 h 117"/>
                  <a:gd name="T18" fmla="*/ 8 w 240"/>
                  <a:gd name="T19" fmla="*/ 5 h 117"/>
                  <a:gd name="T20" fmla="*/ 9 w 240"/>
                  <a:gd name="T21" fmla="*/ 7 h 117"/>
                  <a:gd name="T22" fmla="*/ 5 w 240"/>
                  <a:gd name="T23" fmla="*/ 8 h 117"/>
                  <a:gd name="T24" fmla="*/ 9 w 240"/>
                  <a:gd name="T25" fmla="*/ 10 h 117"/>
                  <a:gd name="T26" fmla="*/ 10 w 240"/>
                  <a:gd name="T27" fmla="*/ 10 h 117"/>
                  <a:gd name="T28" fmla="*/ 15 w 240"/>
                  <a:gd name="T29" fmla="*/ 10 h 117"/>
                  <a:gd name="T30" fmla="*/ 19 w 240"/>
                  <a:gd name="T31" fmla="*/ 10 h 117"/>
                  <a:gd name="T32" fmla="*/ 21 w 240"/>
                  <a:gd name="T33" fmla="*/ 11 h 117"/>
                  <a:gd name="T34" fmla="*/ 25 w 240"/>
                  <a:gd name="T35" fmla="*/ 10 h 117"/>
                  <a:gd name="T36" fmla="*/ 28 w 240"/>
                  <a:gd name="T37" fmla="*/ 10 h 117"/>
                  <a:gd name="T38" fmla="*/ 28 w 240"/>
                  <a:gd name="T39" fmla="*/ 7 h 117"/>
                  <a:gd name="T40" fmla="*/ 29 w 240"/>
                  <a:gd name="T41" fmla="*/ 7 h 117"/>
                  <a:gd name="T42" fmla="*/ 30 w 240"/>
                  <a:gd name="T43" fmla="*/ 4 h 117"/>
                  <a:gd name="T44" fmla="*/ 26 w 240"/>
                  <a:gd name="T45" fmla="*/ 5 h 117"/>
                  <a:gd name="T46" fmla="*/ 25 w 240"/>
                  <a:gd name="T47" fmla="*/ 4 h 117"/>
                  <a:gd name="T48" fmla="*/ 22 w 240"/>
                  <a:gd name="T49" fmla="*/ 4 h 117"/>
                  <a:gd name="T50" fmla="*/ 17 w 240"/>
                  <a:gd name="T51" fmla="*/ 1 h 117"/>
                  <a:gd name="T52" fmla="*/ 12 w 240"/>
                  <a:gd name="T53" fmla="*/ 1 h 117"/>
                  <a:gd name="T54" fmla="*/ 10 w 240"/>
                  <a:gd name="T55" fmla="*/ 1 h 117"/>
                  <a:gd name="T56" fmla="*/ 8 w 240"/>
                  <a:gd name="T57" fmla="*/ 1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0"/>
                  <a:gd name="T88" fmla="*/ 0 h 117"/>
                  <a:gd name="T89" fmla="*/ 240 w 240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6" name="Freeform 117"/>
              <p:cNvSpPr>
                <a:spLocks/>
              </p:cNvSpPr>
              <p:nvPr/>
            </p:nvSpPr>
            <p:spPr bwMode="black">
              <a:xfrm>
                <a:off x="5246" y="1822"/>
                <a:ext cx="150" cy="60"/>
              </a:xfrm>
              <a:custGeom>
                <a:avLst/>
                <a:gdLst>
                  <a:gd name="T0" fmla="*/ 12 w 194"/>
                  <a:gd name="T1" fmla="*/ 2 h 80"/>
                  <a:gd name="T2" fmla="*/ 2 w 194"/>
                  <a:gd name="T3" fmla="*/ 2 h 80"/>
                  <a:gd name="T4" fmla="*/ 2 w 194"/>
                  <a:gd name="T5" fmla="*/ 3 h 80"/>
                  <a:gd name="T6" fmla="*/ 7 w 194"/>
                  <a:gd name="T7" fmla="*/ 5 h 80"/>
                  <a:gd name="T8" fmla="*/ 17 w 194"/>
                  <a:gd name="T9" fmla="*/ 8 h 80"/>
                  <a:gd name="T10" fmla="*/ 22 w 194"/>
                  <a:gd name="T11" fmla="*/ 7 h 80"/>
                  <a:gd name="T12" fmla="*/ 24 w 194"/>
                  <a:gd name="T13" fmla="*/ 6 h 80"/>
                  <a:gd name="T14" fmla="*/ 22 w 194"/>
                  <a:gd name="T15" fmla="*/ 4 h 80"/>
                  <a:gd name="T16" fmla="*/ 21 w 194"/>
                  <a:gd name="T17" fmla="*/ 3 h 80"/>
                  <a:gd name="T18" fmla="*/ 17 w 194"/>
                  <a:gd name="T19" fmla="*/ 2 h 80"/>
                  <a:gd name="T20" fmla="*/ 12 w 194"/>
                  <a:gd name="T21" fmla="*/ 2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80"/>
                  <a:gd name="T35" fmla="*/ 194 w 194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7" name="Freeform 118"/>
              <p:cNvSpPr>
                <a:spLocks/>
              </p:cNvSpPr>
              <p:nvPr/>
            </p:nvSpPr>
            <p:spPr bwMode="black">
              <a:xfrm>
                <a:off x="5456" y="1892"/>
                <a:ext cx="239" cy="189"/>
              </a:xfrm>
              <a:custGeom>
                <a:avLst/>
                <a:gdLst>
                  <a:gd name="T0" fmla="*/ 9 w 310"/>
                  <a:gd name="T1" fmla="*/ 1 h 254"/>
                  <a:gd name="T2" fmla="*/ 6 w 310"/>
                  <a:gd name="T3" fmla="*/ 2 h 254"/>
                  <a:gd name="T4" fmla="*/ 2 w 310"/>
                  <a:gd name="T5" fmla="*/ 4 h 254"/>
                  <a:gd name="T6" fmla="*/ 7 w 310"/>
                  <a:gd name="T7" fmla="*/ 7 h 254"/>
                  <a:gd name="T8" fmla="*/ 10 w 310"/>
                  <a:gd name="T9" fmla="*/ 7 h 254"/>
                  <a:gd name="T10" fmla="*/ 13 w 310"/>
                  <a:gd name="T11" fmla="*/ 10 h 254"/>
                  <a:gd name="T12" fmla="*/ 16 w 310"/>
                  <a:gd name="T13" fmla="*/ 7 h 254"/>
                  <a:gd name="T14" fmla="*/ 18 w 310"/>
                  <a:gd name="T15" fmla="*/ 10 h 254"/>
                  <a:gd name="T16" fmla="*/ 19 w 310"/>
                  <a:gd name="T17" fmla="*/ 12 h 254"/>
                  <a:gd name="T18" fmla="*/ 15 w 310"/>
                  <a:gd name="T19" fmla="*/ 14 h 254"/>
                  <a:gd name="T20" fmla="*/ 12 w 310"/>
                  <a:gd name="T21" fmla="*/ 16 h 254"/>
                  <a:gd name="T22" fmla="*/ 9 w 310"/>
                  <a:gd name="T23" fmla="*/ 16 h 254"/>
                  <a:gd name="T24" fmla="*/ 7 w 310"/>
                  <a:gd name="T25" fmla="*/ 16 h 254"/>
                  <a:gd name="T26" fmla="*/ 5 w 310"/>
                  <a:gd name="T27" fmla="*/ 17 h 254"/>
                  <a:gd name="T28" fmla="*/ 5 w 310"/>
                  <a:gd name="T29" fmla="*/ 19 h 254"/>
                  <a:gd name="T30" fmla="*/ 9 w 310"/>
                  <a:gd name="T31" fmla="*/ 19 h 254"/>
                  <a:gd name="T32" fmla="*/ 12 w 310"/>
                  <a:gd name="T33" fmla="*/ 19 h 254"/>
                  <a:gd name="T34" fmla="*/ 15 w 310"/>
                  <a:gd name="T35" fmla="*/ 22 h 254"/>
                  <a:gd name="T36" fmla="*/ 16 w 310"/>
                  <a:gd name="T37" fmla="*/ 22 h 254"/>
                  <a:gd name="T38" fmla="*/ 17 w 310"/>
                  <a:gd name="T39" fmla="*/ 22 h 254"/>
                  <a:gd name="T40" fmla="*/ 19 w 310"/>
                  <a:gd name="T41" fmla="*/ 23 h 254"/>
                  <a:gd name="T42" fmla="*/ 22 w 310"/>
                  <a:gd name="T43" fmla="*/ 22 h 254"/>
                  <a:gd name="T44" fmla="*/ 25 w 310"/>
                  <a:gd name="T45" fmla="*/ 22 h 254"/>
                  <a:gd name="T46" fmla="*/ 29 w 310"/>
                  <a:gd name="T47" fmla="*/ 20 h 254"/>
                  <a:gd name="T48" fmla="*/ 28 w 310"/>
                  <a:gd name="T49" fmla="*/ 17 h 254"/>
                  <a:gd name="T50" fmla="*/ 27 w 310"/>
                  <a:gd name="T51" fmla="*/ 16 h 254"/>
                  <a:gd name="T52" fmla="*/ 29 w 310"/>
                  <a:gd name="T53" fmla="*/ 16 h 254"/>
                  <a:gd name="T54" fmla="*/ 31 w 310"/>
                  <a:gd name="T55" fmla="*/ 17 h 254"/>
                  <a:gd name="T56" fmla="*/ 31 w 310"/>
                  <a:gd name="T57" fmla="*/ 19 h 254"/>
                  <a:gd name="T58" fmla="*/ 33 w 310"/>
                  <a:gd name="T59" fmla="*/ 19 h 254"/>
                  <a:gd name="T60" fmla="*/ 38 w 310"/>
                  <a:gd name="T61" fmla="*/ 16 h 254"/>
                  <a:gd name="T62" fmla="*/ 36 w 310"/>
                  <a:gd name="T63" fmla="*/ 14 h 254"/>
                  <a:gd name="T64" fmla="*/ 32 w 310"/>
                  <a:gd name="T65" fmla="*/ 12 h 254"/>
                  <a:gd name="T66" fmla="*/ 33 w 310"/>
                  <a:gd name="T67" fmla="*/ 10 h 254"/>
                  <a:gd name="T68" fmla="*/ 35 w 310"/>
                  <a:gd name="T69" fmla="*/ 10 h 254"/>
                  <a:gd name="T70" fmla="*/ 32 w 310"/>
                  <a:gd name="T71" fmla="*/ 5 h 254"/>
                  <a:gd name="T72" fmla="*/ 29 w 310"/>
                  <a:gd name="T73" fmla="*/ 5 h 254"/>
                  <a:gd name="T74" fmla="*/ 27 w 310"/>
                  <a:gd name="T75" fmla="*/ 5 h 254"/>
                  <a:gd name="T76" fmla="*/ 25 w 310"/>
                  <a:gd name="T77" fmla="*/ 3 h 254"/>
                  <a:gd name="T78" fmla="*/ 19 w 310"/>
                  <a:gd name="T79" fmla="*/ 4 h 254"/>
                  <a:gd name="T80" fmla="*/ 21 w 310"/>
                  <a:gd name="T81" fmla="*/ 2 h 254"/>
                  <a:gd name="T82" fmla="*/ 17 w 310"/>
                  <a:gd name="T83" fmla="*/ 1 h 254"/>
                  <a:gd name="T84" fmla="*/ 15 w 310"/>
                  <a:gd name="T85" fmla="*/ 1 h 254"/>
                  <a:gd name="T86" fmla="*/ 9 w 310"/>
                  <a:gd name="T87" fmla="*/ 1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254"/>
                  <a:gd name="T134" fmla="*/ 310 w 310"/>
                  <a:gd name="T135" fmla="*/ 254 h 25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8" name="Freeform 119"/>
              <p:cNvSpPr>
                <a:spLocks/>
              </p:cNvSpPr>
              <p:nvPr/>
            </p:nvSpPr>
            <p:spPr bwMode="black">
              <a:xfrm>
                <a:off x="5454" y="1810"/>
                <a:ext cx="45" cy="37"/>
              </a:xfrm>
              <a:custGeom>
                <a:avLst/>
                <a:gdLst>
                  <a:gd name="T0" fmla="*/ 3 w 59"/>
                  <a:gd name="T1" fmla="*/ 0 h 50"/>
                  <a:gd name="T2" fmla="*/ 0 w 59"/>
                  <a:gd name="T3" fmla="*/ 1 h 50"/>
                  <a:gd name="T4" fmla="*/ 4 w 59"/>
                  <a:gd name="T5" fmla="*/ 4 h 50"/>
                  <a:gd name="T6" fmla="*/ 5 w 59"/>
                  <a:gd name="T7" fmla="*/ 4 h 50"/>
                  <a:gd name="T8" fmla="*/ 6 w 59"/>
                  <a:gd name="T9" fmla="*/ 3 h 50"/>
                  <a:gd name="T10" fmla="*/ 5 w 59"/>
                  <a:gd name="T11" fmla="*/ 1 h 50"/>
                  <a:gd name="T12" fmla="*/ 3 w 59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50"/>
                  <a:gd name="T23" fmla="*/ 59 w 5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89" name="Freeform 120"/>
              <p:cNvSpPr>
                <a:spLocks/>
              </p:cNvSpPr>
              <p:nvPr/>
            </p:nvSpPr>
            <p:spPr bwMode="black">
              <a:xfrm>
                <a:off x="5368" y="1880"/>
                <a:ext cx="67" cy="41"/>
              </a:xfrm>
              <a:custGeom>
                <a:avLst/>
                <a:gdLst>
                  <a:gd name="T0" fmla="*/ 5 w 86"/>
                  <a:gd name="T1" fmla="*/ 1 h 57"/>
                  <a:gd name="T2" fmla="*/ 3 w 86"/>
                  <a:gd name="T3" fmla="*/ 1 h 57"/>
                  <a:gd name="T4" fmla="*/ 2 w 86"/>
                  <a:gd name="T5" fmla="*/ 2 h 57"/>
                  <a:gd name="T6" fmla="*/ 2 w 86"/>
                  <a:gd name="T7" fmla="*/ 4 h 57"/>
                  <a:gd name="T8" fmla="*/ 9 w 86"/>
                  <a:gd name="T9" fmla="*/ 2 h 57"/>
                  <a:gd name="T10" fmla="*/ 12 w 86"/>
                  <a:gd name="T11" fmla="*/ 1 h 57"/>
                  <a:gd name="T12" fmla="*/ 7 w 86"/>
                  <a:gd name="T13" fmla="*/ 1 h 57"/>
                  <a:gd name="T14" fmla="*/ 5 w 86"/>
                  <a:gd name="T15" fmla="*/ 1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57"/>
                  <a:gd name="T26" fmla="*/ 86 w 86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0" name="Freeform 121"/>
              <p:cNvSpPr>
                <a:spLocks/>
              </p:cNvSpPr>
              <p:nvPr/>
            </p:nvSpPr>
            <p:spPr bwMode="black">
              <a:xfrm>
                <a:off x="5438" y="1888"/>
                <a:ext cx="55" cy="24"/>
              </a:xfrm>
              <a:custGeom>
                <a:avLst/>
                <a:gdLst>
                  <a:gd name="T0" fmla="*/ 5 w 73"/>
                  <a:gd name="T1" fmla="*/ 0 h 34"/>
                  <a:gd name="T2" fmla="*/ 2 w 73"/>
                  <a:gd name="T3" fmla="*/ 1 h 34"/>
                  <a:gd name="T4" fmla="*/ 3 w 73"/>
                  <a:gd name="T5" fmla="*/ 2 h 34"/>
                  <a:gd name="T6" fmla="*/ 6 w 73"/>
                  <a:gd name="T7" fmla="*/ 2 h 34"/>
                  <a:gd name="T8" fmla="*/ 6 w 73"/>
                  <a:gd name="T9" fmla="*/ 1 h 34"/>
                  <a:gd name="T10" fmla="*/ 5 w 7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34"/>
                  <a:gd name="T20" fmla="*/ 73 w 7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1" name="Freeform 122"/>
              <p:cNvSpPr>
                <a:spLocks/>
              </p:cNvSpPr>
              <p:nvPr/>
            </p:nvSpPr>
            <p:spPr bwMode="black">
              <a:xfrm>
                <a:off x="5408" y="1852"/>
                <a:ext cx="66" cy="34"/>
              </a:xfrm>
              <a:custGeom>
                <a:avLst/>
                <a:gdLst>
                  <a:gd name="T0" fmla="*/ 7 w 85"/>
                  <a:gd name="T1" fmla="*/ 2 h 45"/>
                  <a:gd name="T2" fmla="*/ 4 w 85"/>
                  <a:gd name="T3" fmla="*/ 2 h 45"/>
                  <a:gd name="T4" fmla="*/ 0 w 85"/>
                  <a:gd name="T5" fmla="*/ 2 h 45"/>
                  <a:gd name="T6" fmla="*/ 5 w 85"/>
                  <a:gd name="T7" fmla="*/ 4 h 45"/>
                  <a:gd name="T8" fmla="*/ 9 w 85"/>
                  <a:gd name="T9" fmla="*/ 5 h 45"/>
                  <a:gd name="T10" fmla="*/ 11 w 85"/>
                  <a:gd name="T11" fmla="*/ 2 h 45"/>
                  <a:gd name="T12" fmla="*/ 11 w 85"/>
                  <a:gd name="T13" fmla="*/ 2 h 45"/>
                  <a:gd name="T14" fmla="*/ 9 w 85"/>
                  <a:gd name="T15" fmla="*/ 0 h 45"/>
                  <a:gd name="T16" fmla="*/ 7 w 85"/>
                  <a:gd name="T17" fmla="*/ 2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5"/>
                  <a:gd name="T29" fmla="*/ 85 w 8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2" name="Freeform 123"/>
              <p:cNvSpPr>
                <a:spLocks/>
              </p:cNvSpPr>
              <p:nvPr/>
            </p:nvSpPr>
            <p:spPr bwMode="black">
              <a:xfrm>
                <a:off x="5380" y="1820"/>
                <a:ext cx="45" cy="24"/>
              </a:xfrm>
              <a:custGeom>
                <a:avLst/>
                <a:gdLst>
                  <a:gd name="T0" fmla="*/ 2 w 58"/>
                  <a:gd name="T1" fmla="*/ 2 h 31"/>
                  <a:gd name="T2" fmla="*/ 0 w 58"/>
                  <a:gd name="T3" fmla="*/ 2 h 31"/>
                  <a:gd name="T4" fmla="*/ 2 w 58"/>
                  <a:gd name="T5" fmla="*/ 4 h 31"/>
                  <a:gd name="T6" fmla="*/ 4 w 58"/>
                  <a:gd name="T7" fmla="*/ 2 h 31"/>
                  <a:gd name="T8" fmla="*/ 7 w 58"/>
                  <a:gd name="T9" fmla="*/ 2 h 31"/>
                  <a:gd name="T10" fmla="*/ 5 w 58"/>
                  <a:gd name="T11" fmla="*/ 0 h 31"/>
                  <a:gd name="T12" fmla="*/ 2 w 58"/>
                  <a:gd name="T13" fmla="*/ 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31"/>
                  <a:gd name="T23" fmla="*/ 58 w 5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3" name="Freeform 124"/>
              <p:cNvSpPr>
                <a:spLocks/>
              </p:cNvSpPr>
              <p:nvPr/>
            </p:nvSpPr>
            <p:spPr bwMode="black">
              <a:xfrm>
                <a:off x="5497" y="1823"/>
                <a:ext cx="117" cy="77"/>
              </a:xfrm>
              <a:custGeom>
                <a:avLst/>
                <a:gdLst>
                  <a:gd name="T0" fmla="*/ 5 w 152"/>
                  <a:gd name="T1" fmla="*/ 0 h 102"/>
                  <a:gd name="T2" fmla="*/ 2 w 152"/>
                  <a:gd name="T3" fmla="*/ 2 h 102"/>
                  <a:gd name="T4" fmla="*/ 2 w 152"/>
                  <a:gd name="T5" fmla="*/ 5 h 102"/>
                  <a:gd name="T6" fmla="*/ 2 w 152"/>
                  <a:gd name="T7" fmla="*/ 6 h 102"/>
                  <a:gd name="T8" fmla="*/ 0 w 152"/>
                  <a:gd name="T9" fmla="*/ 8 h 102"/>
                  <a:gd name="T10" fmla="*/ 7 w 152"/>
                  <a:gd name="T11" fmla="*/ 9 h 102"/>
                  <a:gd name="T12" fmla="*/ 10 w 152"/>
                  <a:gd name="T13" fmla="*/ 10 h 102"/>
                  <a:gd name="T14" fmla="*/ 19 w 152"/>
                  <a:gd name="T15" fmla="*/ 9 h 102"/>
                  <a:gd name="T16" fmla="*/ 9 w 152"/>
                  <a:gd name="T17" fmla="*/ 8 h 102"/>
                  <a:gd name="T18" fmla="*/ 7 w 152"/>
                  <a:gd name="T19" fmla="*/ 6 h 102"/>
                  <a:gd name="T20" fmla="*/ 5 w 152"/>
                  <a:gd name="T21" fmla="*/ 6 h 102"/>
                  <a:gd name="T22" fmla="*/ 6 w 152"/>
                  <a:gd name="T23" fmla="*/ 4 h 102"/>
                  <a:gd name="T24" fmla="*/ 5 w 15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2"/>
                  <a:gd name="T40" fmla="*/ 0 h 102"/>
                  <a:gd name="T41" fmla="*/ 152 w 152"/>
                  <a:gd name="T42" fmla="*/ 102 h 10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4" name="Freeform 125"/>
              <p:cNvSpPr>
                <a:spLocks/>
              </p:cNvSpPr>
              <p:nvPr/>
            </p:nvSpPr>
            <p:spPr bwMode="black">
              <a:xfrm>
                <a:off x="4383" y="2067"/>
                <a:ext cx="26" cy="15"/>
              </a:xfrm>
              <a:custGeom>
                <a:avLst/>
                <a:gdLst>
                  <a:gd name="T0" fmla="*/ 4 w 34"/>
                  <a:gd name="T1" fmla="*/ 0 h 20"/>
                  <a:gd name="T2" fmla="*/ 3 w 34"/>
                  <a:gd name="T3" fmla="*/ 2 h 20"/>
                  <a:gd name="T4" fmla="*/ 2 w 34"/>
                  <a:gd name="T5" fmla="*/ 2 h 20"/>
                  <a:gd name="T6" fmla="*/ 2 w 34"/>
                  <a:gd name="T7" fmla="*/ 2 h 20"/>
                  <a:gd name="T8" fmla="*/ 4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0"/>
                  <a:gd name="T17" fmla="*/ 34 w 3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5" name="Freeform 126"/>
              <p:cNvSpPr>
                <a:spLocks/>
              </p:cNvSpPr>
              <p:nvPr/>
            </p:nvSpPr>
            <p:spPr bwMode="black">
              <a:xfrm>
                <a:off x="5159" y="2576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2 w 21"/>
                  <a:gd name="T3" fmla="*/ 2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6" name="Freeform 127"/>
              <p:cNvSpPr>
                <a:spLocks/>
              </p:cNvSpPr>
              <p:nvPr/>
            </p:nvSpPr>
            <p:spPr bwMode="black">
              <a:xfrm>
                <a:off x="5162" y="2601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2 w 21"/>
                  <a:gd name="T3" fmla="*/ 2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7" name="Freeform 128"/>
              <p:cNvSpPr>
                <a:spLocks/>
              </p:cNvSpPr>
              <p:nvPr/>
            </p:nvSpPr>
            <p:spPr bwMode="black">
              <a:xfrm>
                <a:off x="5371" y="2732"/>
                <a:ext cx="16" cy="12"/>
              </a:xfrm>
              <a:custGeom>
                <a:avLst/>
                <a:gdLst>
                  <a:gd name="T0" fmla="*/ 2 w 21"/>
                  <a:gd name="T1" fmla="*/ 0 h 16"/>
                  <a:gd name="T2" fmla="*/ 2 w 21"/>
                  <a:gd name="T3" fmla="*/ 2 h 16"/>
                  <a:gd name="T4" fmla="*/ 2 w 21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6"/>
                  <a:gd name="T11" fmla="*/ 21 w 2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8" name="Freeform 129"/>
              <p:cNvSpPr>
                <a:spLocks/>
              </p:cNvSpPr>
              <p:nvPr/>
            </p:nvSpPr>
            <p:spPr bwMode="black">
              <a:xfrm>
                <a:off x="5498" y="2250"/>
                <a:ext cx="39" cy="18"/>
              </a:xfrm>
              <a:custGeom>
                <a:avLst/>
                <a:gdLst>
                  <a:gd name="T0" fmla="*/ 2 w 51"/>
                  <a:gd name="T1" fmla="*/ 0 h 24"/>
                  <a:gd name="T2" fmla="*/ 2 w 51"/>
                  <a:gd name="T3" fmla="*/ 2 h 24"/>
                  <a:gd name="T4" fmla="*/ 3 w 51"/>
                  <a:gd name="T5" fmla="*/ 3 h 24"/>
                  <a:gd name="T6" fmla="*/ 4 w 51"/>
                  <a:gd name="T7" fmla="*/ 2 h 24"/>
                  <a:gd name="T8" fmla="*/ 2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099" name="Freeform 130"/>
              <p:cNvSpPr>
                <a:spLocks/>
              </p:cNvSpPr>
              <p:nvPr/>
            </p:nvSpPr>
            <p:spPr bwMode="black">
              <a:xfrm>
                <a:off x="5396" y="2046"/>
                <a:ext cx="39" cy="18"/>
              </a:xfrm>
              <a:custGeom>
                <a:avLst/>
                <a:gdLst>
                  <a:gd name="T0" fmla="*/ 2 w 51"/>
                  <a:gd name="T1" fmla="*/ 0 h 24"/>
                  <a:gd name="T2" fmla="*/ 2 w 51"/>
                  <a:gd name="T3" fmla="*/ 2 h 24"/>
                  <a:gd name="T4" fmla="*/ 3 w 51"/>
                  <a:gd name="T5" fmla="*/ 3 h 24"/>
                  <a:gd name="T6" fmla="*/ 4 w 51"/>
                  <a:gd name="T7" fmla="*/ 2 h 24"/>
                  <a:gd name="T8" fmla="*/ 2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0" name="Freeform 131"/>
              <p:cNvSpPr>
                <a:spLocks/>
              </p:cNvSpPr>
              <p:nvPr/>
            </p:nvSpPr>
            <p:spPr bwMode="black">
              <a:xfrm>
                <a:off x="5462" y="1868"/>
                <a:ext cx="40" cy="18"/>
              </a:xfrm>
              <a:custGeom>
                <a:avLst/>
                <a:gdLst>
                  <a:gd name="T0" fmla="*/ 2 w 51"/>
                  <a:gd name="T1" fmla="*/ 0 h 24"/>
                  <a:gd name="T2" fmla="*/ 2 w 51"/>
                  <a:gd name="T3" fmla="*/ 2 h 24"/>
                  <a:gd name="T4" fmla="*/ 4 w 51"/>
                  <a:gd name="T5" fmla="*/ 3 h 24"/>
                  <a:gd name="T6" fmla="*/ 5 w 51"/>
                  <a:gd name="T7" fmla="*/ 2 h 24"/>
                  <a:gd name="T8" fmla="*/ 2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1" name="Freeform 132"/>
              <p:cNvSpPr>
                <a:spLocks/>
              </p:cNvSpPr>
              <p:nvPr/>
            </p:nvSpPr>
            <p:spPr bwMode="black">
              <a:xfrm>
                <a:off x="5527" y="1975"/>
                <a:ext cx="39" cy="18"/>
              </a:xfrm>
              <a:custGeom>
                <a:avLst/>
                <a:gdLst>
                  <a:gd name="T0" fmla="*/ 2 w 51"/>
                  <a:gd name="T1" fmla="*/ 0 h 24"/>
                  <a:gd name="T2" fmla="*/ 2 w 51"/>
                  <a:gd name="T3" fmla="*/ 2 h 24"/>
                  <a:gd name="T4" fmla="*/ 3 w 51"/>
                  <a:gd name="T5" fmla="*/ 3 h 24"/>
                  <a:gd name="T6" fmla="*/ 4 w 51"/>
                  <a:gd name="T7" fmla="*/ 2 h 24"/>
                  <a:gd name="T8" fmla="*/ 2 w 5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24"/>
                  <a:gd name="T17" fmla="*/ 51 w 5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2" name="Freeform 133"/>
              <p:cNvSpPr>
                <a:spLocks/>
              </p:cNvSpPr>
              <p:nvPr/>
            </p:nvSpPr>
            <p:spPr bwMode="black">
              <a:xfrm>
                <a:off x="5543" y="1774"/>
                <a:ext cx="714" cy="345"/>
              </a:xfrm>
              <a:custGeom>
                <a:avLst/>
                <a:gdLst>
                  <a:gd name="T0" fmla="*/ 4 w 929"/>
                  <a:gd name="T1" fmla="*/ 5 h 462"/>
                  <a:gd name="T2" fmla="*/ 2 w 929"/>
                  <a:gd name="T3" fmla="*/ 9 h 462"/>
                  <a:gd name="T4" fmla="*/ 5 w 929"/>
                  <a:gd name="T5" fmla="*/ 10 h 462"/>
                  <a:gd name="T6" fmla="*/ 2 w 929"/>
                  <a:gd name="T7" fmla="*/ 12 h 462"/>
                  <a:gd name="T8" fmla="*/ 13 w 929"/>
                  <a:gd name="T9" fmla="*/ 13 h 462"/>
                  <a:gd name="T10" fmla="*/ 17 w 929"/>
                  <a:gd name="T11" fmla="*/ 12 h 462"/>
                  <a:gd name="T12" fmla="*/ 31 w 929"/>
                  <a:gd name="T13" fmla="*/ 7 h 462"/>
                  <a:gd name="T14" fmla="*/ 37 w 929"/>
                  <a:gd name="T15" fmla="*/ 7 h 462"/>
                  <a:gd name="T16" fmla="*/ 39 w 929"/>
                  <a:gd name="T17" fmla="*/ 7 h 462"/>
                  <a:gd name="T18" fmla="*/ 33 w 929"/>
                  <a:gd name="T19" fmla="*/ 9 h 462"/>
                  <a:gd name="T20" fmla="*/ 29 w 929"/>
                  <a:gd name="T21" fmla="*/ 10 h 462"/>
                  <a:gd name="T22" fmla="*/ 31 w 929"/>
                  <a:gd name="T23" fmla="*/ 12 h 462"/>
                  <a:gd name="T24" fmla="*/ 32 w 929"/>
                  <a:gd name="T25" fmla="*/ 16 h 462"/>
                  <a:gd name="T26" fmla="*/ 42 w 929"/>
                  <a:gd name="T27" fmla="*/ 19 h 462"/>
                  <a:gd name="T28" fmla="*/ 41 w 929"/>
                  <a:gd name="T29" fmla="*/ 21 h 462"/>
                  <a:gd name="T30" fmla="*/ 45 w 929"/>
                  <a:gd name="T31" fmla="*/ 24 h 462"/>
                  <a:gd name="T32" fmla="*/ 42 w 929"/>
                  <a:gd name="T33" fmla="*/ 25 h 462"/>
                  <a:gd name="T34" fmla="*/ 39 w 929"/>
                  <a:gd name="T35" fmla="*/ 28 h 462"/>
                  <a:gd name="T36" fmla="*/ 36 w 929"/>
                  <a:gd name="T37" fmla="*/ 31 h 462"/>
                  <a:gd name="T38" fmla="*/ 35 w 929"/>
                  <a:gd name="T39" fmla="*/ 41 h 462"/>
                  <a:gd name="T40" fmla="*/ 40 w 929"/>
                  <a:gd name="T41" fmla="*/ 43 h 462"/>
                  <a:gd name="T42" fmla="*/ 47 w 929"/>
                  <a:gd name="T43" fmla="*/ 43 h 462"/>
                  <a:gd name="T44" fmla="*/ 50 w 929"/>
                  <a:gd name="T45" fmla="*/ 41 h 462"/>
                  <a:gd name="T46" fmla="*/ 62 w 929"/>
                  <a:gd name="T47" fmla="*/ 34 h 462"/>
                  <a:gd name="T48" fmla="*/ 70 w 929"/>
                  <a:gd name="T49" fmla="*/ 32 h 462"/>
                  <a:gd name="T50" fmla="*/ 78 w 929"/>
                  <a:gd name="T51" fmla="*/ 30 h 462"/>
                  <a:gd name="T52" fmla="*/ 88 w 929"/>
                  <a:gd name="T53" fmla="*/ 28 h 462"/>
                  <a:gd name="T54" fmla="*/ 93 w 929"/>
                  <a:gd name="T55" fmla="*/ 25 h 462"/>
                  <a:gd name="T56" fmla="*/ 98 w 929"/>
                  <a:gd name="T57" fmla="*/ 19 h 462"/>
                  <a:gd name="T58" fmla="*/ 98 w 929"/>
                  <a:gd name="T59" fmla="*/ 15 h 462"/>
                  <a:gd name="T60" fmla="*/ 98 w 929"/>
                  <a:gd name="T61" fmla="*/ 12 h 462"/>
                  <a:gd name="T62" fmla="*/ 101 w 929"/>
                  <a:gd name="T63" fmla="*/ 9 h 462"/>
                  <a:gd name="T64" fmla="*/ 106 w 929"/>
                  <a:gd name="T65" fmla="*/ 9 h 462"/>
                  <a:gd name="T66" fmla="*/ 112 w 929"/>
                  <a:gd name="T67" fmla="*/ 5 h 462"/>
                  <a:gd name="T68" fmla="*/ 108 w 929"/>
                  <a:gd name="T69" fmla="*/ 5 h 462"/>
                  <a:gd name="T70" fmla="*/ 103 w 929"/>
                  <a:gd name="T71" fmla="*/ 4 h 462"/>
                  <a:gd name="T72" fmla="*/ 97 w 929"/>
                  <a:gd name="T73" fmla="*/ 2 h 462"/>
                  <a:gd name="T74" fmla="*/ 78 w 929"/>
                  <a:gd name="T75" fmla="*/ 2 h 462"/>
                  <a:gd name="T76" fmla="*/ 71 w 929"/>
                  <a:gd name="T77" fmla="*/ 4 h 462"/>
                  <a:gd name="T78" fmla="*/ 68 w 929"/>
                  <a:gd name="T79" fmla="*/ 4 h 462"/>
                  <a:gd name="T80" fmla="*/ 62 w 929"/>
                  <a:gd name="T81" fmla="*/ 5 h 462"/>
                  <a:gd name="T82" fmla="*/ 58 w 929"/>
                  <a:gd name="T83" fmla="*/ 3 h 462"/>
                  <a:gd name="T84" fmla="*/ 52 w 929"/>
                  <a:gd name="T85" fmla="*/ 4 h 462"/>
                  <a:gd name="T86" fmla="*/ 45 w 929"/>
                  <a:gd name="T87" fmla="*/ 5 h 462"/>
                  <a:gd name="T88" fmla="*/ 50 w 929"/>
                  <a:gd name="T89" fmla="*/ 4 h 462"/>
                  <a:gd name="T90" fmla="*/ 43 w 929"/>
                  <a:gd name="T91" fmla="*/ 1 h 462"/>
                  <a:gd name="T92" fmla="*/ 41 w 929"/>
                  <a:gd name="T93" fmla="*/ 1 h 462"/>
                  <a:gd name="T94" fmla="*/ 38 w 929"/>
                  <a:gd name="T95" fmla="*/ 1 h 462"/>
                  <a:gd name="T96" fmla="*/ 29 w 929"/>
                  <a:gd name="T97" fmla="*/ 1 h 462"/>
                  <a:gd name="T98" fmla="*/ 19 w 929"/>
                  <a:gd name="T99" fmla="*/ 3 h 462"/>
                  <a:gd name="T100" fmla="*/ 13 w 929"/>
                  <a:gd name="T101" fmla="*/ 2 h 462"/>
                  <a:gd name="T102" fmla="*/ 14 w 929"/>
                  <a:gd name="T103" fmla="*/ 7 h 462"/>
                  <a:gd name="T104" fmla="*/ 13 w 929"/>
                  <a:gd name="T105" fmla="*/ 5 h 462"/>
                  <a:gd name="T106" fmla="*/ 7 w 929"/>
                  <a:gd name="T107" fmla="*/ 4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29"/>
                  <a:gd name="T163" fmla="*/ 0 h 462"/>
                  <a:gd name="T164" fmla="*/ 929 w 929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3" name="Freeform 134"/>
              <p:cNvSpPr>
                <a:spLocks/>
              </p:cNvSpPr>
              <p:nvPr/>
            </p:nvSpPr>
            <p:spPr bwMode="black">
              <a:xfrm>
                <a:off x="5762" y="1957"/>
                <a:ext cx="40" cy="24"/>
              </a:xfrm>
              <a:custGeom>
                <a:avLst/>
                <a:gdLst>
                  <a:gd name="T0" fmla="*/ 4 w 52"/>
                  <a:gd name="T1" fmla="*/ 0 h 32"/>
                  <a:gd name="T2" fmla="*/ 2 w 52"/>
                  <a:gd name="T3" fmla="*/ 2 h 32"/>
                  <a:gd name="T4" fmla="*/ 3 w 52"/>
                  <a:gd name="T5" fmla="*/ 3 h 32"/>
                  <a:gd name="T6" fmla="*/ 5 w 52"/>
                  <a:gd name="T7" fmla="*/ 3 h 32"/>
                  <a:gd name="T8" fmla="*/ 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4" name="Freeform 135"/>
              <p:cNvSpPr>
                <a:spLocks/>
              </p:cNvSpPr>
              <p:nvPr/>
            </p:nvSpPr>
            <p:spPr bwMode="black">
              <a:xfrm>
                <a:off x="6052" y="2023"/>
                <a:ext cx="131" cy="54"/>
              </a:xfrm>
              <a:custGeom>
                <a:avLst/>
                <a:gdLst>
                  <a:gd name="T0" fmla="*/ 11 w 172"/>
                  <a:gd name="T1" fmla="*/ 2 h 72"/>
                  <a:gd name="T2" fmla="*/ 8 w 172"/>
                  <a:gd name="T3" fmla="*/ 2 h 72"/>
                  <a:gd name="T4" fmla="*/ 6 w 172"/>
                  <a:gd name="T5" fmla="*/ 0 h 72"/>
                  <a:gd name="T6" fmla="*/ 0 w 172"/>
                  <a:gd name="T7" fmla="*/ 3 h 72"/>
                  <a:gd name="T8" fmla="*/ 3 w 172"/>
                  <a:gd name="T9" fmla="*/ 4 h 72"/>
                  <a:gd name="T10" fmla="*/ 5 w 172"/>
                  <a:gd name="T11" fmla="*/ 5 h 72"/>
                  <a:gd name="T12" fmla="*/ 8 w 172"/>
                  <a:gd name="T13" fmla="*/ 7 h 72"/>
                  <a:gd name="T14" fmla="*/ 8 w 172"/>
                  <a:gd name="T15" fmla="*/ 7 h 72"/>
                  <a:gd name="T16" fmla="*/ 14 w 172"/>
                  <a:gd name="T17" fmla="*/ 5 h 72"/>
                  <a:gd name="T18" fmla="*/ 20 w 172"/>
                  <a:gd name="T19" fmla="*/ 4 h 72"/>
                  <a:gd name="T20" fmla="*/ 17 w 172"/>
                  <a:gd name="T21" fmla="*/ 2 h 72"/>
                  <a:gd name="T22" fmla="*/ 16 w 172"/>
                  <a:gd name="T23" fmla="*/ 2 h 72"/>
                  <a:gd name="T24" fmla="*/ 11 w 172"/>
                  <a:gd name="T25" fmla="*/ 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2"/>
                  <a:gd name="T40" fmla="*/ 0 h 72"/>
                  <a:gd name="T41" fmla="*/ 172 w 172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5" name="Freeform 136"/>
              <p:cNvSpPr>
                <a:spLocks/>
              </p:cNvSpPr>
              <p:nvPr/>
            </p:nvSpPr>
            <p:spPr bwMode="black">
              <a:xfrm>
                <a:off x="6155" y="1861"/>
                <a:ext cx="40" cy="24"/>
              </a:xfrm>
              <a:custGeom>
                <a:avLst/>
                <a:gdLst>
                  <a:gd name="T0" fmla="*/ 4 w 52"/>
                  <a:gd name="T1" fmla="*/ 0 h 32"/>
                  <a:gd name="T2" fmla="*/ 2 w 52"/>
                  <a:gd name="T3" fmla="*/ 2 h 32"/>
                  <a:gd name="T4" fmla="*/ 3 w 52"/>
                  <a:gd name="T5" fmla="*/ 3 h 32"/>
                  <a:gd name="T6" fmla="*/ 5 w 52"/>
                  <a:gd name="T7" fmla="*/ 3 h 32"/>
                  <a:gd name="T8" fmla="*/ 4 w 5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32"/>
                  <a:gd name="T17" fmla="*/ 52 w 5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2106" name="Freeform 137"/>
              <p:cNvSpPr>
                <a:spLocks/>
              </p:cNvSpPr>
              <p:nvPr/>
            </p:nvSpPr>
            <p:spPr bwMode="black">
              <a:xfrm>
                <a:off x="6240" y="2081"/>
                <a:ext cx="11" cy="15"/>
              </a:xfrm>
              <a:custGeom>
                <a:avLst/>
                <a:gdLst>
                  <a:gd name="T0" fmla="*/ 3 w 13"/>
                  <a:gd name="T1" fmla="*/ 2 h 20"/>
                  <a:gd name="T2" fmla="*/ 1 w 13"/>
                  <a:gd name="T3" fmla="*/ 2 h 20"/>
                  <a:gd name="T4" fmla="*/ 3 w 13"/>
                  <a:gd name="T5" fmla="*/ 2 h 20"/>
                  <a:gd name="T6" fmla="*/ 3 w 13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0"/>
                  <a:gd name="T14" fmla="*/ 13 w 13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00125" y="2000250"/>
          <a:ext cx="17097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Диаграмма" r:id="rId3" imgW="2048034" imgH="2095447" progId="MSGraph.Chart.8">
                  <p:embed followColorScheme="full"/>
                </p:oleObj>
              </mc:Choice>
              <mc:Fallback>
                <p:oleObj name="Диаграмма" r:id="rId3" imgW="2048034" imgH="209544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00125" y="2000250"/>
                        <a:ext cx="1709738" cy="1752600"/>
                      </a:xfrm>
                      <a:prstGeom prst="rect">
                        <a:avLst/>
                      </a:prstGeom>
                      <a:noFill/>
                      <a:effectLst>
                        <a:outerShdw dist="53882" dir="2700000" algn="ctr" rotWithShape="0">
                          <a:srgbClr val="080808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141"/>
          <p:cNvSpPr>
            <a:spLocks noChangeShapeType="1"/>
          </p:cNvSpPr>
          <p:nvPr/>
        </p:nvSpPr>
        <p:spPr bwMode="auto">
          <a:xfrm>
            <a:off x="1330325" y="5083175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black">
          <a:xfrm>
            <a:off x="1330326" y="5181600"/>
            <a:ext cx="3429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latin typeface="Arial Narrow" pitchFamily="34" charset="0"/>
              </a:rPr>
              <a:t>Мировая практика внедрения систем наблюдения за деятельностью сотрудников на компьютере – </a:t>
            </a:r>
            <a:r>
              <a:rPr lang="ru-RU" sz="1600" dirty="0" smtClean="0">
                <a:latin typeface="Arial Narrow" pitchFamily="34" charset="0"/>
              </a:rPr>
              <a:t>Казахстан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существенно </a:t>
            </a:r>
            <a:r>
              <a:rPr lang="ru-RU" sz="1600" dirty="0">
                <a:latin typeface="Arial Narrow" pitchFamily="34" charset="0"/>
              </a:rPr>
              <a:t>отстает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4835525" y="5083175"/>
            <a:ext cx="0" cy="914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6" name="AutoShape 144"/>
          <p:cNvSpPr>
            <a:spLocks noChangeArrowheads="1"/>
          </p:cNvSpPr>
          <p:nvPr/>
        </p:nvSpPr>
        <p:spPr bwMode="blackWhite">
          <a:xfrm>
            <a:off x="398463" y="1525588"/>
            <a:ext cx="2776537" cy="514350"/>
          </a:xfrm>
          <a:prstGeom prst="wedgeRectCallout">
            <a:avLst>
              <a:gd name="adj1" fmla="val -15000"/>
              <a:gd name="adj2" fmla="val 130836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Внедрено систем наблюдения %</a:t>
            </a: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от общего числа компаний Евросоюз</a:t>
            </a:r>
            <a:endParaRPr lang="en-US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9" name="Oval 147"/>
          <p:cNvSpPr>
            <a:spLocks noChangeArrowheads="1"/>
          </p:cNvSpPr>
          <p:nvPr/>
        </p:nvSpPr>
        <p:spPr bwMode="gray">
          <a:xfrm>
            <a:off x="5064125" y="5211763"/>
            <a:ext cx="180975" cy="1809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2062" name="Rectangle 148"/>
          <p:cNvSpPr>
            <a:spLocks noChangeArrowheads="1"/>
          </p:cNvSpPr>
          <p:nvPr/>
        </p:nvSpPr>
        <p:spPr bwMode="auto">
          <a:xfrm>
            <a:off x="5276850" y="5154613"/>
            <a:ext cx="1530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Arial Narrow" pitchFamily="34" charset="0"/>
              </a:rPr>
              <a:t>Евросоюз и США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3" name="Oval 151"/>
          <p:cNvSpPr>
            <a:spLocks noChangeArrowheads="1"/>
          </p:cNvSpPr>
          <p:nvPr/>
        </p:nvSpPr>
        <p:spPr bwMode="gray">
          <a:xfrm>
            <a:off x="5064125" y="5859463"/>
            <a:ext cx="180975" cy="1809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 Narrow" pitchFamily="34" charset="0"/>
            </a:endParaRPr>
          </a:p>
        </p:txBody>
      </p:sp>
      <p:sp>
        <p:nvSpPr>
          <p:cNvPr id="2064" name="Rectangle 152"/>
          <p:cNvSpPr>
            <a:spLocks noChangeArrowheads="1"/>
          </p:cNvSpPr>
          <p:nvPr/>
        </p:nvSpPr>
        <p:spPr bwMode="auto">
          <a:xfrm>
            <a:off x="5276850" y="5802313"/>
            <a:ext cx="1879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Россия и страны СНГ</a:t>
            </a:r>
            <a:endParaRPr lang="en-US" sz="1600" dirty="0">
              <a:latin typeface="Arial Narrow" pitchFamily="34" charset="0"/>
            </a:endParaRP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99101"/>
              </p:ext>
            </p:extLst>
          </p:nvPr>
        </p:nvGraphicFramePr>
        <p:xfrm>
          <a:off x="3214688" y="2071688"/>
          <a:ext cx="1701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Лист" r:id="rId5" imgW="1705050" imgH="1533615" progId="Excel.Sheet.8">
                  <p:embed/>
                </p:oleObj>
              </mc:Choice>
              <mc:Fallback>
                <p:oleObj name="Лист" r:id="rId5" imgW="1705050" imgH="1533615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071688"/>
                        <a:ext cx="17018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67035"/>
              </p:ext>
            </p:extLst>
          </p:nvPr>
        </p:nvGraphicFramePr>
        <p:xfrm>
          <a:off x="6357938" y="2357438"/>
          <a:ext cx="14589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Лист" r:id="rId7" imgW="1457460" imgH="1371600" progId="Excel.Sheet.8">
                  <p:embed/>
                </p:oleObj>
              </mc:Choice>
              <mc:Fallback>
                <p:oleObj name="Лист" r:id="rId7" imgW="1457460" imgH="13716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2357438"/>
                        <a:ext cx="1458912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AutoShape 144"/>
          <p:cNvSpPr>
            <a:spLocks noChangeArrowheads="1"/>
          </p:cNvSpPr>
          <p:nvPr/>
        </p:nvSpPr>
        <p:spPr bwMode="blackWhite">
          <a:xfrm>
            <a:off x="5195862" y="3873491"/>
            <a:ext cx="2776538" cy="514350"/>
          </a:xfrm>
          <a:prstGeom prst="wedgeRectCallout">
            <a:avLst>
              <a:gd name="adj1" fmla="val -1308"/>
              <a:gd name="adj2" fmla="val -151754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Внедрено систем наблюдения %</a:t>
            </a: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от общего числа компаний США</a:t>
            </a:r>
            <a:endParaRPr lang="en-US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1" name="AutoShape 146"/>
          <p:cNvSpPr>
            <a:spLocks noChangeArrowheads="1"/>
          </p:cNvSpPr>
          <p:nvPr/>
        </p:nvSpPr>
        <p:spPr bwMode="blackWhite">
          <a:xfrm>
            <a:off x="3332163" y="1322388"/>
            <a:ext cx="2714625" cy="500062"/>
          </a:xfrm>
          <a:prstGeom prst="wedgeRectCallout">
            <a:avLst>
              <a:gd name="adj1" fmla="val -19430"/>
              <a:gd name="adj2" fmla="val 142143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Внедрено систем наблюдения %</a:t>
            </a:r>
          </a:p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Arial Narrow" pitchFamily="34" charset="0"/>
              </a:rPr>
              <a:t>от общего числа компаний Россия</a:t>
            </a:r>
            <a:endParaRPr lang="en-US" sz="1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2068" name="Group 47"/>
          <p:cNvGrpSpPr>
            <a:grpSpLocks/>
          </p:cNvGrpSpPr>
          <p:nvPr/>
        </p:nvGrpSpPr>
        <p:grpSpPr bwMode="auto">
          <a:xfrm>
            <a:off x="271463" y="365125"/>
            <a:ext cx="6086475" cy="777875"/>
            <a:chOff x="720" y="1392"/>
            <a:chExt cx="4058" cy="480"/>
          </a:xfrm>
        </p:grpSpPr>
        <p:sp>
          <p:nvSpPr>
            <p:cNvPr id="132" name="AutoShape 4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72" name="Group 4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4" name="AutoShape 5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5" name="AutoShape 5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069" name="Text Box 60"/>
          <p:cNvSpPr txBox="1">
            <a:spLocks noChangeArrowheads="1"/>
          </p:cNvSpPr>
          <p:nvPr/>
        </p:nvSpPr>
        <p:spPr bwMode="white">
          <a:xfrm>
            <a:off x="1071563" y="500063"/>
            <a:ext cx="4837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 - </a:t>
            </a: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инвестиция 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70" name="Picture 64" descr="1"/>
          <p:cNvPicPr>
            <a:picLocks noChangeAspect="1" noChangeArrowheads="1"/>
          </p:cNvPicPr>
          <p:nvPr/>
        </p:nvPicPr>
        <p:blipFill>
          <a:blip r:embed="rId9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905967" y="1821890"/>
            <a:ext cx="5357813" cy="9445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Спасибо за внимание!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1187624" y="3709805"/>
            <a:ext cx="6361113" cy="1377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102024" y="3444692"/>
            <a:ext cx="4686300" cy="361950"/>
            <a:chOff x="720" y="1392"/>
            <a:chExt cx="4058" cy="48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3564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9"/>
              <p:cNvSpPr>
                <a:spLocks noChangeArrowheads="1"/>
              </p:cNvSpPr>
              <p:nvPr/>
            </p:nvSpPr>
            <p:spPr bwMode="ltGray">
              <a:xfrm>
                <a:off x="744" y="1735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5" name="Rectangle 23"/>
          <p:cNvSpPr>
            <a:spLocks noChangeArrowheads="1"/>
          </p:cNvSpPr>
          <p:nvPr/>
        </p:nvSpPr>
        <p:spPr bwMode="black">
          <a:xfrm>
            <a:off x="3209181" y="3452147"/>
            <a:ext cx="209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>
                <a:solidFill>
                  <a:srgbClr val="FFFFFF"/>
                </a:solidFill>
              </a:rPr>
              <a:t>НАШИ КОНТАКТЫ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3560" name="Text Box 27"/>
          <p:cNvSpPr txBox="1">
            <a:spLocks noChangeArrowheads="1"/>
          </p:cNvSpPr>
          <p:nvPr/>
        </p:nvSpPr>
        <p:spPr bwMode="gray">
          <a:xfrm>
            <a:off x="1959149" y="3922841"/>
            <a:ext cx="2298576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 smtClean="0"/>
              <a:t>KIBCGROUP </a:t>
            </a:r>
            <a:endParaRPr lang="ru-RU" sz="1400" dirty="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b="1" dirty="0" smtClean="0"/>
              <a:t>+</a:t>
            </a:r>
            <a:r>
              <a:rPr lang="ru-RU" sz="1400" b="1" dirty="0" smtClean="0"/>
              <a:t>7(7212)</a:t>
            </a:r>
            <a:r>
              <a:rPr lang="en-US" sz="1400" b="1" dirty="0" smtClean="0"/>
              <a:t>922</a:t>
            </a:r>
            <a:r>
              <a:rPr lang="en-US" sz="1400" b="1" dirty="0" smtClean="0"/>
              <a:t>-211</a:t>
            </a:r>
            <a:endParaRPr lang="ru-RU" sz="1400" b="1" dirty="0" smtClean="0"/>
          </a:p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dirty="0" err="1" smtClean="0"/>
              <a:t>info</a:t>
            </a:r>
            <a:r>
              <a:rPr lang="en-US" sz="1400" dirty="0" smtClean="0"/>
              <a:t>@</a:t>
            </a:r>
            <a:r>
              <a:rPr lang="en-US" sz="1400" dirty="0" err="1" smtClean="0"/>
              <a:t>tamerlan</a:t>
            </a:r>
            <a:r>
              <a:rPr lang="ru-RU" sz="1400" dirty="0" smtClean="0"/>
              <a:t>.</a:t>
            </a:r>
            <a:r>
              <a:rPr lang="en-US" sz="1400" dirty="0" err="1" smtClean="0"/>
              <a:t>kz</a:t>
            </a:r>
            <a:endParaRPr lang="ru-RU" sz="1400" dirty="0" smtClean="0"/>
          </a:p>
        </p:txBody>
      </p:sp>
      <p:sp>
        <p:nvSpPr>
          <p:cNvPr id="23561" name="Text Box 28"/>
          <p:cNvSpPr txBox="1">
            <a:spLocks noChangeArrowheads="1"/>
          </p:cNvSpPr>
          <p:nvPr/>
        </p:nvSpPr>
        <p:spPr bwMode="gray">
          <a:xfrm>
            <a:off x="1959149" y="4748786"/>
            <a:ext cx="2625725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1400" b="1" dirty="0" err="1" smtClean="0"/>
              <a:t>www</a:t>
            </a:r>
            <a:r>
              <a:rPr lang="ru-RU" sz="1400" b="1" dirty="0" smtClean="0"/>
              <a:t>.</a:t>
            </a:r>
            <a:r>
              <a:rPr lang="en-US" sz="1400" b="1" dirty="0" err="1" smtClean="0"/>
              <a:t>tamerlan</a:t>
            </a:r>
            <a:r>
              <a:rPr lang="ru-RU" sz="1400" b="1" dirty="0" smtClean="0"/>
              <a:t>.</a:t>
            </a:r>
            <a:r>
              <a:rPr lang="en-US" sz="1400" b="1" dirty="0" err="1" smtClean="0"/>
              <a:t>kz</a:t>
            </a:r>
            <a:endParaRPr lang="en-US" sz="1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1820" y="190012"/>
            <a:ext cx="7315200" cy="9445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О чем </a:t>
            </a:r>
            <a:r>
              <a:rPr lang="ru-RU" dirty="0">
                <a:solidFill>
                  <a:srgbClr val="C00000"/>
                </a:solidFill>
              </a:rPr>
              <a:t>я</a:t>
            </a:r>
            <a:r>
              <a:rPr lang="ru-RU" dirty="0" smtClean="0">
                <a:solidFill>
                  <a:srgbClr val="C00000"/>
                </a:solidFill>
              </a:rPr>
              <a:t> хочу рассказать:</a:t>
            </a:r>
          </a:p>
        </p:txBody>
      </p:sp>
      <p:grpSp>
        <p:nvGrpSpPr>
          <p:cNvPr id="7171" name="Group 37"/>
          <p:cNvGrpSpPr>
            <a:grpSpLocks/>
          </p:cNvGrpSpPr>
          <p:nvPr/>
        </p:nvGrpSpPr>
        <p:grpSpPr bwMode="auto">
          <a:xfrm>
            <a:off x="1255712" y="1621485"/>
            <a:ext cx="6143625" cy="974725"/>
            <a:chOff x="720" y="1392"/>
            <a:chExt cx="4058" cy="480"/>
          </a:xfrm>
        </p:grpSpPr>
        <p:sp>
          <p:nvSpPr>
            <p:cNvPr id="5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201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4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7172" name="Group 42"/>
          <p:cNvGrpSpPr>
            <a:grpSpLocks/>
          </p:cNvGrpSpPr>
          <p:nvPr/>
        </p:nvGrpSpPr>
        <p:grpSpPr bwMode="auto">
          <a:xfrm>
            <a:off x="1303156" y="3889246"/>
            <a:ext cx="6143625" cy="911225"/>
            <a:chOff x="720" y="1392"/>
            <a:chExt cx="4058" cy="480"/>
          </a:xfrm>
        </p:grpSpPr>
        <p:sp>
          <p:nvSpPr>
            <p:cNvPr id="10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197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7173" name="Group 47"/>
          <p:cNvGrpSpPr>
            <a:grpSpLocks/>
          </p:cNvGrpSpPr>
          <p:nvPr/>
        </p:nvGrpSpPr>
        <p:grpSpPr bwMode="auto">
          <a:xfrm>
            <a:off x="1303156" y="5030658"/>
            <a:ext cx="6215062" cy="984250"/>
            <a:chOff x="720" y="1392"/>
            <a:chExt cx="4058" cy="480"/>
          </a:xfrm>
        </p:grpSpPr>
        <p:sp>
          <p:nvSpPr>
            <p:cNvPr id="15" name="AutoShape 4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193" name="Group 4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" name="AutoShape 5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8" name="AutoShape 5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7174" name="Group 52"/>
          <p:cNvGrpSpPr>
            <a:grpSpLocks/>
          </p:cNvGrpSpPr>
          <p:nvPr/>
        </p:nvGrpSpPr>
        <p:grpSpPr bwMode="auto">
          <a:xfrm>
            <a:off x="1258328" y="2753840"/>
            <a:ext cx="6143625" cy="896938"/>
            <a:chOff x="720" y="1392"/>
            <a:chExt cx="4058" cy="480"/>
          </a:xfrm>
        </p:grpSpPr>
        <p:sp>
          <p:nvSpPr>
            <p:cNvPr id="20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189" name="Group 5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2" name="AutoShape 5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7175" name="Text Box 57"/>
          <p:cNvSpPr txBox="1">
            <a:spLocks noChangeArrowheads="1"/>
          </p:cNvSpPr>
          <p:nvPr/>
        </p:nvSpPr>
        <p:spPr bwMode="white">
          <a:xfrm>
            <a:off x="1735334" y="2786810"/>
            <a:ext cx="5782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Когда и кому стоит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задумываться о приобретении ТАМЕРЛАН-а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6" name="Text Box 58"/>
          <p:cNvSpPr txBox="1">
            <a:spLocks noChangeArrowheads="1"/>
          </p:cNvSpPr>
          <p:nvPr/>
        </p:nvSpPr>
        <p:spPr bwMode="white">
          <a:xfrm>
            <a:off x="1733549" y="183579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Что такое ПК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7" name="Text Box 59"/>
          <p:cNvSpPr txBox="1">
            <a:spLocks noChangeArrowheads="1"/>
          </p:cNvSpPr>
          <p:nvPr/>
        </p:nvSpPr>
        <p:spPr bwMode="white">
          <a:xfrm>
            <a:off x="1754709" y="3914782"/>
            <a:ext cx="5665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Как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 может помочь, легальность использования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178" name="Text Box 60"/>
          <p:cNvSpPr txBox="1">
            <a:spLocks noChangeArrowheads="1"/>
          </p:cNvSpPr>
          <p:nvPr/>
        </p:nvSpPr>
        <p:spPr bwMode="white">
          <a:xfrm>
            <a:off x="2031818" y="5094158"/>
            <a:ext cx="4635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</a:rPr>
              <a:t>ТАМЕРЛАН –экономика и лицензионная политика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9" name="Picture 61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19006" y="5195075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6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19006" y="4086096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6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030106" y="17971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027448" y="2879252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65"/>
          <p:cNvSpPr txBox="1">
            <a:spLocks noChangeArrowheads="1"/>
          </p:cNvSpPr>
          <p:nvPr/>
        </p:nvSpPr>
        <p:spPr bwMode="white">
          <a:xfrm>
            <a:off x="1449206" y="534498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7184" name="Text Box 66"/>
          <p:cNvSpPr txBox="1">
            <a:spLocks noChangeArrowheads="1"/>
          </p:cNvSpPr>
          <p:nvPr/>
        </p:nvSpPr>
        <p:spPr bwMode="white">
          <a:xfrm>
            <a:off x="1373709" y="293635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2</a:t>
            </a:r>
            <a:endParaRPr lang="en-US" sz="2400" b="1" dirty="0"/>
          </a:p>
        </p:txBody>
      </p:sp>
      <p:sp>
        <p:nvSpPr>
          <p:cNvPr id="7185" name="Text Box 67"/>
          <p:cNvSpPr txBox="1">
            <a:spLocks noChangeArrowheads="1"/>
          </p:cNvSpPr>
          <p:nvPr/>
        </p:nvSpPr>
        <p:spPr bwMode="white">
          <a:xfrm>
            <a:off x="1393824" y="187866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1</a:t>
            </a:r>
            <a:endParaRPr lang="en-US" sz="2400" b="1" dirty="0"/>
          </a:p>
        </p:txBody>
      </p:sp>
      <p:sp>
        <p:nvSpPr>
          <p:cNvPr id="7186" name="Text Box 68"/>
          <p:cNvSpPr txBox="1">
            <a:spLocks noChangeArrowheads="1"/>
          </p:cNvSpPr>
          <p:nvPr/>
        </p:nvSpPr>
        <p:spPr bwMode="white">
          <a:xfrm>
            <a:off x="1441268" y="422103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2"/>
          <p:cNvSpPr>
            <a:spLocks noChangeArrowheads="1"/>
          </p:cNvSpPr>
          <p:nvPr/>
        </p:nvSpPr>
        <p:spPr bwMode="auto">
          <a:xfrm>
            <a:off x="378269" y="2164569"/>
            <a:ext cx="815136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  ТАМЕРЛАН </a:t>
            </a:r>
            <a:r>
              <a:rPr lang="ru-RU" dirty="0"/>
              <a:t>- это программный комплекс, который автоматически </a:t>
            </a:r>
            <a:endParaRPr lang="ru-RU" dirty="0" smtClean="0"/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регистрирует </a:t>
            </a:r>
            <a:r>
              <a:rPr lang="ru-RU" dirty="0"/>
              <a:t>все действия сотрудников компании за компьютерами. </a:t>
            </a:r>
            <a:endParaRPr lang="ru-RU" dirty="0" smtClean="0"/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  С </a:t>
            </a:r>
            <a:r>
              <a:rPr lang="ru-RU" dirty="0"/>
              <a:t>помощью большого количества встроенных отчетов и </a:t>
            </a:r>
            <a:endParaRPr lang="ru-RU" dirty="0" smtClean="0"/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многофункционального </a:t>
            </a:r>
            <a:r>
              <a:rPr lang="ru-RU" dirty="0"/>
              <a:t>модуля онлайн-наблюдения </a:t>
            </a:r>
            <a:r>
              <a:rPr lang="ru-RU" dirty="0" smtClean="0"/>
              <a:t>можно точно узнать </a:t>
            </a:r>
            <a:r>
              <a:rPr lang="ru-RU" dirty="0"/>
              <a:t>на что, </a:t>
            </a:r>
            <a:r>
              <a:rPr lang="ru-RU" dirty="0" smtClean="0"/>
              <a:t>и </a:t>
            </a:r>
            <a:r>
              <a:rPr lang="ru-RU" dirty="0"/>
              <a:t>насколько оптимально, тратят сотрудники свое рабочее время, </a:t>
            </a:r>
            <a:endParaRPr lang="ru-RU" dirty="0" smtClean="0"/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а </a:t>
            </a:r>
            <a:r>
              <a:rPr lang="ru-RU" dirty="0"/>
              <a:t>также вовремя </a:t>
            </a:r>
            <a:r>
              <a:rPr lang="ru-RU" dirty="0" smtClean="0"/>
              <a:t>получить оповещение </a:t>
            </a:r>
            <a:r>
              <a:rPr lang="ru-RU" dirty="0"/>
              <a:t>о вредоносных действиях персонала</a:t>
            </a:r>
            <a:r>
              <a:rPr lang="ru-RU" dirty="0" smtClean="0"/>
              <a:t>.</a:t>
            </a:r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  Структура </a:t>
            </a:r>
            <a:r>
              <a:rPr lang="ru-RU" dirty="0"/>
              <a:t>программного комплекса </a:t>
            </a:r>
            <a:r>
              <a:rPr lang="ru-RU" dirty="0" smtClean="0"/>
              <a:t>ТАМЕРЛАН </a:t>
            </a:r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позволяет </a:t>
            </a:r>
            <a:r>
              <a:rPr lang="ru-RU" dirty="0"/>
              <a:t>использовать его для контроля персонала в организациях </a:t>
            </a:r>
            <a:r>
              <a:rPr lang="ru-RU" dirty="0" smtClean="0"/>
              <a:t>любого  </a:t>
            </a:r>
            <a:r>
              <a:rPr lang="ru-RU" dirty="0"/>
              <a:t>размера - имеющих в своей компьютерной сети от одной до сотен рабочих станций. </a:t>
            </a:r>
            <a:endParaRPr lang="ru-RU" dirty="0" smtClean="0"/>
          </a:p>
          <a:p>
            <a:pPr eaLnBrk="0" hangingPunct="0">
              <a:tabLst>
                <a:tab pos="90488" algn="l"/>
                <a:tab pos="5581650" algn="l"/>
              </a:tabLst>
            </a:pPr>
            <a:r>
              <a:rPr lang="ru-RU" dirty="0" smtClean="0"/>
              <a:t>  Отличительная </a:t>
            </a:r>
            <a:r>
              <a:rPr lang="ru-RU" dirty="0"/>
              <a:t>особенность комплекса </a:t>
            </a:r>
            <a:r>
              <a:rPr lang="en-US" dirty="0" smtClean="0"/>
              <a:t> - </a:t>
            </a:r>
            <a:r>
              <a:rPr lang="ru-RU" dirty="0" smtClean="0"/>
              <a:t>возможность наблюдения </a:t>
            </a:r>
            <a:r>
              <a:rPr lang="ru-RU" dirty="0"/>
              <a:t>и просмотра отчетов </a:t>
            </a:r>
            <a:r>
              <a:rPr lang="ru-RU" dirty="0" smtClean="0"/>
              <a:t>через </a:t>
            </a:r>
            <a:r>
              <a:rPr lang="ru-RU" dirty="0"/>
              <a:t>любой браузер с любого компьютера или смартфона!</a:t>
            </a: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6774" y="433388"/>
            <a:ext cx="6072188" cy="785812"/>
            <a:chOff x="720" y="1392"/>
            <a:chExt cx="4058" cy="480"/>
          </a:xfrm>
        </p:grpSpPr>
        <p:sp>
          <p:nvSpPr>
            <p:cNvPr id="6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" name="AutoShape 40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9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" name="Text Box 58"/>
          <p:cNvSpPr txBox="1">
            <a:spLocks noChangeArrowheads="1"/>
          </p:cNvSpPr>
          <p:nvPr/>
        </p:nvSpPr>
        <p:spPr bwMode="white">
          <a:xfrm>
            <a:off x="896837" y="576263"/>
            <a:ext cx="482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Что такое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1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539649" y="4333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8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8"/>
          <p:cNvSpPr>
            <a:spLocks noChangeArrowheads="1"/>
          </p:cNvSpPr>
          <p:nvPr/>
        </p:nvSpPr>
        <p:spPr bwMode="ltGray">
          <a:xfrm>
            <a:off x="4071938" y="5643578"/>
            <a:ext cx="4429125" cy="642938"/>
          </a:xfrm>
          <a:prstGeom prst="roundRect">
            <a:avLst>
              <a:gd name="adj" fmla="val 18333"/>
            </a:avLst>
          </a:prstGeom>
          <a:solidFill>
            <a:srgbClr val="FFFFFF">
              <a:alpha val="59999"/>
            </a:srgbClr>
          </a:solidFill>
          <a:ln w="57150" algn="ctr">
            <a:solidFill>
              <a:srgbClr val="4DBF9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1" name="AutoShape 58"/>
          <p:cNvSpPr>
            <a:spLocks noChangeArrowheads="1"/>
          </p:cNvSpPr>
          <p:nvPr/>
        </p:nvSpPr>
        <p:spPr bwMode="ltGray">
          <a:xfrm>
            <a:off x="4071938" y="4643438"/>
            <a:ext cx="4429125" cy="857250"/>
          </a:xfrm>
          <a:prstGeom prst="roundRect">
            <a:avLst>
              <a:gd name="adj" fmla="val 18333"/>
            </a:avLst>
          </a:prstGeom>
          <a:solidFill>
            <a:srgbClr val="FFFFFF">
              <a:alpha val="59999"/>
            </a:srgbClr>
          </a:solidFill>
          <a:ln w="57150" algn="ctr">
            <a:solidFill>
              <a:srgbClr val="6491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2" name="AutoShape 58"/>
          <p:cNvSpPr>
            <a:spLocks noChangeArrowheads="1"/>
          </p:cNvSpPr>
          <p:nvPr/>
        </p:nvSpPr>
        <p:spPr bwMode="ltGray">
          <a:xfrm>
            <a:off x="4071938" y="3643313"/>
            <a:ext cx="4429125" cy="857250"/>
          </a:xfrm>
          <a:prstGeom prst="roundRect">
            <a:avLst>
              <a:gd name="adj" fmla="val 15000"/>
            </a:avLst>
          </a:prstGeom>
          <a:solidFill>
            <a:srgbClr val="FFFFFF">
              <a:alpha val="59999"/>
            </a:srgbClr>
          </a:solidFill>
          <a:ln w="5715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3" name="AutoShape 58"/>
          <p:cNvSpPr>
            <a:spLocks noChangeArrowheads="1"/>
          </p:cNvSpPr>
          <p:nvPr/>
        </p:nvSpPr>
        <p:spPr bwMode="ltGray">
          <a:xfrm>
            <a:off x="4071938" y="1428750"/>
            <a:ext cx="4429125" cy="2071688"/>
          </a:xfrm>
          <a:prstGeom prst="roundRect">
            <a:avLst>
              <a:gd name="adj" fmla="val 5000"/>
            </a:avLst>
          </a:prstGeom>
          <a:solidFill>
            <a:srgbClr val="FFFFFF">
              <a:alpha val="59999"/>
            </a:srgbClr>
          </a:solidFill>
          <a:ln w="57150" algn="ctr">
            <a:solidFill>
              <a:srgbClr val="EB943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5" name="AutoShape 4"/>
          <p:cNvSpPr>
            <a:spLocks noChangeArrowheads="1"/>
          </p:cNvSpPr>
          <p:nvPr/>
        </p:nvSpPr>
        <p:spPr bwMode="gray">
          <a:xfrm flipH="1">
            <a:off x="2350293" y="2955926"/>
            <a:ext cx="811213" cy="687387"/>
          </a:xfrm>
          <a:prstGeom prst="curvedRightArrow">
            <a:avLst>
              <a:gd name="adj1" fmla="val 16542"/>
              <a:gd name="adj2" fmla="val 38977"/>
              <a:gd name="adj3" fmla="val 3389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12296" name="AutoShape 5"/>
          <p:cNvSpPr>
            <a:spLocks noChangeArrowheads="1"/>
          </p:cNvSpPr>
          <p:nvPr/>
        </p:nvSpPr>
        <p:spPr bwMode="gray">
          <a:xfrm>
            <a:off x="921543" y="2955926"/>
            <a:ext cx="811213" cy="687387"/>
          </a:xfrm>
          <a:prstGeom prst="curvedRightArrow">
            <a:avLst>
              <a:gd name="adj1" fmla="val 19583"/>
              <a:gd name="adj2" fmla="val 44676"/>
              <a:gd name="adj3" fmla="val 337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Arial Narrow" pitchFamily="34" charset="0"/>
            </a:endParaRPr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>
            <a:off x="635793" y="3598863"/>
            <a:ext cx="2703513" cy="2465388"/>
            <a:chOff x="862" y="713"/>
            <a:chExt cx="3780" cy="3490"/>
          </a:xfrm>
        </p:grpSpPr>
        <p:grpSp>
          <p:nvGrpSpPr>
            <p:cNvPr id="12312" name="Group 7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12325" name="Freeform 8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9 w 1323"/>
                  <a:gd name="T1" fmla="*/ 367 h 1322"/>
                  <a:gd name="T2" fmla="*/ 1448 w 1323"/>
                  <a:gd name="T3" fmla="*/ 1322 h 1322"/>
                  <a:gd name="T4" fmla="*/ 1448 w 1323"/>
                  <a:gd name="T5" fmla="*/ 974 h 1322"/>
                  <a:gd name="T6" fmla="*/ 0 w 1323"/>
                  <a:gd name="T7" fmla="*/ 0 h 1322"/>
                  <a:gd name="T8" fmla="*/ 59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6" name="Freeform 9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7" name="Freeform 10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  <p:grpSp>
          <p:nvGrpSpPr>
            <p:cNvPr id="12313" name="Group 11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12322" name="Freeform 12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9 w 1323"/>
                  <a:gd name="T1" fmla="*/ 367 h 1322"/>
                  <a:gd name="T2" fmla="*/ 1448 w 1323"/>
                  <a:gd name="T3" fmla="*/ 1322 h 1322"/>
                  <a:gd name="T4" fmla="*/ 1448 w 1323"/>
                  <a:gd name="T5" fmla="*/ 974 h 1322"/>
                  <a:gd name="T6" fmla="*/ 0 w 1323"/>
                  <a:gd name="T7" fmla="*/ 0 h 1322"/>
                  <a:gd name="T8" fmla="*/ 59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3" name="Freeform 13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4" name="Freeform 14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  <p:grpSp>
          <p:nvGrpSpPr>
            <p:cNvPr id="12314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12319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9 w 1323"/>
                  <a:gd name="T1" fmla="*/ 367 h 1322"/>
                  <a:gd name="T2" fmla="*/ 1448 w 1323"/>
                  <a:gd name="T3" fmla="*/ 1322 h 1322"/>
                  <a:gd name="T4" fmla="*/ 1448 w 1323"/>
                  <a:gd name="T5" fmla="*/ 974 h 1322"/>
                  <a:gd name="T6" fmla="*/ 0 w 1323"/>
                  <a:gd name="T7" fmla="*/ 0 h 1322"/>
                  <a:gd name="T8" fmla="*/ 59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0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21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  <p:grpSp>
          <p:nvGrpSpPr>
            <p:cNvPr id="12315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12316" name="Freeform 20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9 w 1323"/>
                  <a:gd name="T1" fmla="*/ 367 h 1322"/>
                  <a:gd name="T2" fmla="*/ 1448 w 1323"/>
                  <a:gd name="T3" fmla="*/ 1322 h 1322"/>
                  <a:gd name="T4" fmla="*/ 1448 w 1323"/>
                  <a:gd name="T5" fmla="*/ 974 h 1322"/>
                  <a:gd name="T6" fmla="*/ 0 w 1323"/>
                  <a:gd name="T7" fmla="*/ 0 h 1322"/>
                  <a:gd name="T8" fmla="*/ 59 w 1323"/>
                  <a:gd name="T9" fmla="*/ 367 h 13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1322"/>
                  <a:gd name="T17" fmla="*/ 1323 w 1323"/>
                  <a:gd name="T18" fmla="*/ 1322 h 13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17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3"/>
                  <a:gd name="T16" fmla="*/ 0 h 1418"/>
                  <a:gd name="T17" fmla="*/ 2083 w 2083"/>
                  <a:gd name="T18" fmla="*/ 1418 h 1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  <p:sp>
            <p:nvSpPr>
              <p:cNvPr id="12318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06"/>
                  <a:gd name="T16" fmla="*/ 0 h 1639"/>
                  <a:gd name="T17" fmla="*/ 3406 w 3406"/>
                  <a:gd name="T18" fmla="*/ 1639 h 16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D6D6"/>
                  </a:gs>
                  <a:gs pos="100000">
                    <a:srgbClr val="F8F8F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>
                  <a:latin typeface="Arial Narrow" pitchFamily="34" charset="0"/>
                </a:endParaRPr>
              </a:p>
            </p:txBody>
          </p:sp>
        </p:grpSp>
      </p:grpSp>
      <p:pic>
        <p:nvPicPr>
          <p:cNvPr id="12299" name="Picture 29" descr="num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" y="2098676"/>
            <a:ext cx="18573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1" name="Group 37"/>
          <p:cNvGrpSpPr>
            <a:grpSpLocks/>
          </p:cNvGrpSpPr>
          <p:nvPr/>
        </p:nvGrpSpPr>
        <p:grpSpPr bwMode="auto">
          <a:xfrm>
            <a:off x="285750" y="357188"/>
            <a:ext cx="6072188" cy="785812"/>
            <a:chOff x="720" y="1392"/>
            <a:chExt cx="4058" cy="480"/>
          </a:xfrm>
        </p:grpSpPr>
        <p:sp>
          <p:nvSpPr>
            <p:cNvPr id="34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2309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6" name="AutoShape 40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2302" name="Text Box 58"/>
          <p:cNvSpPr txBox="1">
            <a:spLocks noChangeArrowheads="1"/>
          </p:cNvSpPr>
          <p:nvPr/>
        </p:nvSpPr>
        <p:spPr bwMode="white">
          <a:xfrm>
            <a:off x="785813" y="500063"/>
            <a:ext cx="482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Что такое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2303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Прямоугольник 40"/>
          <p:cNvSpPr>
            <a:spLocks noChangeArrowheads="1"/>
          </p:cNvSpPr>
          <p:nvPr/>
        </p:nvSpPr>
        <p:spPr bwMode="auto">
          <a:xfrm>
            <a:off x="4143375" y="5643578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4DBF9C"/>
                </a:solidFill>
                <a:latin typeface="Arial Narrow" pitchFamily="34" charset="0"/>
                <a:cs typeface="Arial" charset="0"/>
              </a:rPr>
              <a:t>Готовит отчеты о времени активной и пассивной работы сотрудников с приложениями и Интернет</a:t>
            </a:r>
            <a:r>
              <a:rPr lang="en-US" sz="1600" b="1" dirty="0">
                <a:solidFill>
                  <a:srgbClr val="4DBF9C"/>
                </a:solidFill>
                <a:latin typeface="Arial Narrow" pitchFamily="34" charset="0"/>
                <a:cs typeface="Arial" charset="0"/>
              </a:rPr>
              <a:t>.</a:t>
            </a:r>
            <a:endParaRPr lang="ru-RU" sz="1600" dirty="0">
              <a:solidFill>
                <a:srgbClr val="4DBF9C"/>
              </a:solidFill>
            </a:endParaRPr>
          </a:p>
        </p:txBody>
      </p:sp>
      <p:sp>
        <p:nvSpPr>
          <p:cNvPr id="12305" name="Прямоугольник 41"/>
          <p:cNvSpPr>
            <a:spLocks noChangeArrowheads="1"/>
          </p:cNvSpPr>
          <p:nvPr/>
        </p:nvSpPr>
        <p:spPr bwMode="auto">
          <a:xfrm>
            <a:off x="4143375" y="4643438"/>
            <a:ext cx="4357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chemeClr val="accent1"/>
                </a:solidFill>
                <a:latin typeface="Arial Narrow" pitchFamily="34" charset="0"/>
                <a:cs typeface="Arial" charset="0"/>
              </a:rPr>
              <a:t>Реализует систему видео и аудио наблюдения позволяя устанавливать до 4-х камер на компьютер</a:t>
            </a:r>
            <a:r>
              <a:rPr lang="en-US" sz="1600" b="1" dirty="0">
                <a:solidFill>
                  <a:schemeClr val="accent1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  <p:sp>
        <p:nvSpPr>
          <p:cNvPr id="12306" name="Прямоугольник 42"/>
          <p:cNvSpPr>
            <a:spLocks noChangeArrowheads="1"/>
          </p:cNvSpPr>
          <p:nvPr/>
        </p:nvSpPr>
        <p:spPr bwMode="auto">
          <a:xfrm>
            <a:off x="4143375" y="3643313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chemeClr val="folHlink"/>
                </a:solidFill>
                <a:latin typeface="Arial Narrow" pitchFamily="34" charset="0"/>
                <a:cs typeface="Arial" charset="0"/>
              </a:rPr>
              <a:t>Позволяет гибко настроить реакцию на подозрительные действия сотрудников и мгновенно оповещает руководство о них</a:t>
            </a:r>
            <a:r>
              <a:rPr lang="en-US" sz="1600" b="1" dirty="0">
                <a:solidFill>
                  <a:schemeClr val="folHlink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  <p:sp>
        <p:nvSpPr>
          <p:cNvPr id="12307" name="Прямоугольник 46"/>
          <p:cNvSpPr>
            <a:spLocks noChangeArrowheads="1"/>
          </p:cNvSpPr>
          <p:nvPr/>
        </p:nvSpPr>
        <p:spPr bwMode="auto">
          <a:xfrm>
            <a:off x="4143375" y="1428750"/>
            <a:ext cx="43576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Производит контроль и учет:</a:t>
            </a:r>
          </a:p>
          <a:p>
            <a:pPr eaLnBrk="0" hangingPunct="0">
              <a:buFontTx/>
              <a:buChar char="-"/>
            </a:pPr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 рабочего времени</a:t>
            </a:r>
          </a:p>
          <a:p>
            <a:pPr eaLnBrk="0" hangingPunct="0">
              <a:buFontTx/>
              <a:buChar char="-"/>
            </a:pPr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 использования программ</a:t>
            </a:r>
          </a:p>
          <a:p>
            <a:pPr eaLnBrk="0" hangingPunct="0">
              <a:buFontTx/>
              <a:buChar char="-"/>
            </a:pPr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 операций с файлами</a:t>
            </a:r>
          </a:p>
          <a:p>
            <a:pPr eaLnBrk="0" hangingPunct="0">
              <a:buFontTx/>
              <a:buChar char="-"/>
            </a:pPr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 использования Интернет</a:t>
            </a:r>
          </a:p>
          <a:p>
            <a:pPr eaLnBrk="0" hangingPunct="0">
              <a:buFontTx/>
              <a:buChar char="-"/>
            </a:pPr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 вводимых текстов</a:t>
            </a:r>
          </a:p>
          <a:p>
            <a:pPr eaLnBrk="0" hangingPunct="0"/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Производит снимки экранов</a:t>
            </a:r>
          </a:p>
          <a:p>
            <a:pPr eaLnBrk="0" hangingPunct="0"/>
            <a:r>
              <a:rPr lang="ru-RU" sz="1600" b="1" dirty="0">
                <a:solidFill>
                  <a:schemeClr val="accent2"/>
                </a:solidFill>
                <a:latin typeface="Arial Narrow" pitchFamily="34" charset="0"/>
                <a:cs typeface="Arial" charset="0"/>
              </a:rPr>
              <a:t>Имеет удобный интерфейс работы с отчетами</a:t>
            </a:r>
            <a:endParaRPr lang="en-US" sz="1600" b="1" dirty="0">
              <a:solidFill>
                <a:schemeClr val="accent2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8"/>
          <p:cNvSpPr>
            <a:spLocks noChangeArrowheads="1"/>
          </p:cNvSpPr>
          <p:nvPr/>
        </p:nvSpPr>
        <p:spPr bwMode="ltGray">
          <a:xfrm>
            <a:off x="4500563" y="1857375"/>
            <a:ext cx="2000250" cy="4643438"/>
          </a:xfrm>
          <a:prstGeom prst="roundRect">
            <a:avLst>
              <a:gd name="adj" fmla="val 5000"/>
            </a:avLst>
          </a:prstGeom>
          <a:solidFill>
            <a:srgbClr val="FFFFFF">
              <a:alpha val="10196"/>
            </a:srgbClr>
          </a:solidFill>
          <a:ln w="57150" algn="ctr">
            <a:solidFill>
              <a:srgbClr val="D0C9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9" name="AutoShape 58"/>
          <p:cNvSpPr>
            <a:spLocks noChangeArrowheads="1"/>
          </p:cNvSpPr>
          <p:nvPr/>
        </p:nvSpPr>
        <p:spPr bwMode="ltGray">
          <a:xfrm>
            <a:off x="2357438" y="1857375"/>
            <a:ext cx="2000250" cy="4643438"/>
          </a:xfrm>
          <a:prstGeom prst="roundRect">
            <a:avLst>
              <a:gd name="adj" fmla="val 5000"/>
            </a:avLst>
          </a:prstGeom>
          <a:solidFill>
            <a:srgbClr val="FFFFFF">
              <a:alpha val="10196"/>
            </a:srgbClr>
          </a:solidFill>
          <a:ln w="57150" algn="ctr">
            <a:solidFill>
              <a:srgbClr val="D0C9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40" name="AutoShape 58"/>
          <p:cNvSpPr>
            <a:spLocks noChangeArrowheads="1"/>
          </p:cNvSpPr>
          <p:nvPr/>
        </p:nvSpPr>
        <p:spPr bwMode="ltGray">
          <a:xfrm>
            <a:off x="214313" y="1857375"/>
            <a:ext cx="2000250" cy="4643438"/>
          </a:xfrm>
          <a:prstGeom prst="roundRect">
            <a:avLst>
              <a:gd name="adj" fmla="val 5000"/>
            </a:avLst>
          </a:prstGeom>
          <a:solidFill>
            <a:srgbClr val="FFFFFF">
              <a:alpha val="10196"/>
            </a:srgbClr>
          </a:solidFill>
          <a:ln w="57150" algn="ctr">
            <a:solidFill>
              <a:srgbClr val="D0C9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4341" name="Group 37"/>
          <p:cNvGrpSpPr>
            <a:grpSpLocks/>
          </p:cNvGrpSpPr>
          <p:nvPr/>
        </p:nvGrpSpPr>
        <p:grpSpPr bwMode="auto">
          <a:xfrm>
            <a:off x="285750" y="357188"/>
            <a:ext cx="6072188" cy="785812"/>
            <a:chOff x="720" y="1392"/>
            <a:chExt cx="4058" cy="480"/>
          </a:xfrm>
        </p:grpSpPr>
        <p:sp>
          <p:nvSpPr>
            <p:cNvPr id="5" name="AutoShape 3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4382" name="Group 3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40"/>
              <p:cNvSpPr>
                <a:spLocks noChangeArrowheads="1"/>
              </p:cNvSpPr>
              <p:nvPr/>
            </p:nvSpPr>
            <p:spPr bwMode="gray">
              <a:xfrm>
                <a:off x="744" y="1728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8" name="AutoShape 4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4342" name="Text Box 58"/>
          <p:cNvSpPr txBox="1">
            <a:spLocks noChangeArrowheads="1"/>
          </p:cNvSpPr>
          <p:nvPr/>
        </p:nvSpPr>
        <p:spPr bwMode="white">
          <a:xfrm>
            <a:off x="785813" y="500063"/>
            <a:ext cx="482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Что такое </a:t>
            </a:r>
            <a:r>
              <a:rPr lang="ru-RU" sz="24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ТАМЕРЛАН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4343" name="Picture 64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428625" y="357188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93"/>
          <p:cNvSpPr txBox="1">
            <a:spLocks noChangeArrowheads="1"/>
          </p:cNvSpPr>
          <p:nvPr/>
        </p:nvSpPr>
        <p:spPr bwMode="auto">
          <a:xfrm>
            <a:off x="2857500" y="1285875"/>
            <a:ext cx="298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Narrow" pitchFamily="34" charset="0"/>
              </a:rPr>
              <a:t>ОПИСАНИЕ МОДУЛЕЙ</a:t>
            </a:r>
          </a:p>
        </p:txBody>
      </p:sp>
      <p:sp>
        <p:nvSpPr>
          <p:cNvPr id="14346" name="TextBox 60"/>
          <p:cNvSpPr txBox="1">
            <a:spLocks noChangeArrowheads="1"/>
          </p:cNvSpPr>
          <p:nvPr/>
        </p:nvSpPr>
        <p:spPr bwMode="auto">
          <a:xfrm>
            <a:off x="285750" y="3357563"/>
            <a:ext cx="1928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МОДУЛЬ - СЕРВЕР (БАЗА ДАННЫХ) устанавливается на сервер предприятия. </a:t>
            </a:r>
          </a:p>
          <a:p>
            <a:r>
              <a:rPr lang="es-ES" sz="1200" b="1">
                <a:solidFill>
                  <a:srgbClr val="C00000"/>
                </a:solidFill>
              </a:rPr>
              <a:t>Дает возможность создавать и конфигурировать централизованную базу данных о работе сотрудников</a:t>
            </a:r>
            <a:r>
              <a:rPr lang="ru-RU" sz="1200" b="1" dirty="0">
                <a:solidFill>
                  <a:srgbClr val="C00000"/>
                </a:solidFill>
              </a:rPr>
              <a:t>. База данных и модуль сервер могут быть расположены на разных машинах.</a:t>
            </a:r>
          </a:p>
        </p:txBody>
      </p:sp>
      <p:grpSp>
        <p:nvGrpSpPr>
          <p:cNvPr id="14347" name="Group 23"/>
          <p:cNvGrpSpPr>
            <a:grpSpLocks/>
          </p:cNvGrpSpPr>
          <p:nvPr/>
        </p:nvGrpSpPr>
        <p:grpSpPr bwMode="auto">
          <a:xfrm>
            <a:off x="571500" y="1928813"/>
            <a:ext cx="1285875" cy="1285875"/>
            <a:chOff x="2457" y="2000"/>
            <a:chExt cx="901" cy="888"/>
          </a:xfrm>
        </p:grpSpPr>
        <p:pic>
          <p:nvPicPr>
            <p:cNvPr id="14365" name="Picture 24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Oval 2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369" name="Freeform 2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8 w 1321"/>
                <a:gd name="T1" fmla="*/ 0 h 712"/>
                <a:gd name="T2" fmla="*/ 9 w 1321"/>
                <a:gd name="T3" fmla="*/ 0 h 712"/>
                <a:gd name="T4" fmla="*/ 9 w 1321"/>
                <a:gd name="T5" fmla="*/ 0 h 712"/>
                <a:gd name="T6" fmla="*/ 9 w 1321"/>
                <a:gd name="T7" fmla="*/ 0 h 712"/>
                <a:gd name="T8" fmla="*/ 8 w 1321"/>
                <a:gd name="T9" fmla="*/ 0 h 712"/>
                <a:gd name="T10" fmla="*/ 8 w 1321"/>
                <a:gd name="T11" fmla="*/ 1 h 712"/>
                <a:gd name="T12" fmla="*/ 8 w 1321"/>
                <a:gd name="T13" fmla="*/ 1 h 712"/>
                <a:gd name="T14" fmla="*/ 7 w 1321"/>
                <a:gd name="T15" fmla="*/ 1 h 712"/>
                <a:gd name="T16" fmla="*/ 7 w 1321"/>
                <a:gd name="T17" fmla="*/ 1 h 712"/>
                <a:gd name="T18" fmla="*/ 7 w 1321"/>
                <a:gd name="T19" fmla="*/ 1 h 712"/>
                <a:gd name="T20" fmla="*/ 6 w 1321"/>
                <a:gd name="T21" fmla="*/ 1 h 712"/>
                <a:gd name="T22" fmla="*/ 6 w 1321"/>
                <a:gd name="T23" fmla="*/ 1 h 712"/>
                <a:gd name="T24" fmla="*/ 6 w 1321"/>
                <a:gd name="T25" fmla="*/ 1 h 712"/>
                <a:gd name="T26" fmla="*/ 5 w 1321"/>
                <a:gd name="T27" fmla="*/ 1 h 712"/>
                <a:gd name="T28" fmla="*/ 5 w 1321"/>
                <a:gd name="T29" fmla="*/ 1 h 712"/>
                <a:gd name="T30" fmla="*/ 3 w 1321"/>
                <a:gd name="T31" fmla="*/ 1 h 712"/>
                <a:gd name="T32" fmla="*/ 3 w 1321"/>
                <a:gd name="T33" fmla="*/ 1 h 712"/>
                <a:gd name="T34" fmla="*/ 3 w 1321"/>
                <a:gd name="T35" fmla="*/ 1 h 712"/>
                <a:gd name="T36" fmla="*/ 2 w 1321"/>
                <a:gd name="T37" fmla="*/ 1 h 712"/>
                <a:gd name="T38" fmla="*/ 2 w 1321"/>
                <a:gd name="T39" fmla="*/ 1 h 712"/>
                <a:gd name="T40" fmla="*/ 2 w 1321"/>
                <a:gd name="T41" fmla="*/ 1 h 712"/>
                <a:gd name="T42" fmla="*/ 1 w 1321"/>
                <a:gd name="T43" fmla="*/ 1 h 712"/>
                <a:gd name="T44" fmla="*/ 1 w 1321"/>
                <a:gd name="T45" fmla="*/ 1 h 712"/>
                <a:gd name="T46" fmla="*/ 1 w 1321"/>
                <a:gd name="T47" fmla="*/ 1 h 712"/>
                <a:gd name="T48" fmla="*/ 1 w 1321"/>
                <a:gd name="T49" fmla="*/ 1 h 712"/>
                <a:gd name="T50" fmla="*/ 1 w 1321"/>
                <a:gd name="T51" fmla="*/ 1 h 712"/>
                <a:gd name="T52" fmla="*/ 1 w 1321"/>
                <a:gd name="T53" fmla="*/ 1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2 w 1321"/>
                <a:gd name="T71" fmla="*/ 0 h 712"/>
                <a:gd name="T72" fmla="*/ 2 w 1321"/>
                <a:gd name="T73" fmla="*/ 0 h 712"/>
                <a:gd name="T74" fmla="*/ 2 w 1321"/>
                <a:gd name="T75" fmla="*/ 0 h 712"/>
                <a:gd name="T76" fmla="*/ 3 w 1321"/>
                <a:gd name="T77" fmla="*/ 0 h 712"/>
                <a:gd name="T78" fmla="*/ 3 w 1321"/>
                <a:gd name="T79" fmla="*/ 0 h 712"/>
                <a:gd name="T80" fmla="*/ 4 w 1321"/>
                <a:gd name="T81" fmla="*/ 0 h 712"/>
                <a:gd name="T82" fmla="*/ 4 w 1321"/>
                <a:gd name="T83" fmla="*/ 0 h 712"/>
                <a:gd name="T84" fmla="*/ 4 w 1321"/>
                <a:gd name="T85" fmla="*/ 0 h 712"/>
                <a:gd name="T86" fmla="*/ 5 w 1321"/>
                <a:gd name="T87" fmla="*/ 0 h 712"/>
                <a:gd name="T88" fmla="*/ 5 w 1321"/>
                <a:gd name="T89" fmla="*/ 0 h 712"/>
                <a:gd name="T90" fmla="*/ 6 w 1321"/>
                <a:gd name="T91" fmla="*/ 0 h 712"/>
                <a:gd name="T92" fmla="*/ 6 w 1321"/>
                <a:gd name="T93" fmla="*/ 0 h 712"/>
                <a:gd name="T94" fmla="*/ 7 w 1321"/>
                <a:gd name="T95" fmla="*/ 0 h 712"/>
                <a:gd name="T96" fmla="*/ 7 w 1321"/>
                <a:gd name="T97" fmla="*/ 0 h 712"/>
                <a:gd name="T98" fmla="*/ 8 w 1321"/>
                <a:gd name="T99" fmla="*/ 0 h 712"/>
                <a:gd name="T100" fmla="*/ 8 w 1321"/>
                <a:gd name="T101" fmla="*/ 0 h 712"/>
                <a:gd name="T102" fmla="*/ 8 w 1321"/>
                <a:gd name="T103" fmla="*/ 0 h 712"/>
                <a:gd name="T104" fmla="*/ 8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4370" name="Group 27"/>
            <p:cNvGrpSpPr>
              <a:grpSpLocks/>
            </p:cNvGrpSpPr>
            <p:nvPr/>
          </p:nvGrpSpPr>
          <p:grpSpPr bwMode="auto">
            <a:xfrm rot="-1297425" flipH="1" flipV="1">
              <a:off x="2522" y="2688"/>
              <a:ext cx="789" cy="182"/>
              <a:chOff x="2522" y="1060"/>
              <a:chExt cx="900" cy="236"/>
            </a:xfrm>
          </p:grpSpPr>
          <p:grpSp>
            <p:nvGrpSpPr>
              <p:cNvPr id="14371" name="Group 28"/>
              <p:cNvGrpSpPr>
                <a:grpSpLocks/>
              </p:cNvGrpSpPr>
              <p:nvPr/>
            </p:nvGrpSpPr>
            <p:grpSpPr bwMode="auto">
              <a:xfrm>
                <a:off x="2522" y="1060"/>
                <a:ext cx="742" cy="186"/>
                <a:chOff x="1565" y="2568"/>
                <a:chExt cx="1118" cy="279"/>
              </a:xfrm>
            </p:grpSpPr>
            <p:sp>
              <p:nvSpPr>
                <p:cNvPr id="14377" name="AutoShape 2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78" name="AutoShape 3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79" name="AutoShape 3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80" name="AutoShape 3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14372" name="Group 3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373" name="AutoShape 3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74" name="AutoShape 3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75" name="AutoShape 3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4376" name="AutoShape 3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</p:grpSp>
      </p:grpSp>
      <p:sp>
        <p:nvSpPr>
          <p:cNvPr id="120" name="Text Box 42"/>
          <p:cNvSpPr txBox="1">
            <a:spLocks noChangeArrowheads="1"/>
          </p:cNvSpPr>
          <p:nvPr/>
        </p:nvSpPr>
        <p:spPr bwMode="auto">
          <a:xfrm>
            <a:off x="500063" y="2357438"/>
            <a:ext cx="14176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400" b="1" dirty="0">
                <a:latin typeface="Arial Narrow" pitchFamily="34" charset="0"/>
              </a:rPr>
              <a:t>СЕРВЕР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1400" b="1" dirty="0">
                <a:latin typeface="Arial Narrow" pitchFamily="34" charset="0"/>
              </a:rPr>
              <a:t>(База данных)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grpSp>
        <p:nvGrpSpPr>
          <p:cNvPr id="14349" name="Group 46"/>
          <p:cNvGrpSpPr>
            <a:grpSpLocks/>
          </p:cNvGrpSpPr>
          <p:nvPr/>
        </p:nvGrpSpPr>
        <p:grpSpPr bwMode="auto">
          <a:xfrm>
            <a:off x="2428875" y="2071688"/>
            <a:ext cx="4643438" cy="4429125"/>
            <a:chOff x="3443" y="-1580"/>
            <a:chExt cx="1067" cy="2888"/>
          </a:xfrm>
        </p:grpSpPr>
        <p:sp>
          <p:nvSpPr>
            <p:cNvPr id="122" name="AutoShape 47"/>
            <p:cNvSpPr>
              <a:spLocks noChangeArrowheads="1"/>
            </p:cNvSpPr>
            <p:nvPr/>
          </p:nvSpPr>
          <p:spPr bwMode="gray">
            <a:xfrm>
              <a:off x="3443" y="-1580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</a:rPr>
                <a:t>БОСС</a:t>
              </a: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gray">
            <a:xfrm>
              <a:off x="4304" y="1107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350" name="TextBox 132"/>
          <p:cNvSpPr txBox="1">
            <a:spLocks noChangeArrowheads="1"/>
          </p:cNvSpPr>
          <p:nvPr/>
        </p:nvSpPr>
        <p:spPr bwMode="auto">
          <a:xfrm>
            <a:off x="2357438" y="2714625"/>
            <a:ext cx="19288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МОДУЛЬ – «БОСС» (оператор) </a:t>
            </a:r>
            <a:r>
              <a:rPr lang="es-ES" sz="1100" b="1" dirty="0">
                <a:solidFill>
                  <a:srgbClr val="C00000"/>
                </a:solidFill>
              </a:rPr>
              <a:t>Устанавливается на компьютер руководителя и позволяет только ему получать данные о работе сотрудников в реальном времени и в форме удобных отчетов.</a:t>
            </a:r>
            <a:endParaRPr lang="ru-RU" sz="1100" b="1" dirty="0">
              <a:solidFill>
                <a:srgbClr val="C00000"/>
              </a:solidFill>
            </a:endParaRPr>
          </a:p>
          <a:p>
            <a:r>
              <a:rPr lang="es-ES" sz="1100" b="1" dirty="0">
                <a:solidFill>
                  <a:srgbClr val="C00000"/>
                </a:solidFill>
              </a:rPr>
              <a:t>Управление модулем производится в удобной и понятной консоли </a:t>
            </a:r>
            <a:endParaRPr lang="ru-RU" sz="1100" b="1" dirty="0">
              <a:solidFill>
                <a:srgbClr val="C00000"/>
              </a:solidFill>
            </a:endParaRPr>
          </a:p>
          <a:p>
            <a:r>
              <a:rPr lang="ru-RU" sz="1100" b="1" dirty="0">
                <a:solidFill>
                  <a:srgbClr val="C00000"/>
                </a:solidFill>
              </a:rPr>
              <a:t>В последних версиях программного комплекса </a:t>
            </a:r>
            <a:r>
              <a:rPr lang="ru-RU" sz="1100" b="1" dirty="0" smtClean="0">
                <a:solidFill>
                  <a:srgbClr val="C00000"/>
                </a:solidFill>
              </a:rPr>
              <a:t>Тамерлан поддерживается </a:t>
            </a:r>
            <a:r>
              <a:rPr lang="ru-RU" sz="1100" b="1" dirty="0">
                <a:solidFill>
                  <a:srgbClr val="C00000"/>
                </a:solidFill>
              </a:rPr>
              <a:t>контроль персонала через стандартный браузер без модуля «БОСС»</a:t>
            </a:r>
          </a:p>
        </p:txBody>
      </p:sp>
      <p:grpSp>
        <p:nvGrpSpPr>
          <p:cNvPr id="14351" name="Group 53"/>
          <p:cNvGrpSpPr>
            <a:grpSpLocks/>
          </p:cNvGrpSpPr>
          <p:nvPr/>
        </p:nvGrpSpPr>
        <p:grpSpPr bwMode="auto">
          <a:xfrm>
            <a:off x="4572000" y="2071688"/>
            <a:ext cx="1785938" cy="642937"/>
            <a:chOff x="4320" y="1152"/>
            <a:chExt cx="414" cy="402"/>
          </a:xfrm>
        </p:grpSpPr>
        <p:sp>
          <p:nvSpPr>
            <p:cNvPr id="140" name="AutoShape 5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1" name="Freeform 55"/>
            <p:cNvSpPr>
              <a:spLocks/>
            </p:cNvSpPr>
            <p:nvPr/>
          </p:nvSpPr>
          <p:spPr bwMode="ltGray">
            <a:xfrm>
              <a:off x="4334" y="1197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352" name="Rectangle 49"/>
          <p:cNvSpPr>
            <a:spLocks noChangeArrowheads="1"/>
          </p:cNvSpPr>
          <p:nvPr/>
        </p:nvSpPr>
        <p:spPr bwMode="gray">
          <a:xfrm>
            <a:off x="4643438" y="2214563"/>
            <a:ext cx="17335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АДМИНИСТРАТОР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4353" name="TextBox 143"/>
          <p:cNvSpPr txBox="1">
            <a:spLocks noChangeArrowheads="1"/>
          </p:cNvSpPr>
          <p:nvPr/>
        </p:nvSpPr>
        <p:spPr bwMode="auto">
          <a:xfrm>
            <a:off x="4572000" y="3357563"/>
            <a:ext cx="19288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МОДУЛЬ – «администратор» </a:t>
            </a:r>
            <a:r>
              <a:rPr lang="es-ES" sz="1200" b="1">
                <a:solidFill>
                  <a:srgbClr val="C00000"/>
                </a:solidFill>
              </a:rPr>
              <a:t>Устанавливается на компьютер администратора. Позволяет с помощью удобной и информативной консоли дистанционно производить  распределение прав и настройку системы.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354" name="AutoShape 58"/>
          <p:cNvSpPr>
            <a:spLocks noChangeArrowheads="1"/>
          </p:cNvSpPr>
          <p:nvPr/>
        </p:nvSpPr>
        <p:spPr bwMode="ltGray">
          <a:xfrm>
            <a:off x="6643688" y="1857375"/>
            <a:ext cx="2000250" cy="4643438"/>
          </a:xfrm>
          <a:prstGeom prst="roundRect">
            <a:avLst>
              <a:gd name="adj" fmla="val 5000"/>
            </a:avLst>
          </a:prstGeom>
          <a:solidFill>
            <a:srgbClr val="FFFFFF">
              <a:alpha val="10196"/>
            </a:srgbClr>
          </a:solidFill>
          <a:ln w="57150" algn="ctr">
            <a:solidFill>
              <a:srgbClr val="D0C9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4355" name="Group 50"/>
          <p:cNvGrpSpPr>
            <a:grpSpLocks/>
          </p:cNvGrpSpPr>
          <p:nvPr/>
        </p:nvGrpSpPr>
        <p:grpSpPr bwMode="auto">
          <a:xfrm>
            <a:off x="6715125" y="2071688"/>
            <a:ext cx="1785938" cy="642937"/>
            <a:chOff x="4320" y="1152"/>
            <a:chExt cx="414" cy="402"/>
          </a:xfrm>
        </p:grpSpPr>
        <p:sp>
          <p:nvSpPr>
            <p:cNvPr id="147" name="AutoShape 5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gray">
            <a:xfrm>
              <a:off x="4337" y="1197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4356" name="Rectangle 49"/>
          <p:cNvSpPr>
            <a:spLocks noChangeArrowheads="1"/>
          </p:cNvSpPr>
          <p:nvPr/>
        </p:nvSpPr>
        <p:spPr bwMode="gray">
          <a:xfrm>
            <a:off x="7000875" y="2143125"/>
            <a:ext cx="13573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КЛИЕНТСКИЙ МОДУЛЬ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4357" name="TextBox 149"/>
          <p:cNvSpPr txBox="1">
            <a:spLocks noChangeArrowheads="1"/>
          </p:cNvSpPr>
          <p:nvPr/>
        </p:nvSpPr>
        <p:spPr bwMode="auto">
          <a:xfrm>
            <a:off x="6715125" y="3357563"/>
            <a:ext cx="1928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КЛИЕНТСКИЙ МОДУЛЬ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es-ES" sz="1200" b="1">
                <a:solidFill>
                  <a:srgbClr val="C00000"/>
                </a:solidFill>
              </a:rPr>
              <a:t>Тонкий агент, который устанавливается на компьютеры сотрудников и собирает информацию о работе сотрудника, как в скрытом, так и в видимом режиме.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es-ES" sz="1200"/>
              <a:t> </a:t>
            </a:r>
            <a:endParaRPr lang="ru-RU" sz="1200" dirty="0"/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6" name="Freeform 48"/>
          <p:cNvSpPr>
            <a:spLocks/>
          </p:cNvSpPr>
          <p:nvPr/>
        </p:nvSpPr>
        <p:spPr bwMode="gray">
          <a:xfrm>
            <a:off x="2500313" y="2143125"/>
            <a:ext cx="923925" cy="320675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61"/>
          <p:cNvSpPr txBox="1">
            <a:spLocks noChangeArrowheads="1"/>
          </p:cNvSpPr>
          <p:nvPr/>
        </p:nvSpPr>
        <p:spPr bwMode="auto">
          <a:xfrm>
            <a:off x="2714625" y="0"/>
            <a:ext cx="507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СТРУКТУРА ПРОГРАММНОГО КОМПЛЕКСА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304211" cy="6673850"/>
            <a:chOff x="0" y="0"/>
            <a:chExt cx="9304211" cy="6673850"/>
          </a:xfrm>
        </p:grpSpPr>
        <p:pic>
          <p:nvPicPr>
            <p:cNvPr id="13315" name="Picture 77" descr="C:\Users\M\Desktop\structur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67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0"/>
              <a:ext cx="1275827" cy="120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</a:rPr>
              <a:t>Фото - работа с окном онлайн наблюдения на смартфоне:</a:t>
            </a:r>
          </a:p>
        </p:txBody>
      </p:sp>
      <p:pic>
        <p:nvPicPr>
          <p:cNvPr id="15365" name="Picture 6" descr="C:\Users\M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428750"/>
            <a:ext cx="37957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</a:rPr>
              <a:t>Скриншот фрагмента отчета о работе сотрудника с приложениями: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04448" cy="46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39552" y="332656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Облачный сервис ТАМЕРЛАН:</a:t>
            </a:r>
            <a:endParaRPr lang="ru-RU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Опционально возможно использование серверов ТАМЕРЛАН для хранения и обработки  информации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70" y="260648"/>
            <a:ext cx="1220539" cy="1152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0" y="3203319"/>
            <a:ext cx="9144032" cy="2093983"/>
            <a:chOff x="0" y="3203319"/>
            <a:chExt cx="9144032" cy="2093983"/>
          </a:xfrm>
        </p:grpSpPr>
        <p:pic>
          <p:nvPicPr>
            <p:cNvPr id="38914" name="Picture 2" descr="C:\Users\M\Desktop\head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203319"/>
              <a:ext cx="9144032" cy="2093983"/>
            </a:xfrm>
            <a:prstGeom prst="rect">
              <a:avLst/>
            </a:prstGeom>
            <a:no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3645024"/>
              <a:ext cx="991833" cy="9368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АХ@НОВЕЦ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491EA"/>
      </a:accent1>
      <a:accent2>
        <a:srgbClr val="EB943D"/>
      </a:accent2>
      <a:accent3>
        <a:srgbClr val="FFFFFF"/>
      </a:accent3>
      <a:accent4>
        <a:srgbClr val="000000"/>
      </a:accent4>
      <a:accent5>
        <a:srgbClr val="B8C7F3"/>
      </a:accent5>
      <a:accent6>
        <a:srgbClr val="D58636"/>
      </a:accent6>
      <a:hlink>
        <a:srgbClr val="4DBF9C"/>
      </a:hlink>
      <a:folHlink>
        <a:srgbClr val="D0C93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СТАХ@НОВЕЦ</Template>
  <TotalTime>2511</TotalTime>
  <Words>1236</Words>
  <Application>Microsoft Office PowerPoint</Application>
  <PresentationFormat>Экран (4:3)</PresentationFormat>
  <Paragraphs>174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СТАХ@НОВЕЦ</vt:lpstr>
      <vt:lpstr>Диаграмма</vt:lpstr>
      <vt:lpstr>Лист</vt:lpstr>
      <vt:lpstr>ТАМЕРЛАН</vt:lpstr>
      <vt:lpstr>О чем я хочу рассказать: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- работа с окном онлайн наблюдения на смартфоне:</vt:lpstr>
      <vt:lpstr>Скриншот фрагмента отчета о работе сотрудника с приложениями: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Тамерлан</dc:title>
  <dc:creator>cameron</dc:creator>
  <cp:lastModifiedBy>Денис Сим</cp:lastModifiedBy>
  <cp:revision>186</cp:revision>
  <dcterms:created xsi:type="dcterms:W3CDTF">2010-02-25T06:34:19Z</dcterms:created>
  <dcterms:modified xsi:type="dcterms:W3CDTF">2017-07-14T05:55:53Z</dcterms:modified>
</cp:coreProperties>
</file>