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4"/>
  </p:sldMasterIdLst>
  <p:handoutMasterIdLst>
    <p:handoutMasterId r:id="rId23"/>
  </p:handoutMasterIdLst>
  <p:sldIdLst>
    <p:sldId id="256" r:id="rId5"/>
    <p:sldId id="258" r:id="rId6"/>
    <p:sldId id="266" r:id="rId7"/>
    <p:sldId id="262" r:id="rId8"/>
    <p:sldId id="264" r:id="rId9"/>
    <p:sldId id="289" r:id="rId10"/>
    <p:sldId id="298" r:id="rId11"/>
    <p:sldId id="299" r:id="rId12"/>
    <p:sldId id="300" r:id="rId13"/>
    <p:sldId id="302" r:id="rId14"/>
    <p:sldId id="301" r:id="rId15"/>
    <p:sldId id="284" r:id="rId16"/>
    <p:sldId id="293" r:id="rId17"/>
    <p:sldId id="303" r:id="rId18"/>
    <p:sldId id="304" r:id="rId19"/>
    <p:sldId id="305" r:id="rId20"/>
    <p:sldId id="261" r:id="rId21"/>
    <p:sldId id="260" r:id="rId22"/>
  </p:sldIdLst>
  <p:sldSz cx="9144000" cy="6858000" type="screen4x3"/>
  <p:notesSz cx="6934200" cy="10069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18B8FE-850D-47A5-918E-799CA6E170FD}">
          <p14:sldIdLst>
            <p14:sldId id="256"/>
            <p14:sldId id="258"/>
            <p14:sldId id="266"/>
            <p14:sldId id="262"/>
            <p14:sldId id="264"/>
            <p14:sldId id="289"/>
            <p14:sldId id="298"/>
            <p14:sldId id="299"/>
            <p14:sldId id="300"/>
            <p14:sldId id="302"/>
            <p14:sldId id="301"/>
            <p14:sldId id="284"/>
            <p14:sldId id="293"/>
            <p14:sldId id="303"/>
            <p14:sldId id="304"/>
            <p14:sldId id="305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CD32"/>
    <a:srgbClr val="46AD44"/>
    <a:srgbClr val="00B050"/>
    <a:srgbClr val="CCFFFF"/>
    <a:srgbClr val="FFC000"/>
    <a:srgbClr val="0D5F11"/>
    <a:srgbClr val="E97B01"/>
    <a:srgbClr val="0A4A0D"/>
    <a:srgbClr val="083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505224"/>
          </a:xfrm>
          <a:prstGeom prst="rect">
            <a:avLst/>
          </a:prstGeom>
        </p:spPr>
        <p:txBody>
          <a:bodyPr vert="horz" lIns="97155" tIns="48578" rIns="97155" bIns="4857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505224"/>
          </a:xfrm>
          <a:prstGeom prst="rect">
            <a:avLst/>
          </a:prstGeom>
        </p:spPr>
        <p:txBody>
          <a:bodyPr vert="horz" lIns="97155" tIns="48578" rIns="97155" bIns="48578" rtlCol="0"/>
          <a:lstStyle>
            <a:lvl1pPr algn="r">
              <a:defRPr sz="1300"/>
            </a:lvl1pPr>
          </a:lstStyle>
          <a:p>
            <a:fld id="{E6F06C14-4B5D-4119-8D99-6C8A332071CA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64290"/>
            <a:ext cx="3004820" cy="505223"/>
          </a:xfrm>
          <a:prstGeom prst="rect">
            <a:avLst/>
          </a:prstGeom>
        </p:spPr>
        <p:txBody>
          <a:bodyPr vert="horz" lIns="97155" tIns="48578" rIns="97155" bIns="4857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27775" y="9564290"/>
            <a:ext cx="3004820" cy="505223"/>
          </a:xfrm>
          <a:prstGeom prst="rect">
            <a:avLst/>
          </a:prstGeom>
        </p:spPr>
        <p:txBody>
          <a:bodyPr vert="horz" lIns="97155" tIns="48578" rIns="97155" bIns="48578" rtlCol="0" anchor="b"/>
          <a:lstStyle>
            <a:lvl1pPr algn="r">
              <a:defRPr sz="1300"/>
            </a:lvl1pPr>
          </a:lstStyle>
          <a:p>
            <a:fld id="{859DAD25-A398-44C0-8CE3-0DB79BC91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58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6.emf"/><Relationship Id="rId9" Type="http://schemas.openxmlformats.org/officeDocument/2006/relationships/image" Target="../media/image8.emf"/><Relationship Id="rId1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/>
          <a:srcRect r="5771"/>
          <a:stretch/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901" y="2375916"/>
            <a:ext cx="6356350" cy="149961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242645" y="6383618"/>
            <a:ext cx="1615607" cy="274320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fld id="{69BED4BD-F835-486A-99CE-89868C300B24}" type="datetimeFigureOut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01901" y="4132828"/>
            <a:ext cx="3217412" cy="671405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dirty="0"/>
              <a:t>Ф.И.О.</a:t>
            </a:r>
          </a:p>
        </p:txBody>
      </p:sp>
    </p:spTree>
    <p:extLst>
      <p:ext uri="{BB962C8B-B14F-4D97-AF65-F5344CB8AC3E}">
        <p14:creationId xmlns:p14="http://schemas.microsoft.com/office/powerpoint/2010/main" val="142390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/>
          <a:srcRect r="5771"/>
          <a:stretch/>
        </p:blipFill>
        <p:spPr>
          <a:xfrm>
            <a:off x="-1" y="1"/>
            <a:ext cx="9129487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2543576" y="2286000"/>
            <a:ext cx="5514573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100" b="0" dirty="0">
                <a:latin typeface="+mj-lt"/>
              </a:rPr>
              <a:t>http://www.limeon.kz</a:t>
            </a:r>
          </a:p>
          <a:p>
            <a:pPr>
              <a:lnSpc>
                <a:spcPct val="150000"/>
              </a:lnSpc>
            </a:pPr>
            <a:r>
              <a:rPr lang="ru-RU" sz="2100" b="0" dirty="0">
                <a:latin typeface="+mj-lt"/>
              </a:rPr>
              <a:t>info@limeon.kz</a:t>
            </a:r>
          </a:p>
          <a:p>
            <a:pPr>
              <a:lnSpc>
                <a:spcPct val="150000"/>
              </a:lnSpc>
            </a:pPr>
            <a:r>
              <a:rPr lang="ru-RU" sz="2100" b="0" dirty="0">
                <a:latin typeface="+mj-lt"/>
              </a:rPr>
              <a:t>+7 (7172) 511 987</a:t>
            </a:r>
          </a:p>
          <a:p>
            <a:pPr>
              <a:lnSpc>
                <a:spcPct val="150000"/>
              </a:lnSpc>
            </a:pPr>
            <a:r>
              <a:rPr lang="ru-RU" sz="2100" b="0" dirty="0">
                <a:latin typeface="+mj-lt"/>
              </a:rPr>
              <a:t>+7 (7172) 729 879</a:t>
            </a:r>
          </a:p>
          <a:p>
            <a:pPr>
              <a:lnSpc>
                <a:spcPct val="150000"/>
              </a:lnSpc>
            </a:pPr>
            <a:r>
              <a:rPr lang="ru-RU" sz="2100" b="0" dirty="0">
                <a:latin typeface="+mj-lt"/>
              </a:rPr>
              <a:t>г. Астана, ул. Т. Шевченко, д. 8</a:t>
            </a:r>
          </a:p>
        </p:txBody>
      </p:sp>
    </p:spTree>
    <p:extLst>
      <p:ext uri="{BB962C8B-B14F-4D97-AF65-F5344CB8AC3E}">
        <p14:creationId xmlns:p14="http://schemas.microsoft.com/office/powerpoint/2010/main" val="41978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5F1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1759791"/>
            <a:ext cx="8129162" cy="4549571"/>
          </a:xfrm>
        </p:spPr>
        <p:txBody>
          <a:bodyPr>
            <a:normAutofit/>
          </a:bodyPr>
          <a:lstStyle>
            <a:lvl1pPr marL="268288" indent="-268288">
              <a:buClr>
                <a:srgbClr val="FFC000"/>
              </a:buClr>
              <a:defRPr sz="3200">
                <a:latin typeface="+mj-lt"/>
              </a:defRPr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70704"/>
            <a:ext cx="870204" cy="274320"/>
          </a:xfrm>
          <a:prstGeom prst="rect">
            <a:avLst/>
          </a:prstGeom>
        </p:spPr>
        <p:txBody>
          <a:bodyPr/>
          <a:lstStyle/>
          <a:p>
            <a:fld id="{69BED4BD-F835-486A-99CE-89868C300B24}" type="datetimeFigureOut">
              <a:rPr lang="ru-RU" smtClean="0"/>
              <a:t>11.10.2016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9900" y="6470704"/>
            <a:ext cx="5124585" cy="27432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8438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B43B52F8-3A1F-4B56-B428-CC75BE4FF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6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ез заголовка (пусто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4BD-F835-486A-99CE-89868C300B24}" type="datetimeFigureOut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52F8-3A1F-4B56-B428-CC75BE4FF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0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89" y="0"/>
            <a:ext cx="8931037" cy="6858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3055158" y="2819027"/>
            <a:ext cx="5062299" cy="127170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386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69BED4BD-F835-486A-99CE-89868C300B24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76492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58438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B43B52F8-3A1F-4B56-B428-CC75BE4FF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D4BD-F835-486A-99CE-89868C300B24}" type="datetimeFigureOut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B52F8-3A1F-4B56-B428-CC75BE4FF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11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8098" y="6470704"/>
            <a:ext cx="1615607" cy="274320"/>
          </a:xfrm>
          <a:prstGeom prst="rect">
            <a:avLst/>
          </a:prstGeom>
        </p:spPr>
        <p:txBody>
          <a:bodyPr/>
          <a:lstStyle/>
          <a:p>
            <a:fld id="{69BED4BD-F835-486A-99CE-89868C300B24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76492" y="6470704"/>
            <a:ext cx="4426094" cy="2743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8438" y="6470704"/>
            <a:ext cx="730250" cy="274320"/>
          </a:xfrm>
          <a:prstGeom prst="rect">
            <a:avLst/>
          </a:prstGeom>
        </p:spPr>
        <p:txBody>
          <a:bodyPr/>
          <a:lstStyle/>
          <a:p>
            <a:fld id="{B43B52F8-3A1F-4B56-B428-CC75BE4FFC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9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56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правления деятельности Lim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66473" y="6458004"/>
            <a:ext cx="870204" cy="274320"/>
          </a:xfrm>
        </p:spPr>
        <p:txBody>
          <a:bodyPr/>
          <a:lstStyle/>
          <a:p>
            <a:fld id="{69BED4BD-F835-486A-99CE-89868C300B24}" type="datetimeFigureOut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038276" y="6458004"/>
            <a:ext cx="5124585" cy="2743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256814" y="6458004"/>
            <a:ext cx="730250" cy="274320"/>
          </a:xfrm>
        </p:spPr>
        <p:txBody>
          <a:bodyPr/>
          <a:lstStyle/>
          <a:p>
            <a:fld id="{B43B52F8-3A1F-4B56-B428-CC75BE4FFC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759125"/>
            <a:ext cx="9144000" cy="6098875"/>
          </a:xfrm>
          <a:prstGeom prst="rect">
            <a:avLst/>
          </a:prstGeom>
          <a:solidFill>
            <a:srgbClr val="FFE2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-480898" y="-32272"/>
            <a:ext cx="1710187" cy="17101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09178011"/>
              </p:ext>
            </p:extLst>
          </p:nvPr>
        </p:nvGraphicFramePr>
        <p:xfrm>
          <a:off x="3661919" y="71885"/>
          <a:ext cx="1038909" cy="68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CorelDRAW" r:id="rId3" imgW="1029747" imgH="677970" progId="CorelDraw.Graphic.17">
                  <p:embed/>
                </p:oleObj>
              </mc:Choice>
              <mc:Fallback>
                <p:oleObj name="CorelDRAW" r:id="rId3" imgW="1029747" imgH="677970" progId="CorelDraw.Graphic.17">
                  <p:embed/>
                  <p:pic>
                    <p:nvPicPr>
                      <p:cNvPr id="73" name="Объект 7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1919" y="71885"/>
                        <a:ext cx="1038909" cy="68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96" y="240343"/>
            <a:ext cx="1811547" cy="396795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4984455"/>
              </p:ext>
            </p:extLst>
          </p:nvPr>
        </p:nvGraphicFramePr>
        <p:xfrm>
          <a:off x="-334729" y="113897"/>
          <a:ext cx="14351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CorelDRAW" r:id="rId6" imgW="1434676" imgH="1434780" progId="CorelDraw.Graphic.17">
                  <p:embed/>
                </p:oleObj>
              </mc:Choice>
              <mc:Fallback>
                <p:oleObj name="CorelDRAW" r:id="rId6" imgW="1434676" imgH="1434780" progId="CorelDraw.Graphic.17">
                  <p:embed/>
                  <p:pic>
                    <p:nvPicPr>
                      <p:cNvPr id="76" name="Объект 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334729" y="113897"/>
                        <a:ext cx="1435100" cy="143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17155826"/>
              </p:ext>
            </p:extLst>
          </p:nvPr>
        </p:nvGraphicFramePr>
        <p:xfrm>
          <a:off x="3449754" y="290853"/>
          <a:ext cx="4931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CorelDRAW" r:id="rId8" imgW="37548" imgH="363420" progId="CorelDraw.Graphic.17">
                  <p:embed/>
                </p:oleObj>
              </mc:Choice>
              <mc:Fallback>
                <p:oleObj name="CorelDRAW" r:id="rId8" imgW="37548" imgH="363420" progId="CorelDraw.Graphic.17">
                  <p:embed/>
                  <p:pic>
                    <p:nvPicPr>
                      <p:cNvPr id="77" name="Объект 7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49754" y="290853"/>
                        <a:ext cx="49315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1363233" y="1116531"/>
            <a:ext cx="6417534" cy="860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cap="all" spc="75" baseline="0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tx1"/>
                </a:solidFill>
              </a:rPr>
              <a:t>Наша</a:t>
            </a:r>
            <a:r>
              <a:rPr lang="ru-RU" sz="3600" baseline="0" dirty="0">
                <a:solidFill>
                  <a:schemeClr val="tx1"/>
                </a:solidFill>
              </a:rPr>
              <a:t> деятельность</a:t>
            </a:r>
            <a:r>
              <a:rPr lang="ru-RU" sz="3600" dirty="0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664129" y="1874267"/>
            <a:ext cx="8778247" cy="533044"/>
            <a:chOff x="703163" y="2132792"/>
            <a:chExt cx="14793996" cy="898341"/>
          </a:xfrm>
          <a:solidFill>
            <a:srgbClr val="00B050"/>
          </a:solidFill>
        </p:grpSpPr>
        <p:sp>
          <p:nvSpPr>
            <p:cNvPr id="14" name="Прямоугольник 13"/>
            <p:cNvSpPr/>
            <p:nvPr/>
          </p:nvSpPr>
          <p:spPr>
            <a:xfrm rot="10800000">
              <a:off x="841835" y="2230528"/>
              <a:ext cx="14655324" cy="690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1453343" y="2377992"/>
              <a:ext cx="8984553" cy="4278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0" tIns="45720" rIns="85344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bg1"/>
                  </a:solidFill>
                  <a:latin typeface="+mj-lt"/>
                </a:rPr>
                <a:t>ПОСТАВКА ЛИЦЕНЗИОННОГО ПРОГРАММНОГО ОБЕСПЕЧЕНИЯ И УПРАВЛЕНИЕ ЛИЦЕНЗИОННЫМИ АКТИВАМИ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703163" y="2132792"/>
              <a:ext cx="898340" cy="898341"/>
            </a:xfrm>
            <a:prstGeom prst="ellipse">
              <a:avLst/>
            </a:prstGeom>
            <a:grpFill/>
            <a:ln w="79375">
              <a:solidFill>
                <a:srgbClr val="FFE2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7" name="Группа 16"/>
          <p:cNvGrpSpPr/>
          <p:nvPr userDrawn="1"/>
        </p:nvGrpSpPr>
        <p:grpSpPr>
          <a:xfrm>
            <a:off x="664129" y="2449670"/>
            <a:ext cx="8778247" cy="533044"/>
            <a:chOff x="703163" y="2132792"/>
            <a:chExt cx="14793996" cy="898341"/>
          </a:xfrm>
          <a:solidFill>
            <a:srgbClr val="00B050"/>
          </a:solidFill>
        </p:grpSpPr>
        <p:sp>
          <p:nvSpPr>
            <p:cNvPr id="18" name="Прямоугольник 17"/>
            <p:cNvSpPr/>
            <p:nvPr/>
          </p:nvSpPr>
          <p:spPr>
            <a:xfrm rot="10800000">
              <a:off x="841835" y="2264756"/>
              <a:ext cx="14655324" cy="6562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1453343" y="2377992"/>
              <a:ext cx="13404143" cy="4278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0" tIns="45720" rIns="85344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bg1"/>
                  </a:solidFill>
                  <a:latin typeface="+mj-lt"/>
                </a:rPr>
                <a:t>ПОСТРОЕНИЕ И СОПРОВОЖДЕНИЕ СИСТЕМ ИНФОРМАЦИОННОЙ БЕЗОПАСНОСТИ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703163" y="2132792"/>
              <a:ext cx="898340" cy="898341"/>
            </a:xfrm>
            <a:prstGeom prst="ellipse">
              <a:avLst/>
            </a:prstGeom>
            <a:grpFill/>
            <a:ln w="79375">
              <a:solidFill>
                <a:srgbClr val="FFE2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664129" y="3020764"/>
            <a:ext cx="8778247" cy="533044"/>
            <a:chOff x="703163" y="2132792"/>
            <a:chExt cx="14793996" cy="898341"/>
          </a:xfrm>
          <a:solidFill>
            <a:srgbClr val="00B050"/>
          </a:solidFill>
        </p:grpSpPr>
        <p:sp>
          <p:nvSpPr>
            <p:cNvPr id="22" name="Прямоугольник 21"/>
            <p:cNvSpPr/>
            <p:nvPr/>
          </p:nvSpPr>
          <p:spPr>
            <a:xfrm rot="10800000">
              <a:off x="841834" y="2264756"/>
              <a:ext cx="14655325" cy="6562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1453343" y="2377992"/>
              <a:ext cx="13404142" cy="4278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0" tIns="45720" rIns="85344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bg1"/>
                  </a:solidFill>
                  <a:latin typeface="+mj-lt"/>
                </a:rPr>
                <a:t>ПОСТРОЕНИЕ ИНФРАСТРУКТУРНЫХ РЕШЕНИЙ И СИСТЕМ ВИРТУАЛИЗАЦИИ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703163" y="2132792"/>
              <a:ext cx="898340" cy="898341"/>
            </a:xfrm>
            <a:prstGeom prst="ellipse">
              <a:avLst/>
            </a:prstGeom>
            <a:grpFill/>
            <a:ln w="79375">
              <a:solidFill>
                <a:srgbClr val="FFE2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5" name="Группа 24"/>
          <p:cNvGrpSpPr/>
          <p:nvPr userDrawn="1"/>
        </p:nvGrpSpPr>
        <p:grpSpPr>
          <a:xfrm>
            <a:off x="664129" y="3591858"/>
            <a:ext cx="8778247" cy="533044"/>
            <a:chOff x="703163" y="2132792"/>
            <a:chExt cx="14793996" cy="898341"/>
          </a:xfrm>
          <a:solidFill>
            <a:srgbClr val="00B050"/>
          </a:solidFill>
        </p:grpSpPr>
        <p:sp>
          <p:nvSpPr>
            <p:cNvPr id="26" name="Прямоугольник 25"/>
            <p:cNvSpPr/>
            <p:nvPr/>
          </p:nvSpPr>
          <p:spPr>
            <a:xfrm rot="10800000">
              <a:off x="841834" y="2264756"/>
              <a:ext cx="14655325" cy="6562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1453343" y="2377992"/>
              <a:ext cx="13404142" cy="4278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0" tIns="45720" rIns="85344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bg1"/>
                  </a:solidFill>
                  <a:latin typeface="+mj-lt"/>
                </a:rPr>
                <a:t>РАЗРАБОТКА ПРОГРАММНОГО ОБЕСПЕЧЕНИЯ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703163" y="2132792"/>
              <a:ext cx="898340" cy="898341"/>
            </a:xfrm>
            <a:prstGeom prst="ellipse">
              <a:avLst/>
            </a:prstGeom>
            <a:grpFill/>
            <a:ln w="79375">
              <a:solidFill>
                <a:srgbClr val="FFE2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29" name="Группа 28"/>
          <p:cNvGrpSpPr/>
          <p:nvPr userDrawn="1"/>
        </p:nvGrpSpPr>
        <p:grpSpPr>
          <a:xfrm>
            <a:off x="664129" y="4170823"/>
            <a:ext cx="8778247" cy="533044"/>
            <a:chOff x="703163" y="2132792"/>
            <a:chExt cx="14793996" cy="898341"/>
          </a:xfrm>
          <a:solidFill>
            <a:srgbClr val="00B050"/>
          </a:solidFill>
        </p:grpSpPr>
        <p:sp>
          <p:nvSpPr>
            <p:cNvPr id="30" name="Прямоугольник 29"/>
            <p:cNvSpPr/>
            <p:nvPr/>
          </p:nvSpPr>
          <p:spPr>
            <a:xfrm rot="10800000">
              <a:off x="841834" y="2264756"/>
              <a:ext cx="14655325" cy="6562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TextBox 30"/>
            <p:cNvSpPr txBox="1"/>
            <p:nvPr/>
          </p:nvSpPr>
          <p:spPr>
            <a:xfrm>
              <a:off x="1453343" y="2377992"/>
              <a:ext cx="13404142" cy="4278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0" tIns="45720" rIns="85344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bg1"/>
                  </a:solidFill>
                  <a:latin typeface="+mj-lt"/>
                </a:rPr>
                <a:t>СОЗДАНИЕ КОРПОРАТИВНЫХ ВЕБ-ПОРТАЛОВ И ИНТЕРНЕТ САЙТОВ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703163" y="2132792"/>
              <a:ext cx="898340" cy="898341"/>
            </a:xfrm>
            <a:prstGeom prst="ellipse">
              <a:avLst/>
            </a:prstGeom>
            <a:grpFill/>
            <a:ln w="79375">
              <a:solidFill>
                <a:srgbClr val="FFE2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664129" y="4746226"/>
            <a:ext cx="8778247" cy="533044"/>
            <a:chOff x="703163" y="2132792"/>
            <a:chExt cx="14793996" cy="898341"/>
          </a:xfrm>
          <a:solidFill>
            <a:srgbClr val="00B050"/>
          </a:solidFill>
        </p:grpSpPr>
        <p:sp>
          <p:nvSpPr>
            <p:cNvPr id="34" name="Прямоугольник 33"/>
            <p:cNvSpPr/>
            <p:nvPr/>
          </p:nvSpPr>
          <p:spPr>
            <a:xfrm rot="10800000">
              <a:off x="841834" y="2264756"/>
              <a:ext cx="14655325" cy="6562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TextBox 34"/>
            <p:cNvSpPr txBox="1"/>
            <p:nvPr/>
          </p:nvSpPr>
          <p:spPr>
            <a:xfrm>
              <a:off x="1453343" y="2377992"/>
              <a:ext cx="13404142" cy="4278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0" tIns="45720" rIns="85344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bg1"/>
                  </a:solidFill>
                  <a:latin typeface="+mj-lt"/>
                </a:rPr>
                <a:t>АВТОМАТИЗАЦИЯ СИСТЕМ УПРАВЛЕНЧЕСКОЙ И ФИНАНСОВОЙ ОТЧЕТНОСТИ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703163" y="2132792"/>
              <a:ext cx="898340" cy="898341"/>
            </a:xfrm>
            <a:prstGeom prst="ellipse">
              <a:avLst/>
            </a:prstGeom>
            <a:grpFill/>
            <a:ln w="79375">
              <a:solidFill>
                <a:srgbClr val="FFE2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37" name="Группа 36"/>
          <p:cNvGrpSpPr/>
          <p:nvPr userDrawn="1"/>
        </p:nvGrpSpPr>
        <p:grpSpPr>
          <a:xfrm>
            <a:off x="664129" y="5317320"/>
            <a:ext cx="8778247" cy="533044"/>
            <a:chOff x="703163" y="2132792"/>
            <a:chExt cx="14793996" cy="898341"/>
          </a:xfrm>
          <a:solidFill>
            <a:srgbClr val="00B050"/>
          </a:solidFill>
        </p:grpSpPr>
        <p:sp>
          <p:nvSpPr>
            <p:cNvPr id="38" name="Прямоугольник 37"/>
            <p:cNvSpPr/>
            <p:nvPr/>
          </p:nvSpPr>
          <p:spPr>
            <a:xfrm rot="10800000">
              <a:off x="841834" y="2264756"/>
              <a:ext cx="14655325" cy="6562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xtBox 38"/>
            <p:cNvSpPr txBox="1"/>
            <p:nvPr/>
          </p:nvSpPr>
          <p:spPr>
            <a:xfrm>
              <a:off x="1453343" y="2377992"/>
              <a:ext cx="13404142" cy="4278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0" tIns="45720" rIns="85344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bg1"/>
                  </a:solidFill>
                  <a:latin typeface="+mj-lt"/>
                </a:rPr>
                <a:t>КОМПЬЮТЕРНАЯ ЛИНГВИСТИКА</a:t>
              </a:r>
            </a:p>
          </p:txBody>
        </p:sp>
        <p:sp>
          <p:nvSpPr>
            <p:cNvPr id="40" name="Овал 39"/>
            <p:cNvSpPr/>
            <p:nvPr/>
          </p:nvSpPr>
          <p:spPr>
            <a:xfrm>
              <a:off x="703163" y="2132792"/>
              <a:ext cx="898340" cy="898341"/>
            </a:xfrm>
            <a:prstGeom prst="ellipse">
              <a:avLst/>
            </a:prstGeom>
            <a:grpFill/>
            <a:ln w="79375">
              <a:solidFill>
                <a:srgbClr val="FFE2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1" name="Группа 40"/>
          <p:cNvGrpSpPr/>
          <p:nvPr userDrawn="1"/>
        </p:nvGrpSpPr>
        <p:grpSpPr>
          <a:xfrm>
            <a:off x="664129" y="5888414"/>
            <a:ext cx="8778247" cy="533044"/>
            <a:chOff x="703163" y="2132792"/>
            <a:chExt cx="14793996" cy="898341"/>
          </a:xfrm>
          <a:solidFill>
            <a:srgbClr val="00B050"/>
          </a:solidFill>
        </p:grpSpPr>
        <p:sp>
          <p:nvSpPr>
            <p:cNvPr id="42" name="Прямоугольник 41"/>
            <p:cNvSpPr/>
            <p:nvPr/>
          </p:nvSpPr>
          <p:spPr>
            <a:xfrm rot="10800000">
              <a:off x="841834" y="2264756"/>
              <a:ext cx="14655325" cy="6562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TextBox 42"/>
            <p:cNvSpPr txBox="1"/>
            <p:nvPr/>
          </p:nvSpPr>
          <p:spPr>
            <a:xfrm>
              <a:off x="1453343" y="2377992"/>
              <a:ext cx="13404142" cy="42784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0" tIns="45720" rIns="85344" bIns="45720" numCol="1" spcCol="1270" anchor="ctr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bg1"/>
                  </a:solidFill>
                  <a:latin typeface="+mj-lt"/>
                </a:rPr>
                <a:t>ОБОРУДОВАНИЕ</a:t>
              </a:r>
            </a:p>
          </p:txBody>
        </p:sp>
        <p:sp>
          <p:nvSpPr>
            <p:cNvPr id="44" name="Овал 43"/>
            <p:cNvSpPr/>
            <p:nvPr/>
          </p:nvSpPr>
          <p:spPr>
            <a:xfrm>
              <a:off x="703163" y="2132792"/>
              <a:ext cx="898340" cy="898341"/>
            </a:xfrm>
            <a:prstGeom prst="ellipse">
              <a:avLst/>
            </a:prstGeom>
            <a:grpFill/>
            <a:ln w="79375">
              <a:solidFill>
                <a:srgbClr val="FFE29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</p:grpSp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7" y="1852891"/>
            <a:ext cx="575981" cy="57598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3" y="2446433"/>
            <a:ext cx="572844" cy="57284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2" y="3098555"/>
            <a:ext cx="371474" cy="37147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90" y="3690296"/>
            <a:ext cx="327568" cy="32756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80" y="4229636"/>
            <a:ext cx="403037" cy="40303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42" y="4850716"/>
            <a:ext cx="322484" cy="32248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8" y="5395623"/>
            <a:ext cx="391081" cy="391081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9" y="5964597"/>
            <a:ext cx="381452" cy="3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0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7" y="498524"/>
            <a:ext cx="812916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2286000"/>
            <a:ext cx="812916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498524"/>
            <a:ext cx="0" cy="9144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662810" y="6368741"/>
            <a:ext cx="1287217" cy="359066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68097" y="6458004"/>
            <a:ext cx="870204" cy="27432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fld id="{69BED4BD-F835-486A-99CE-89868C300B24}" type="datetimeFigureOut">
              <a:rPr lang="ru-RU" smtClean="0"/>
              <a:pPr/>
              <a:t>11.10.2016</a:t>
            </a:fld>
            <a:endParaRPr lang="ru-RU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9900" y="6458004"/>
            <a:ext cx="5124585" cy="27432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endParaRPr lang="ru-RU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58438" y="6458004"/>
            <a:ext cx="730250" cy="27432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fld id="{B43B52F8-3A1F-4B56-B428-CC75BE4FF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5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7" r:id="rId2"/>
    <p:sldLayoutId id="2147484041" r:id="rId3"/>
    <p:sldLayoutId id="2147484040" r:id="rId4"/>
    <p:sldLayoutId id="2147484031" r:id="rId5"/>
    <p:sldLayoutId id="2147484042" r:id="rId6"/>
    <p:sldLayoutId id="2147484032" r:id="rId7"/>
    <p:sldLayoutId id="2147484039" r:id="rId8"/>
    <p:sldLayoutId id="2147484043" r:id="rId9"/>
    <p:sldLayoutId id="2147484038" r:id="rId10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4000" kern="1200" cap="all" spc="75" baseline="0">
          <a:solidFill>
            <a:srgbClr val="0D5F11"/>
          </a:solidFill>
          <a:latin typeface="+mj-lt"/>
          <a:ea typeface="+mj-ea"/>
          <a:cs typeface="+mj-cs"/>
        </a:defRPr>
      </a:lvl1pPr>
    </p:titleStyle>
    <p:bodyStyle>
      <a:lvl1pPr marL="117872" indent="-117872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E97B01"/>
        </a:buClr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92869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50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97656" indent="-58341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E97B0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352425" indent="-50006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00B050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404813" indent="-50006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E97B01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901" y="2557117"/>
            <a:ext cx="6356350" cy="1911413"/>
          </a:xfrm>
        </p:spPr>
        <p:txBody>
          <a:bodyPr>
            <a:normAutofit fontScale="90000"/>
          </a:bodyPr>
          <a:lstStyle/>
          <a:p>
            <a:r>
              <a:rPr lang="ru-RU" dirty="0"/>
              <a:t>Облачный сервис автоматизированного перевода документов</a:t>
            </a:r>
            <a:br>
              <a:rPr lang="en-US" dirty="0"/>
            </a:br>
            <a:r>
              <a:rPr lang="en-US" b="1" dirty="0" err="1"/>
              <a:t>soylem</a:t>
            </a:r>
            <a:r>
              <a:rPr lang="en-US" b="1" dirty="0"/>
              <a:t> cat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49150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Работа с проектами и документами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17" y="1601512"/>
            <a:ext cx="6798173" cy="4548187"/>
          </a:xfrm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862876" y="3512408"/>
            <a:ext cx="1032184" cy="422831"/>
          </a:xfrm>
          <a:prstGeom prst="wedgeRoundRectCallout">
            <a:avLst>
              <a:gd name="adj1" fmla="val 99506"/>
              <a:gd name="adj2" fmla="val -9764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Список всех проектов пользователя</a:t>
            </a:r>
            <a:endParaRPr lang="ru-RU" sz="8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594602" y="3572044"/>
            <a:ext cx="1146239" cy="303561"/>
          </a:xfrm>
          <a:prstGeom prst="wedgeRoundRectCallout">
            <a:avLst>
              <a:gd name="adj1" fmla="val -72043"/>
              <a:gd name="adj2" fmla="val 10928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Список документов текущего проекта</a:t>
            </a:r>
            <a:endParaRPr lang="ru-RU" sz="8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222179" y="1601512"/>
            <a:ext cx="945542" cy="449925"/>
          </a:xfrm>
          <a:prstGeom prst="wedgeRoundRectCallout">
            <a:avLst>
              <a:gd name="adj1" fmla="val 88574"/>
              <a:gd name="adj2" fmla="val 3922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Сквозной поиск по всем документам</a:t>
            </a:r>
            <a:endParaRPr lang="ru-RU" sz="8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592330" y="2736368"/>
            <a:ext cx="1160191" cy="444154"/>
          </a:xfrm>
          <a:prstGeom prst="wedgeRoundRectCallout">
            <a:avLst>
              <a:gd name="adj1" fmla="val -127859"/>
              <a:gd name="adj2" fmla="val 662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Выделение проектов с приближающимися сроками исполнения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76795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79" y="1470989"/>
            <a:ext cx="6833769" cy="4572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Рабочая область перевода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951449" y="1412924"/>
            <a:ext cx="1312314" cy="399973"/>
          </a:xfrm>
          <a:prstGeom prst="wedgeRoundRectCallout">
            <a:avLst>
              <a:gd name="adj1" fmla="val -107753"/>
              <a:gd name="adj2" fmla="val 9940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Отслеживание объема выполненной работы в онлайн-режиме</a:t>
            </a:r>
            <a:endParaRPr lang="ru-RU" sz="8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607606" y="4053960"/>
            <a:ext cx="1390502" cy="540689"/>
          </a:xfrm>
          <a:prstGeom prst="wedgeRoundRectCallout">
            <a:avLst>
              <a:gd name="adj1" fmla="val -101811"/>
              <a:gd name="adj2" fmla="val -10020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Текст для перевода выдается по сегментам (предложениям) для удобства работы</a:t>
            </a:r>
            <a:endParaRPr lang="ru-RU" sz="8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650131" y="5572782"/>
            <a:ext cx="1312314" cy="399973"/>
          </a:xfrm>
          <a:prstGeom prst="wedgeRoundRectCallout">
            <a:avLst>
              <a:gd name="adj1" fmla="val -64128"/>
              <a:gd name="adj2" fmla="val -5565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Доступ к встроенным словарям </a:t>
            </a:r>
            <a:r>
              <a:rPr lang="en-US" sz="800" dirty="0">
                <a:solidFill>
                  <a:schemeClr val="tx1"/>
                </a:solidFill>
              </a:rPr>
              <a:t>SOYLEM</a:t>
            </a:r>
            <a:endParaRPr lang="ru-RU" sz="8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386761" y="4053960"/>
            <a:ext cx="1312314" cy="399973"/>
          </a:xfrm>
          <a:prstGeom prst="wedgeRoundRectCallout">
            <a:avLst>
              <a:gd name="adj1" fmla="val -75640"/>
              <a:gd name="adj2" fmla="val -19481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Поле перевода с возможностью ручного редактирования </a:t>
            </a:r>
            <a:endParaRPr lang="ru-RU" sz="8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726331" y="5774810"/>
            <a:ext cx="1915289" cy="681677"/>
          </a:xfrm>
          <a:prstGeom prst="wedgeRoundRectCallout">
            <a:avLst>
              <a:gd name="adj1" fmla="val -105586"/>
              <a:gd name="adj2" fmla="val -5778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Панель САТ-инструментов для быстрого просмотра и вставки результата машинного перевода, совпадений из базы ТМ или слова из пользовательского словаря</a:t>
            </a:r>
            <a:endParaRPr lang="ru-RU" sz="8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812872" y="1612910"/>
            <a:ext cx="1084387" cy="399973"/>
          </a:xfrm>
          <a:prstGeom prst="wedgeRoundRectCallout">
            <a:avLst>
              <a:gd name="adj1" fmla="val -43226"/>
              <a:gd name="adj2" fmla="val 11332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Возможность скачать перевод в исходном формате</a:t>
            </a:r>
            <a:endParaRPr lang="ru-RU" sz="8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82990" y="2535054"/>
            <a:ext cx="945542" cy="303561"/>
          </a:xfrm>
          <a:prstGeom prst="wedgeRoundRectCallout">
            <a:avLst>
              <a:gd name="adj1" fmla="val 99506"/>
              <a:gd name="adj2" fmla="val -9764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Рабочее меню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170998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Коллективная работа</a:t>
            </a: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607110" y="1624320"/>
            <a:ext cx="2307025" cy="300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500" b="1" dirty="0"/>
              <a:t>Категории пользователей</a:t>
            </a:r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3772907" y="1637761"/>
            <a:ext cx="1674841" cy="266327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268288" indent="-268288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28600" indent="-92869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50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7656" indent="-58341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E97B0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2425" indent="-50006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50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50006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E97B0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1600" b="1" dirty="0"/>
              <a:t>Роли </a:t>
            </a:r>
            <a:r>
              <a:rPr lang="ru-RU" sz="1500" b="1" dirty="0"/>
              <a:t>пользователей</a:t>
            </a:r>
            <a:endParaRPr lang="ru-RU" sz="1600" b="1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236892" y="1647206"/>
            <a:ext cx="2417865" cy="26331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268288" indent="-268288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28600" indent="-92869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50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7656" indent="-58341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E97B0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2425" indent="-50006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50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50006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E97B0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1500" b="1" dirty="0"/>
              <a:t>Функции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2307" y="2656829"/>
            <a:ext cx="2402275" cy="557908"/>
          </a:xfrm>
          <a:prstGeom prst="rect">
            <a:avLst/>
          </a:prstGeom>
          <a:solidFill>
            <a:srgbClr val="46AD44"/>
          </a:solidFill>
          <a:ln>
            <a:solidFill>
              <a:srgbClr val="46A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latin typeface="+mj-lt"/>
              </a:rPr>
              <a:t>Независимый исполнитель </a:t>
            </a:r>
          </a:p>
          <a:p>
            <a:pPr algn="ctr"/>
            <a:r>
              <a:rPr lang="ru-RU" sz="1050" b="1" dirty="0">
                <a:latin typeface="+mj-lt"/>
              </a:rPr>
              <a:t>(</a:t>
            </a:r>
            <a:r>
              <a:rPr lang="ru-RU" sz="1050" b="1" dirty="0" err="1">
                <a:latin typeface="+mj-lt"/>
              </a:rPr>
              <a:t>фрилансер</a:t>
            </a:r>
            <a:r>
              <a:rPr lang="ru-RU" sz="1050" b="1" dirty="0">
                <a:latin typeface="+mj-lt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2307" y="3214737"/>
            <a:ext cx="2402275" cy="553998"/>
          </a:xfrm>
          <a:prstGeom prst="rect">
            <a:avLst/>
          </a:prstGeom>
          <a:ln>
            <a:solidFill>
              <a:srgbClr val="46AD4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+mj-lt"/>
              </a:rPr>
              <a:t>пользователь, зарегистрированный под личной учетной записью и работающий напрямую с заказчиком перевода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2307" y="4519258"/>
            <a:ext cx="2402275" cy="539018"/>
          </a:xfrm>
          <a:prstGeom prst="rect">
            <a:avLst/>
          </a:prstGeom>
          <a:solidFill>
            <a:srgbClr val="46AD44"/>
          </a:solidFill>
          <a:ln>
            <a:solidFill>
              <a:srgbClr val="46A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447675" algn="l"/>
              </a:tabLst>
            </a:pPr>
            <a:r>
              <a:rPr lang="ru-RU" sz="1050" b="1" dirty="0">
                <a:latin typeface="+mj-lt"/>
              </a:rPr>
              <a:t>Корпоративный пользователь </a:t>
            </a:r>
          </a:p>
          <a:p>
            <a:pPr algn="ctr">
              <a:tabLst>
                <a:tab pos="447675" algn="l"/>
              </a:tabLst>
            </a:pPr>
            <a:r>
              <a:rPr lang="ru-RU" sz="1050" b="1" dirty="0">
                <a:latin typeface="+mj-lt"/>
              </a:rPr>
              <a:t>(группа пользователей)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2307" y="5058276"/>
            <a:ext cx="2402275" cy="707886"/>
          </a:xfrm>
          <a:prstGeom prst="rect">
            <a:avLst/>
          </a:prstGeom>
          <a:ln>
            <a:solidFill>
              <a:srgbClr val="46AD4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+mj-lt"/>
              </a:rPr>
              <a:t>организация, зарегистрированная под корпоративной учетной записью, имеющая команду исполнителей для решения переводческих задач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08" y="3826528"/>
            <a:ext cx="963270" cy="9632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19" y="2104607"/>
            <a:ext cx="679047" cy="67904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372182" y="1972235"/>
            <a:ext cx="2457120" cy="36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+mj-lt"/>
              </a:rPr>
              <a:t>Заказчик перевода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72180" y="2338745"/>
            <a:ext cx="2457120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+mj-lt"/>
              </a:rPr>
              <a:t>пользователь сервиса, создающий проект и передающий его на выполнение команде проекта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236898" y="1967626"/>
            <a:ext cx="2507054" cy="45561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+mj-lt"/>
              </a:rPr>
              <a:t>Совместная работа со словарями и базами ТМ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236896" y="2430592"/>
            <a:ext cx="2507054" cy="101566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</a:rPr>
              <a:t>Коллективное пополнение баз словарей и TM с последующим утверждением менеджером проекта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</a:rPr>
              <a:t>Возможность делиться словарями и базами TM c другими пользователями SOYLEM CAT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72182" y="2997711"/>
            <a:ext cx="2457120" cy="36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+mj-lt"/>
              </a:rPr>
              <a:t>Менеджер проекта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72180" y="3376591"/>
            <a:ext cx="2457120" cy="86177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сотрудник компании, осуществляющий управление проектами, корпоративными словарями, базами </a:t>
            </a:r>
            <a:r>
              <a:rPr lang="en-US" sz="1000" dirty="0"/>
              <a:t>TM</a:t>
            </a:r>
            <a:r>
              <a:rPr lang="ru-RU" sz="1000" dirty="0"/>
              <a:t> и другими настройками и распределяющий задачи между исполнителями</a:t>
            </a:r>
            <a:endParaRPr lang="ru-RU" sz="1000" dirty="0"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72180" y="4333875"/>
            <a:ext cx="2457120" cy="36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+mj-lt"/>
              </a:rPr>
              <a:t>Контролер качества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372178" y="4702001"/>
            <a:ext cx="2457120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+mj-lt"/>
              </a:rPr>
              <a:t>член команды проекта, осуществляющий проверку качества перевода документов и утверждающий завершенные проекты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45" y="1883239"/>
            <a:ext cx="540000" cy="54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17" y="2838363"/>
            <a:ext cx="684000" cy="684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43" y="4263685"/>
            <a:ext cx="489577" cy="48957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3381770" y="5345103"/>
            <a:ext cx="2457120" cy="36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+mj-lt"/>
              </a:rPr>
              <a:t>Исполнитель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381768" y="5713229"/>
            <a:ext cx="2457120" cy="55399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+mj-lt"/>
              </a:rPr>
              <a:t>член команды проекта - специалист-переводчик, непосредственно работающий с переводами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18" y="5266008"/>
            <a:ext cx="514302" cy="514302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6236896" y="3560457"/>
            <a:ext cx="2507054" cy="2660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+mj-lt"/>
              </a:rPr>
              <a:t>Командная работа с проектом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236894" y="3832922"/>
            <a:ext cx="2507054" cy="116955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</a:rPr>
              <a:t>Обсуждение и комментирование проекта на уровне документов или отдельных их сегментов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</a:rPr>
              <a:t>За каждый этап (создание проекта, работа над переводом, проверка и утверждение) отвечает конкретный назначенный пользователь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236894" y="5123068"/>
            <a:ext cx="2507054" cy="26607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+mj-lt"/>
              </a:rPr>
              <a:t>Контроль переводческой работы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236892" y="5395533"/>
            <a:ext cx="2507054" cy="86177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</a:rPr>
              <a:t>Каждый этап переводческого процесса контролирует назначенный участник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</a:rPr>
              <a:t>По каждому процессу или участнику строится статистика перевода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ru-RU" sz="1000" dirty="0">
                <a:latin typeface="+mj-lt"/>
              </a:rPr>
              <a:t>Система уведомлений</a:t>
            </a:r>
          </a:p>
        </p:txBody>
      </p:sp>
    </p:spTree>
    <p:extLst>
      <p:ext uri="{BB962C8B-B14F-4D97-AF65-F5344CB8AC3E}">
        <p14:creationId xmlns:p14="http://schemas.microsoft.com/office/powerpoint/2010/main" val="215656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Техническая поддержка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1841" y="1798946"/>
            <a:ext cx="6135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Техническая поддержка по телефону, электронной почте, </a:t>
            </a:r>
            <a:r>
              <a:rPr lang="en-US" sz="2800" dirty="0">
                <a:latin typeface="+mj-lt"/>
              </a:rPr>
              <a:t>Helpdesk</a:t>
            </a:r>
            <a:endParaRPr lang="ru-RU" sz="2800" dirty="0"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62" y="3023886"/>
            <a:ext cx="928634" cy="9286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1841" y="3011149"/>
            <a:ext cx="6135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Подробная справка о работе с сервисом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62" y="1817278"/>
            <a:ext cx="928634" cy="9286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62" y="4230494"/>
            <a:ext cx="928634" cy="92863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1841" y="4433201"/>
            <a:ext cx="2885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dirty="0">
                <a:latin typeface="+mj-lt"/>
              </a:rPr>
              <a:t>Онлайн-обучение</a:t>
            </a:r>
            <a:endParaRPr lang="ru-RU" sz="16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1841" y="5335370"/>
            <a:ext cx="5802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Получение новостей и уведомлений о сервисе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62" y="5353735"/>
            <a:ext cx="928634" cy="9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Дополнительные услуги для клиентов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1841" y="1798946"/>
            <a:ext cx="6755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Обучение и сертификация пользователей сервиса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1841" y="2987089"/>
            <a:ext cx="6755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Наполнение словарных баз, создание отраслевых словарей для Заказчика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1841" y="4123167"/>
            <a:ext cx="67554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Анализ существующей документации и предоставление на его основе баз ТМ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1841" y="5335370"/>
            <a:ext cx="5802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j-lt"/>
              </a:rPr>
              <a:t>Интеграция с корпоративными информационными системами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62" y="1811682"/>
            <a:ext cx="928634" cy="928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62" y="3001706"/>
            <a:ext cx="928634" cy="928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62" y="4194338"/>
            <a:ext cx="928634" cy="9286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62" y="5381068"/>
            <a:ext cx="928634" cy="92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О компании-разработчике</a:t>
            </a:r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527764" y="1727200"/>
            <a:ext cx="8096272" cy="2078182"/>
          </a:xfrm>
        </p:spPr>
        <p:txBody>
          <a:bodyPr anchor="t"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200" dirty="0"/>
              <a:t>Одним из ключевых направлений деятельности ТОО «</a:t>
            </a:r>
            <a:r>
              <a:rPr lang="ru-RU" sz="6200" dirty="0" err="1"/>
              <a:t>LimeOn</a:t>
            </a:r>
            <a:r>
              <a:rPr lang="ru-RU" sz="6200" dirty="0"/>
              <a:t> </a:t>
            </a:r>
            <a:r>
              <a:rPr lang="ru-RU" sz="6200" dirty="0" err="1"/>
              <a:t>Global</a:t>
            </a:r>
            <a:r>
              <a:rPr lang="ru-RU" sz="6200" dirty="0"/>
              <a:t> </a:t>
            </a:r>
            <a:r>
              <a:rPr lang="ru-RU" sz="6200" dirty="0" err="1"/>
              <a:t>Company</a:t>
            </a:r>
            <a:r>
              <a:rPr lang="ru-RU" sz="6200" dirty="0"/>
              <a:t>» с начала ее деятельности в 2006 году является создание лингвистических программных продуктов. Компания постоянно ведет как прикладную так и научно-исследовательскую деятельность в области компьютерной лингвистики и обработки естественных языков, в особенности, связанных с казахским языком.</a:t>
            </a:r>
          </a:p>
        </p:txBody>
      </p:sp>
      <p:pic>
        <p:nvPicPr>
          <p:cNvPr id="2050" name="Picture 2" descr="Картинки по запросу компьютерная лингвисти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560" y="3990111"/>
            <a:ext cx="4074680" cy="229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22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Наши решения по компьютерной лингвистике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Системы автоматизированного перевода </a:t>
            </a:r>
            <a:r>
              <a:rPr lang="en-US" dirty="0"/>
              <a:t>SOYLEM</a:t>
            </a:r>
            <a:r>
              <a:rPr lang="kk-KZ" dirty="0"/>
              <a:t> 3</a:t>
            </a:r>
            <a:endParaRPr lang="ru-RU" dirty="0"/>
          </a:p>
          <a:p>
            <a:r>
              <a:rPr lang="ru-RU" dirty="0"/>
              <a:t>Электронные словари</a:t>
            </a:r>
          </a:p>
          <a:p>
            <a:r>
              <a:rPr lang="ru-RU" dirty="0"/>
              <a:t>Базы слов и словосочетаний казахского языка</a:t>
            </a:r>
          </a:p>
          <a:p>
            <a:r>
              <a:rPr lang="ru-RU" dirty="0"/>
              <a:t>Терминологические справочники</a:t>
            </a:r>
          </a:p>
          <a:p>
            <a:r>
              <a:rPr lang="ru-RU" dirty="0"/>
              <a:t>Система редактирования словарных баз </a:t>
            </a:r>
            <a:r>
              <a:rPr lang="en-US" dirty="0" err="1"/>
              <a:t>ForLingvo</a:t>
            </a:r>
            <a:endParaRPr lang="en-US" dirty="0"/>
          </a:p>
          <a:p>
            <a:r>
              <a:rPr lang="ru-RU" dirty="0"/>
              <a:t>Мобильное приложение </a:t>
            </a:r>
            <a:r>
              <a:rPr lang="en-US" dirty="0"/>
              <a:t>SOYLEM MT </a:t>
            </a:r>
            <a:r>
              <a:rPr lang="ru-RU" dirty="0"/>
              <a:t>на </a:t>
            </a:r>
            <a:r>
              <a:rPr lang="en-US" dirty="0"/>
              <a:t>Windows 8</a:t>
            </a:r>
          </a:p>
          <a:p>
            <a:r>
              <a:rPr lang="en-US" dirty="0"/>
              <a:t>Web</a:t>
            </a:r>
            <a:r>
              <a:rPr lang="ru-RU" dirty="0"/>
              <a:t>-часть пакетного перевода </a:t>
            </a:r>
            <a:r>
              <a:rPr lang="en-US" dirty="0"/>
              <a:t>SOYLEM Portal</a:t>
            </a:r>
            <a:r>
              <a:rPr lang="ru-RU" dirty="0"/>
              <a:t> на базе </a:t>
            </a:r>
            <a:r>
              <a:rPr lang="en-US" dirty="0"/>
              <a:t>Microsoft </a:t>
            </a:r>
            <a:r>
              <a:rPr lang="en-US" dirty="0" err="1"/>
              <a:t>Sharepoint</a:t>
            </a:r>
            <a:endParaRPr lang="ru-RU" dirty="0"/>
          </a:p>
          <a:p>
            <a:r>
              <a:rPr lang="en-US" dirty="0"/>
              <a:t>Web</a:t>
            </a:r>
            <a:r>
              <a:rPr lang="ru-RU" dirty="0"/>
              <a:t>-сервис</a:t>
            </a:r>
            <a:r>
              <a:rPr lang="en-US" dirty="0"/>
              <a:t> </a:t>
            </a:r>
            <a:r>
              <a:rPr lang="ru-RU" dirty="0"/>
              <a:t>перевода </a:t>
            </a:r>
            <a:endParaRPr lang="en-US" dirty="0"/>
          </a:p>
          <a:p>
            <a:r>
              <a:rPr lang="ru-RU" dirty="0"/>
              <a:t>Модули для поддержки казахского языка</a:t>
            </a:r>
          </a:p>
          <a:p>
            <a:r>
              <a:rPr lang="ru-RU" dirty="0"/>
              <a:t>Услуги по локализации программных продуктов на казахский язык</a:t>
            </a:r>
            <a:endParaRPr lang="en-US" dirty="0"/>
          </a:p>
          <a:p>
            <a:r>
              <a:rPr lang="ru-RU" dirty="0"/>
              <a:t>Онлайн-сервисы перевода </a:t>
            </a:r>
          </a:p>
          <a:p>
            <a:r>
              <a:rPr lang="ru-RU" dirty="0"/>
              <a:t>Сообщество помощи в переводах </a:t>
            </a:r>
            <a:r>
              <a:rPr lang="en-US" dirty="0"/>
              <a:t>audaru.kz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76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49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72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Soylem</a:t>
            </a:r>
            <a:r>
              <a:rPr lang="en-US" dirty="0"/>
              <a:t> cat</a:t>
            </a:r>
            <a:r>
              <a:rPr lang="kk-KZ" dirty="0"/>
              <a:t>:</a:t>
            </a:r>
            <a:r>
              <a:rPr lang="en-US" dirty="0"/>
              <a:t> </a:t>
            </a:r>
            <a:r>
              <a:rPr lang="kk-KZ" dirty="0"/>
              <a:t>Переводим по-новому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964" y="1741320"/>
            <a:ext cx="8128000" cy="1565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Soylem</a:t>
            </a:r>
            <a:r>
              <a:rPr lang="en-US" sz="2400" b="1" dirty="0"/>
              <a:t> CAT </a:t>
            </a:r>
            <a:r>
              <a:rPr lang="en-US" sz="2400" dirty="0"/>
              <a:t>–</a:t>
            </a:r>
            <a:r>
              <a:rPr lang="ru-RU" sz="2400" dirty="0"/>
              <a:t> облачное решение автоматизированного перевода документов с русского языка на казахский с применением машинного перевода</a:t>
            </a:r>
            <a:r>
              <a:rPr lang="en-US" sz="2400" dirty="0"/>
              <a:t> </a:t>
            </a:r>
            <a:r>
              <a:rPr lang="ru-RU" sz="2400" dirty="0"/>
              <a:t>и технологии </a:t>
            </a:r>
            <a:r>
              <a:rPr lang="en-US" sz="2400" dirty="0"/>
              <a:t>Translation Memory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8983" y="3236692"/>
            <a:ext cx="803827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latin typeface="+mj-lt"/>
              </a:rPr>
              <a:t>Автоматизированный перевод </a:t>
            </a:r>
            <a:r>
              <a:rPr lang="ru-RU" sz="1600" dirty="0">
                <a:latin typeface="+mj-lt"/>
              </a:rPr>
              <a:t>(англ. </a:t>
            </a:r>
            <a:r>
              <a:rPr lang="ru-RU" sz="1600" dirty="0" err="1">
                <a:latin typeface="+mj-lt"/>
              </a:rPr>
              <a:t>Computer-Aided</a:t>
            </a:r>
            <a:r>
              <a:rPr lang="ru-RU" sz="1600" dirty="0">
                <a:latin typeface="+mj-lt"/>
              </a:rPr>
              <a:t> </a:t>
            </a:r>
            <a:r>
              <a:rPr lang="ru-RU" sz="1600" dirty="0" err="1">
                <a:latin typeface="+mj-lt"/>
              </a:rPr>
              <a:t>Translation</a:t>
            </a:r>
            <a:r>
              <a:rPr lang="ru-RU" sz="1600" dirty="0">
                <a:latin typeface="+mj-lt"/>
              </a:rPr>
              <a:t>) — перевод текстов на компьютере с использованием компьютерных технологий. От машинного перевода (МТ) он отличается тем, что весь процесс перевода осуществляется человеком, компьютер лишь помогает ему произвести готовый текст либо за меньшее время, либо с лучшим качеством.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latin typeface="+mj-lt"/>
              </a:rPr>
              <a:t>Машинный перевод</a:t>
            </a:r>
            <a:r>
              <a:rPr lang="ru-RU" sz="1600" dirty="0">
                <a:latin typeface="+mj-lt"/>
              </a:rPr>
              <a:t> — процесс перевода текстов с одного естественного языка на другой с помощью специальной компьютерной программы. Так же называется направление научных исследований, связанных с построением подобных систем. Не следует путать с термином «Автоматизированный перевод».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latin typeface="+mj-lt"/>
              </a:rPr>
              <a:t>Память переводов</a:t>
            </a:r>
            <a:r>
              <a:rPr lang="ru-RU" sz="1600" dirty="0">
                <a:latin typeface="+mj-lt"/>
              </a:rPr>
              <a:t> (ПП, англ. </a:t>
            </a:r>
            <a:r>
              <a:rPr lang="ru-RU" sz="1600" i="1" dirty="0" err="1">
                <a:latin typeface="+mj-lt"/>
              </a:rPr>
              <a:t>translation</a:t>
            </a:r>
            <a:r>
              <a:rPr lang="ru-RU" sz="1600" i="1" dirty="0">
                <a:latin typeface="+mj-lt"/>
              </a:rPr>
              <a:t> </a:t>
            </a:r>
            <a:r>
              <a:rPr lang="ru-RU" sz="1600" i="1" dirty="0" err="1">
                <a:latin typeface="+mj-lt"/>
              </a:rPr>
              <a:t>memory</a:t>
            </a:r>
            <a:r>
              <a:rPr lang="ru-RU" sz="1600" dirty="0">
                <a:latin typeface="+mj-lt"/>
              </a:rPr>
              <a:t>, TM) — база данных, содержащая набор ранее переведенных сегментов текста. Большинство профессиональных переводчиков работают в программах памяти перевода, а не в текстовых редакторах.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68096" y="3325091"/>
            <a:ext cx="1" cy="302952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15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7" y="1759791"/>
            <a:ext cx="8129162" cy="2701373"/>
          </a:xfrm>
        </p:spPr>
        <p:txBody>
          <a:bodyPr>
            <a:normAutofit/>
          </a:bodyPr>
          <a:lstStyle/>
          <a:p>
            <a:pPr marL="268288" indent="-268288"/>
            <a:r>
              <a:rPr lang="ru-RU" sz="3200" dirty="0">
                <a:latin typeface="+mj-lt"/>
              </a:rPr>
              <a:t>Переход документооборота на государственный язык</a:t>
            </a:r>
          </a:p>
          <a:p>
            <a:pPr marL="268288" indent="-268288"/>
            <a:r>
              <a:rPr lang="ru-RU" sz="3200" dirty="0">
                <a:latin typeface="+mj-lt"/>
              </a:rPr>
              <a:t>Распространение облачных технологий</a:t>
            </a:r>
          </a:p>
          <a:p>
            <a:r>
              <a:rPr lang="ru-RU" dirty="0"/>
              <a:t>Переход государственных органов на сервисную модель информатизации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1857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сервиса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7" y="1695135"/>
            <a:ext cx="8129162" cy="11958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+mj-lt"/>
              </a:rPr>
              <a:t>Повышение результативности переводческой работы и оптимизация процесса перевода документов с русского языка на казахский и обратно </a:t>
            </a:r>
          </a:p>
          <a:p>
            <a:pPr marL="0" indent="0">
              <a:buNone/>
            </a:pPr>
            <a:endParaRPr lang="ru-RU" sz="3200" dirty="0">
              <a:latin typeface="+mj-lt"/>
            </a:endParaRPr>
          </a:p>
          <a:p>
            <a:endParaRPr lang="ru-RU" sz="3200" dirty="0">
              <a:latin typeface="+mj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97527" y="3676929"/>
            <a:ext cx="7899732" cy="216968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117872" indent="-117872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92869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50"/>
              </a:buClr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7656" indent="-58341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E97B0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2425" indent="-50006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0B050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4813" indent="-50006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E97B0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3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latin typeface="+mj-lt"/>
              </a:rPr>
              <a:t>Повышение производительности труда переводчика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Экономия времени и средств клиента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Стандартизация переводов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Создание преемственности рабочего процесса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Повышение качества переводов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1224" y="3749964"/>
            <a:ext cx="0" cy="209665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68097" y="3053123"/>
            <a:ext cx="3407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u="sng" dirty="0"/>
              <a:t>Ожидаемые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288765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пользователи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/>
            <a:r>
              <a:rPr lang="ru-RU" sz="2800" dirty="0">
                <a:latin typeface="+mj-lt"/>
              </a:rPr>
              <a:t>Профессиональные переводчики-</a:t>
            </a:r>
            <a:r>
              <a:rPr lang="ru-RU" sz="2800" dirty="0" err="1">
                <a:latin typeface="+mj-lt"/>
              </a:rPr>
              <a:t>фрилансеры</a:t>
            </a:r>
            <a:endParaRPr lang="ru-RU" sz="2800" dirty="0">
              <a:latin typeface="+mj-lt"/>
            </a:endParaRPr>
          </a:p>
          <a:p>
            <a:pPr marL="268288" indent="-268288"/>
            <a:r>
              <a:rPr lang="ru-RU" sz="2800" dirty="0">
                <a:latin typeface="+mj-lt"/>
              </a:rPr>
              <a:t>Сотрудники организаций, ведущих документооборот на государственном языке</a:t>
            </a:r>
          </a:p>
          <a:p>
            <a:pPr marL="268288" indent="-268288"/>
            <a:r>
              <a:rPr lang="ru-RU" sz="2800" dirty="0">
                <a:latin typeface="+mj-lt"/>
              </a:rPr>
              <a:t>Специалисты подразделений по развитию государственного языка</a:t>
            </a:r>
          </a:p>
          <a:p>
            <a:pPr marL="268288" indent="-268288"/>
            <a:r>
              <a:rPr lang="ru-RU" sz="2800" dirty="0">
                <a:latin typeface="+mj-lt"/>
              </a:rPr>
              <a:t>Агентства по переводу</a:t>
            </a:r>
          </a:p>
          <a:p>
            <a:pPr marL="268288" indent="-268288"/>
            <a:r>
              <a:rPr lang="ru-RU" sz="2800" dirty="0"/>
              <a:t>Преподаватели и студенты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422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Варианты использования сервиса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99" y="1945115"/>
            <a:ext cx="1028994" cy="1028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75163" y="1887495"/>
            <a:ext cx="6694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Общее облако</a:t>
            </a:r>
            <a:r>
              <a:rPr lang="ru-RU" sz="2000" dirty="0">
                <a:latin typeface="+mj-lt"/>
              </a:rPr>
              <a:t>. Доступно для всех пользователей независимо от места нахождения. Не требует аппаратных мощностей.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5162" y="3251071"/>
            <a:ext cx="6694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Выделенное облако</a:t>
            </a:r>
            <a:r>
              <a:rPr lang="ru-RU" sz="2000" dirty="0">
                <a:latin typeface="+mj-lt"/>
              </a:rPr>
              <a:t>. Доступно для ограниченного круга пользователей для решения объединенных задач. Не требует больших затрат. Безопасность данных.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99" y="4638973"/>
            <a:ext cx="1028994" cy="10289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75161" y="4577058"/>
            <a:ext cx="6694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</a:rPr>
              <a:t>Серверное решение</a:t>
            </a:r>
            <a:r>
              <a:rPr lang="ru-RU" sz="2000" dirty="0">
                <a:latin typeface="+mj-lt"/>
              </a:rPr>
              <a:t>. Развёртывается на внутреннем сервере организации. Данные хранятся внутри компании. Администрирование и текущая настройка проводятся собственными ресурсами компании.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99" y="3300591"/>
            <a:ext cx="1028994" cy="10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78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192" y="498524"/>
            <a:ext cx="8258067" cy="914400"/>
          </a:xfrm>
        </p:spPr>
        <p:txBody>
          <a:bodyPr/>
          <a:lstStyle/>
          <a:p>
            <a:r>
              <a:rPr lang="ru-RU" dirty="0"/>
              <a:t>Возможности </a:t>
            </a:r>
            <a:r>
              <a:rPr lang="en-US" dirty="0" err="1"/>
              <a:t>soylem</a:t>
            </a:r>
            <a:r>
              <a:rPr lang="en-US" dirty="0"/>
              <a:t> cat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4614" y="1412924"/>
            <a:ext cx="70042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Совместная работа с проектами перевода </a:t>
            </a:r>
          </a:p>
          <a:p>
            <a:r>
              <a:rPr lang="ru-RU" sz="1100" dirty="0"/>
              <a:t>При переводе больших объемов документации к проектам можно подключить несколько специалистов – переводчиков, редакторов, контролеров качества и руководителей проектов. При этом сохраняется единообразие и качество переводов за счет использования общих глоссариев и базы Памяти переводов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24614" y="2273272"/>
            <a:ext cx="70042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Скорость перевода</a:t>
            </a:r>
            <a:endParaRPr lang="en-US" b="1" cap="all" spc="75" dirty="0">
              <a:solidFill>
                <a:srgbClr val="0070C0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ru-RU" sz="1100" dirty="0"/>
              <a:t>За счет использования средств машинного перевода, технологии </a:t>
            </a:r>
            <a:r>
              <a:rPr lang="ru-RU" sz="1100" dirty="0" err="1"/>
              <a:t>Translation</a:t>
            </a:r>
            <a:r>
              <a:rPr lang="ru-RU" sz="1100" dirty="0"/>
              <a:t> </a:t>
            </a:r>
            <a:r>
              <a:rPr lang="ru-RU" sz="1100" dirty="0" err="1"/>
              <a:t>Memory</a:t>
            </a:r>
            <a:r>
              <a:rPr lang="ru-RU" sz="1100" dirty="0"/>
              <a:t> и встроенных словарей время на перевод сокращается до 80%</a:t>
            </a:r>
            <a:r>
              <a:rPr lang="en-US" sz="1100" dirty="0"/>
              <a:t>. </a:t>
            </a:r>
            <a:r>
              <a:rPr lang="ru-RU" sz="1100" dirty="0"/>
              <a:t>Переводческие операции также ускоряет возможность командной работы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15988" y="3130591"/>
            <a:ext cx="7004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Работа с распространенными форматами документов</a:t>
            </a:r>
            <a:endParaRPr lang="en-US" b="1" cap="all" spc="75" dirty="0">
              <a:solidFill>
                <a:srgbClr val="0070C0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ru-RU" sz="1100" dirty="0"/>
              <a:t>Сервис </a:t>
            </a:r>
            <a:r>
              <a:rPr lang="en-US" sz="1100" dirty="0"/>
              <a:t>SOYLEM CAT </a:t>
            </a:r>
            <a:r>
              <a:rPr lang="ru-RU" sz="1100" dirty="0"/>
              <a:t>поддерживает работу с различными форматами файлов:</a:t>
            </a:r>
            <a:r>
              <a:rPr lang="en-US" sz="1100" dirty="0"/>
              <a:t> </a:t>
            </a:r>
            <a:r>
              <a:rPr lang="ru-RU" sz="1100" dirty="0"/>
              <a:t>текстовые файлы </a:t>
            </a:r>
            <a:r>
              <a:rPr lang="en-US" sz="1100" dirty="0"/>
              <a:t>.txt</a:t>
            </a:r>
            <a:r>
              <a:rPr lang="ru-RU" sz="1100" dirty="0"/>
              <a:t>; файлы документов</a:t>
            </a:r>
            <a:r>
              <a:rPr lang="en-US" sz="1100" dirty="0"/>
              <a:t> Word</a:t>
            </a:r>
            <a:r>
              <a:rPr lang="ru-RU" sz="1100" dirty="0"/>
              <a:t> </a:t>
            </a:r>
            <a:r>
              <a:rPr lang="en-US" sz="1100" dirty="0"/>
              <a:t>.doc, .</a:t>
            </a:r>
            <a:r>
              <a:rPr lang="en-US" sz="1100" dirty="0" err="1"/>
              <a:t>docx</a:t>
            </a:r>
            <a:r>
              <a:rPr lang="en-US" sz="1100" dirty="0"/>
              <a:t>, .rtf, .</a:t>
            </a:r>
            <a:r>
              <a:rPr lang="en-US" sz="1100" dirty="0" err="1"/>
              <a:t>odt</a:t>
            </a:r>
            <a:r>
              <a:rPr lang="ru-RU" sz="1100" dirty="0"/>
              <a:t>; таблицы </a:t>
            </a:r>
            <a:r>
              <a:rPr lang="en-US" sz="1100" dirty="0"/>
              <a:t>Excel .</a:t>
            </a:r>
            <a:r>
              <a:rPr lang="en-US" sz="1100" dirty="0" err="1"/>
              <a:t>xls</a:t>
            </a:r>
            <a:r>
              <a:rPr lang="en-US" sz="1100" dirty="0"/>
              <a:t>, .</a:t>
            </a:r>
            <a:r>
              <a:rPr lang="en-US" sz="1100" dirty="0" err="1"/>
              <a:t>xlsx</a:t>
            </a:r>
            <a:r>
              <a:rPr lang="ru-RU" sz="1100" dirty="0"/>
              <a:t>; презентации </a:t>
            </a:r>
            <a:r>
              <a:rPr lang="en-US" sz="1100" dirty="0"/>
              <a:t>.</a:t>
            </a:r>
            <a:r>
              <a:rPr lang="en-US" sz="1100" dirty="0" err="1"/>
              <a:t>ppt</a:t>
            </a:r>
            <a:r>
              <a:rPr lang="en-US" sz="1100" dirty="0"/>
              <a:t>, .</a:t>
            </a:r>
            <a:r>
              <a:rPr lang="en-US" sz="1100" dirty="0" err="1"/>
              <a:t>pptx</a:t>
            </a:r>
            <a:r>
              <a:rPr lang="ru-RU" sz="1100" dirty="0"/>
              <a:t>; файлы ТМ .</a:t>
            </a:r>
            <a:r>
              <a:rPr lang="en-US" sz="1100" dirty="0" err="1"/>
              <a:t>tmx</a:t>
            </a:r>
            <a:endParaRPr lang="en-US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5988" y="3976412"/>
            <a:ext cx="70042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Легкость и простота работы</a:t>
            </a:r>
          </a:p>
          <a:p>
            <a:r>
              <a:rPr lang="ru-RU" sz="1100" dirty="0"/>
              <a:t>Сервис </a:t>
            </a:r>
            <a:r>
              <a:rPr lang="en-US" sz="1100" dirty="0"/>
              <a:t>SOYLEM CAT </a:t>
            </a:r>
            <a:r>
              <a:rPr lang="ru-RU" sz="1100" dirty="0"/>
              <a:t>не требует установки на компьютер пользователя и применения каких-либо настроек. Вся работа ведется посредством браузера. Все проекты переводов хранятся в облаке либо корпоративном сервере. Работа с программой не требует каких-либо аппаратных мощностей.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97980" y="4814499"/>
            <a:ext cx="700423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Безопасность данных</a:t>
            </a:r>
          </a:p>
          <a:p>
            <a:r>
              <a:rPr lang="ru-RU" sz="1100" dirty="0"/>
              <a:t>Пользователи сервиса имеют личный либо корпоративный аккаунт, защищенный паролем. Организациям предоставляется возможность развернуть сервис в инфраструктуре организации, при этом вся информация хранится в ее пределах 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89354" y="5633661"/>
            <a:ext cx="7004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Интеграция</a:t>
            </a:r>
          </a:p>
          <a:p>
            <a:r>
              <a:rPr lang="en-US" sz="1100" dirty="0"/>
              <a:t>SOYLEM CAT </a:t>
            </a:r>
            <a:r>
              <a:rPr lang="ru-RU" sz="1100" dirty="0"/>
              <a:t>интегрируется с системами документооборота, корпоративными порталами и другими внутренними системами компании.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8" y="2400052"/>
            <a:ext cx="545798" cy="5457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8" y="3237041"/>
            <a:ext cx="545798" cy="545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98" y="1519871"/>
            <a:ext cx="545798" cy="5457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97" y="4074030"/>
            <a:ext cx="545799" cy="5457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097" y="4911019"/>
            <a:ext cx="545799" cy="5457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097" y="5748008"/>
            <a:ext cx="545799" cy="54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7" y="498524"/>
            <a:ext cx="8129162" cy="914400"/>
          </a:xfrm>
        </p:spPr>
        <p:txBody>
          <a:bodyPr/>
          <a:lstStyle/>
          <a:p>
            <a:r>
              <a:rPr lang="ru-RU" dirty="0"/>
              <a:t>Основные компоненты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0174" y="1484417"/>
            <a:ext cx="312445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Личный кабинет</a:t>
            </a:r>
          </a:p>
          <a:p>
            <a:r>
              <a:rPr lang="ru-RU" sz="1050" dirty="0"/>
              <a:t>Личные данные пользователя, сведения о подписке, информация о количестве завершенных проектов, о команде проекта, отзывы заказчиков, уведомления, статистика и т.д.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3520" y="1484417"/>
            <a:ext cx="3465095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Проекты и документы</a:t>
            </a:r>
            <a:endParaRPr lang="en-US" sz="1600" b="1" cap="all" spc="75" dirty="0">
              <a:solidFill>
                <a:srgbClr val="0070C0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ru-RU" sz="1100" dirty="0"/>
              <a:t>Документы для перевода упорядочены по проектам переводов. Здесь распределения документы между исполнителями, назначаются роли переводчиков, ведутся контроль, учет работы по переводу и передача проектов на Биржу переводов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0174" y="2450847"/>
            <a:ext cx="301317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Рабочая область перевода</a:t>
            </a:r>
          </a:p>
          <a:p>
            <a:r>
              <a:rPr lang="ru-RU" sz="1100" dirty="0"/>
              <a:t>Здесь переводчик ведет непосредственную работу, применяя весь инструментарий автоматического перевода документов</a:t>
            </a:r>
            <a:endParaRPr lang="en-US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12309" y="2673685"/>
            <a:ext cx="3353709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Работа с базами ТМ</a:t>
            </a:r>
          </a:p>
          <a:p>
            <a:r>
              <a:rPr lang="ru-RU" sz="1100" dirty="0"/>
              <a:t>Все переведенные тексты автоматически сохраняются в базе Памяти переводов (ТМ). В дальнейшем система подбирает совпадающие сегменты из базы ТМ и рекомендует их для использования в текущем документе.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7162" y="3296122"/>
            <a:ext cx="3127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Словари</a:t>
            </a:r>
          </a:p>
          <a:p>
            <a:r>
              <a:rPr lang="ru-RU" sz="1100" b="1" dirty="0"/>
              <a:t>Словарь SOYLEM </a:t>
            </a:r>
            <a:r>
              <a:rPr lang="ru-RU" sz="1100" dirty="0"/>
              <a:t>c регулярно обновляемой базой слов и словосочетаний объемом; </a:t>
            </a:r>
            <a:r>
              <a:rPr lang="ru-RU" sz="1100" b="1" dirty="0"/>
              <a:t>Пользовательские словари (глоссарии)</a:t>
            </a:r>
            <a:r>
              <a:rPr lang="ru-RU" sz="1100" dirty="0"/>
              <a:t>, создаваемые и редактируемые пользователем.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12309" y="3883818"/>
            <a:ext cx="358494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Быстрый поиск слов</a:t>
            </a:r>
          </a:p>
          <a:p>
            <a:r>
              <a:rPr lang="ru-RU" sz="1100" dirty="0"/>
              <a:t>Поиск перевода слов или их значений по всем базам системы и внешним источникам: </a:t>
            </a:r>
            <a:r>
              <a:rPr lang="ru-RU" sz="1100" dirty="0" err="1"/>
              <a:t>Google</a:t>
            </a:r>
            <a:r>
              <a:rPr lang="ru-RU" sz="1100" dirty="0"/>
              <a:t>, </a:t>
            </a:r>
            <a:r>
              <a:rPr lang="ru-RU" sz="1100" dirty="0" err="1"/>
              <a:t>Wikipedia</a:t>
            </a:r>
            <a:r>
              <a:rPr lang="ru-RU" sz="1100" dirty="0"/>
              <a:t>, ИПС «</a:t>
            </a:r>
            <a:r>
              <a:rPr lang="ru-RU" sz="1100" dirty="0" err="1"/>
              <a:t>Әділет</a:t>
            </a:r>
            <a:r>
              <a:rPr lang="ru-RU" sz="1100" dirty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06" y="1617047"/>
            <a:ext cx="571780" cy="571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484" y="1612334"/>
            <a:ext cx="571748" cy="5717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484" y="2794919"/>
            <a:ext cx="577773" cy="5777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62" y="3427905"/>
            <a:ext cx="571748" cy="57174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484" y="3989693"/>
            <a:ext cx="577773" cy="57777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377162" y="4298402"/>
            <a:ext cx="3127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Биржа переводов</a:t>
            </a:r>
          </a:p>
          <a:p>
            <a:r>
              <a:rPr lang="ru-RU" sz="1100" dirty="0"/>
              <a:t>Заказчики могут напрямую обращаться к </a:t>
            </a:r>
            <a:r>
              <a:rPr lang="ru-RU" sz="1100" dirty="0" err="1"/>
              <a:t>фрилансерам</a:t>
            </a:r>
            <a:r>
              <a:rPr lang="ru-RU" sz="1100" dirty="0"/>
              <a:t> – авторизованным пользователей сервиса. В свою очередь, переводчики находят заказчиков, нуждающихся в переводах.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362" y="4442262"/>
            <a:ext cx="571748" cy="57174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377162" y="5308444"/>
            <a:ext cx="312746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Машинный перевод</a:t>
            </a:r>
          </a:p>
          <a:p>
            <a:r>
              <a:rPr lang="ru-RU" sz="1100" dirty="0"/>
              <a:t>На базе ядра перевода SOYLEM, разработчиком которой является наша компания. Включает в себя точные и расширенные языковые модели, обширную базу слов, словосочетаний и языковых конструкций.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17" y="5415241"/>
            <a:ext cx="563193" cy="56319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303520" y="4756122"/>
            <a:ext cx="35849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Настройки</a:t>
            </a:r>
          </a:p>
          <a:p>
            <a:r>
              <a:rPr lang="ru-RU" sz="1100" dirty="0"/>
              <a:t>Смена языка интерфейса, настройка уведомлений, настройки безопасности и др.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484" y="4856222"/>
            <a:ext cx="571748" cy="5717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8484" y="5582601"/>
            <a:ext cx="571748" cy="57174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303519" y="5466435"/>
            <a:ext cx="35849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spc="75" dirty="0">
                <a:solidFill>
                  <a:srgbClr val="0070C0"/>
                </a:solidFill>
                <a:latin typeface="Calibri Light" panose="020F0302020204030204"/>
                <a:ea typeface="+mj-ea"/>
                <a:cs typeface="+mj-cs"/>
              </a:rPr>
              <a:t>Справочная информация</a:t>
            </a:r>
          </a:p>
          <a:p>
            <a:r>
              <a:rPr lang="ru-RU" sz="1100" dirty="0"/>
              <a:t>Смена языка интерфейса, настройка уведомлений, настройки безопасности и др.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917" y="2574066"/>
            <a:ext cx="563193" cy="5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Главная страница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54" y="1531938"/>
            <a:ext cx="6803530" cy="45481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4548146" y="1304132"/>
            <a:ext cx="1057524" cy="336598"/>
          </a:xfrm>
          <a:prstGeom prst="wedgeRoundRectCallout">
            <a:avLst>
              <a:gd name="adj1" fmla="val 101201"/>
              <a:gd name="adj2" fmla="val 5068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Регулярные уведомления</a:t>
            </a:r>
            <a:endParaRPr lang="ru-RU" sz="900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585499" y="1893854"/>
            <a:ext cx="938254" cy="336598"/>
          </a:xfrm>
          <a:prstGeom prst="wedgeRoundRectCallout">
            <a:avLst>
              <a:gd name="adj1" fmla="val 97811"/>
              <a:gd name="adj2" fmla="val 7667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Статистика по переводам</a:t>
            </a:r>
            <a:endParaRPr lang="ru-RU" sz="900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330519" y="4439597"/>
            <a:ext cx="1054872" cy="514066"/>
          </a:xfrm>
          <a:prstGeom prst="wedgeRoundRectCallout">
            <a:avLst>
              <a:gd name="adj1" fmla="val 1780"/>
              <a:gd name="adj2" fmla="val -20044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Меню доступа к функциям и настройкам</a:t>
            </a:r>
            <a:endParaRPr lang="ru-RU" sz="9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7842387" y="4258042"/>
            <a:ext cx="1054872" cy="377568"/>
          </a:xfrm>
          <a:prstGeom prst="wedgeRoundRectCallout">
            <a:avLst>
              <a:gd name="adj1" fmla="val -54753"/>
              <a:gd name="adj2" fmla="val -148093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Новости от разработчика</a:t>
            </a:r>
            <a:endParaRPr lang="ru-RU" sz="900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842387" y="2009084"/>
            <a:ext cx="1054872" cy="1066918"/>
          </a:xfrm>
          <a:prstGeom prst="wedgeRoundRectCallout">
            <a:avLst>
              <a:gd name="adj1" fmla="val -47968"/>
              <a:gd name="adj2" fmla="val -78818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Возможность быстрого поиска перевода слова или небольших текстов</a:t>
            </a:r>
            <a:endParaRPr lang="ru-RU" sz="9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16578" y="2353759"/>
            <a:ext cx="838293" cy="377568"/>
          </a:xfrm>
          <a:prstGeom prst="wedgeRoundRectCallout">
            <a:avLst>
              <a:gd name="adj1" fmla="val 111010"/>
              <a:gd name="adj2" fmla="val -5964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  <a:effectLst>
            <a:glow rad="635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</a:rPr>
              <a:t>Сквозной поиск слов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88012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LimeOn" id="{013FE21F-0040-4A99-8990-CEDA55B63153}" vid="{11EF26A3-333A-44D5-86B4-3063BEFE5C5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8f70e097f84302a090f33f26e126f1 xmlns="6094cd54-d91f-4111-85d1-62753395726f">
      <Terms xmlns="http://schemas.microsoft.com/office/infopath/2007/PartnerControls"/>
    </la8f70e097f84302a090f33f26e126f1>
    <m1e4820e5cba4fe18f8262d62c7b945e xmlns="6094cd54-d91f-4111-85d1-62753395726f">
      <Terms xmlns="http://schemas.microsoft.com/office/infopath/2007/PartnerControls"/>
    </m1e4820e5cba4fe18f8262d62c7b945e>
    <TaxCatchAll xmlns="96f42107-f68d-456c-a1d8-c68165086c34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DE60D6B2501314992A81A27379DDDD9" ma:contentTypeVersion="9" ma:contentTypeDescription="Создание документа." ma:contentTypeScope="" ma:versionID="51244e3d5303bcb6a9f4736fde467b81">
  <xsd:schema xmlns:xsd="http://www.w3.org/2001/XMLSchema" xmlns:xs="http://www.w3.org/2001/XMLSchema" xmlns:p="http://schemas.microsoft.com/office/2006/metadata/properties" xmlns:ns2="96f42107-f68d-456c-a1d8-c68165086c34" xmlns:ns3="6094cd54-d91f-4111-85d1-62753395726f" targetNamespace="http://schemas.microsoft.com/office/2006/metadata/properties" ma:root="true" ma:fieldsID="b5090301479c3260e5636ab085d6daaf" ns2:_="" ns3:_="">
    <xsd:import namespace="96f42107-f68d-456c-a1d8-c68165086c34"/>
    <xsd:import namespace="6094cd54-d91f-4111-85d1-62753395726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1e4820e5cba4fe18f8262d62c7b945e" minOccurs="0"/>
                <xsd:element ref="ns2:TaxCatchAll" minOccurs="0"/>
                <xsd:element ref="ns3:la8f70e097f84302a090f33f26e126f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42107-f68d-456c-a1d8-c68165086c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description="" ma:hidden="true" ma:list="{f36f1b92-c033-45e5-b8b8-d6653faa446a}" ma:internalName="TaxCatchAll" ma:showField="CatchAllData" ma:web="96f42107-f68d-456c-a1d8-c68165086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4cd54-d91f-4111-85d1-62753395726f" elementFormDefault="qualified">
    <xsd:import namespace="http://schemas.microsoft.com/office/2006/documentManagement/types"/>
    <xsd:import namespace="http://schemas.microsoft.com/office/infopath/2007/PartnerControls"/>
    <xsd:element name="m1e4820e5cba4fe18f8262d62c7b945e" ma:index="11" nillable="true" ma:taxonomy="true" ma:internalName="m1e4820e5cba4fe18f8262d62c7b945e" ma:taxonomyFieldName="_x0422__x0435__x0445__x043d__x043e__x043b__x043e__x0433__x0438__x0438_" ma:displayName="Технологии" ma:readOnly="false" ma:default="" ma:fieldId="{61e4820e-5cba-4fe1-8f82-62d62c7b945e}" ma:taxonomyMulti="true" ma:sspId="7d33cff6-94e4-4526-a62d-8c5f255a609b" ma:termSetId="fb1d26dd-3d1f-4d4a-b606-009baa3b03b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a8f70e097f84302a090f33f26e126f1" ma:index="14" nillable="true" ma:taxonomy="true" ma:internalName="la8f70e097f84302a090f33f26e126f1" ma:taxonomyFieldName="_x0412__x0435__x043d__x0434__x043e__x0440__x044b_" ma:displayName="Вендоры" ma:readOnly="false" ma:default="" ma:fieldId="{5a8f70e0-97f8-4302-a090-f33f26e126f1}" ma:taxonomyMulti="true" ma:sspId="7d33cff6-94e4-4526-a62d-8c5f255a609b" ma:termSetId="19d711ba-4e74-4722-a196-67055480c873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9F6CC7-03D0-489E-8D98-3CAF01F57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03C6C-DF08-429A-AF81-FCAD31F3E307}">
  <ds:schemaRefs>
    <ds:schemaRef ds:uri="6094cd54-d91f-4111-85d1-62753395726f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96f42107-f68d-456c-a1d8-c68165086c3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191C089-B52A-47F7-9C8E-F0FDB1880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f42107-f68d-456c-a1d8-c68165086c34"/>
    <ds:schemaRef ds:uri="6094cd54-d91f-4111-85d1-627533957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LimeOn</Template>
  <TotalTime>11403</TotalTime>
  <Words>1165</Words>
  <Application>Microsoft Office PowerPoint</Application>
  <PresentationFormat>Экран (4:3)</PresentationFormat>
  <Paragraphs>135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Wingdings 3</vt:lpstr>
      <vt:lpstr>Интеграл</vt:lpstr>
      <vt:lpstr>CorelDRAW</vt:lpstr>
      <vt:lpstr>Облачный сервис автоматизированного перевода документов soylem cat</vt:lpstr>
      <vt:lpstr>Soylem cat: Переводим по-новому</vt:lpstr>
      <vt:lpstr>актуальность</vt:lpstr>
      <vt:lpstr>Цель сервиса</vt:lpstr>
      <vt:lpstr>пользователи</vt:lpstr>
      <vt:lpstr>Варианты использования сервиса</vt:lpstr>
      <vt:lpstr>Возможности soylem cat</vt:lpstr>
      <vt:lpstr>Основные компоненты</vt:lpstr>
      <vt:lpstr>Главная страница</vt:lpstr>
      <vt:lpstr>Работа с проектами и документами</vt:lpstr>
      <vt:lpstr>Рабочая область перевода</vt:lpstr>
      <vt:lpstr>Коллективная работа</vt:lpstr>
      <vt:lpstr>Техническая поддержка</vt:lpstr>
      <vt:lpstr>Дополнительные услуги для клиентов</vt:lpstr>
      <vt:lpstr>О компании-разработчике</vt:lpstr>
      <vt:lpstr>Наши решения по компьютерной лингвистике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Облачный сервис перевода документов с применением памяти переводов и </dc:title>
  <dc:creator>Бадаев Берик</dc:creator>
  <cp:lastModifiedBy>Бадаев Берик</cp:lastModifiedBy>
  <cp:revision>126</cp:revision>
  <cp:lastPrinted>2016-10-12T03:05:11Z</cp:lastPrinted>
  <dcterms:created xsi:type="dcterms:W3CDTF">2016-09-27T05:13:03Z</dcterms:created>
  <dcterms:modified xsi:type="dcterms:W3CDTF">2016-10-12T07:49:51Z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0x0101005DE60D6B2501314992A81A27379DDDD9</vt:lpwstr>
  </property>
  <property fmtid="{D5CDD505-2E9C-101B-9397-08002B2CF9AE}" pid="3" name="Вендоры">
    <vt:lpwstr/>
  </property>
  <property fmtid="{D5CDD505-2E9C-101B-9397-08002B2CF9AE}" pid="4" name="Технологии">
    <vt:lpwstr/>
  </property>
</Properties>
</file>