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3" r:id="rId3"/>
    <p:sldId id="274" r:id="rId4"/>
    <p:sldId id="275" r:id="rId5"/>
    <p:sldId id="271" r:id="rId6"/>
    <p:sldId id="276" r:id="rId7"/>
    <p:sldId id="278" r:id="rId8"/>
    <p:sldId id="270" r:id="rId9"/>
    <p:sldId id="280" r:id="rId10"/>
    <p:sldId id="282" r:id="rId11"/>
    <p:sldId id="272" r:id="rId12"/>
    <p:sldId id="281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FDE"/>
    <a:srgbClr val="A0D23A"/>
    <a:srgbClr val="3A4877"/>
    <a:srgbClr val="3EA9CA"/>
    <a:srgbClr val="F6862A"/>
    <a:srgbClr val="F89D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31" autoAdjust="0"/>
    <p:restoredTop sz="91533" autoAdjust="0"/>
  </p:normalViewPr>
  <p:slideViewPr>
    <p:cSldViewPr>
      <p:cViewPr>
        <p:scale>
          <a:sx n="114" d="100"/>
          <a:sy n="114" d="100"/>
        </p:scale>
        <p:origin x="-15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27C17E-E201-486F-9945-A42FEDC52332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3B8B0-403C-4888-AAB5-37AFF1A9E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5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5471-6CA7-435C-A7D0-F0F98AF2FDD1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3E28-F25A-4BBD-BA88-0B2DE4243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96149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C69-58E2-45B1-A163-940F1019ABE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D06E-FDD6-458C-A04E-4F149ADA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68831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0243-6000-4107-A58A-AB2DFE634B7B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73F8-0759-4C2D-B08F-8906183F7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71595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AF8E-7885-4BC0-B8FF-616591261E99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78B9-DE0D-442C-AC8A-A6E1A11E5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43867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45F8-0EDB-4BFC-881C-2C33F3AF5D6C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E96E-9A32-448B-AA41-5A347BAF5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6280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DACC-0C35-4A8E-9C0A-AE6C48C42B07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23CB-47EA-45C8-98BA-E76E4BF5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37777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4907-0B77-468A-AA99-4F34CCB664F0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6D22-934B-4CC7-B5E6-F347139E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73207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58A5-F664-453D-BD9E-65E691F687FE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DE89-4EFA-4FFE-AC81-751FA8F3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53711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174E-2FCD-44A4-AEC5-ABC64B435FE8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6D06-9E74-4FD1-8E24-A912ED39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29647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BE49-0A3D-494C-9C3C-44CB1054E4AF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A58B-6AC4-490D-B70D-12F1B87D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69159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F5F5-2328-4444-8108-1F5A4B5837C3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6FDE-9872-4BE2-882A-D761451E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5987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3597A-F5B5-4F7F-B82D-7FE39B60214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76981-A0D1-4540-8909-722F1BF0A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ver_pc\prg\G\Geoinfo\preza\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1" b="15713"/>
          <a:stretch/>
        </p:blipFill>
        <p:spPr bwMode="auto">
          <a:xfrm>
            <a:off x="0" y="4393537"/>
            <a:ext cx="2311319" cy="246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_pc\prg\G\Geoinfo\g_flyer\cdr\glob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374" r="49937" b="10374"/>
          <a:stretch/>
        </p:blipFill>
        <p:spPr bwMode="auto">
          <a:xfrm>
            <a:off x="5450455" y="-347402"/>
            <a:ext cx="3693545" cy="7205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988840"/>
            <a:ext cx="4968552" cy="2808312"/>
          </a:xfrm>
          <a:prstGeom prst="rect">
            <a:avLst/>
          </a:prstGeom>
        </p:spPr>
        <p:txBody>
          <a:bodyPr anchor="t" anchorCtr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Применение серверной платформы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gServer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в геоинформационных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системах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5589240"/>
            <a:ext cx="2376264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РК, 100000, г. Караганда,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 </a:t>
            </a:r>
            <a:r>
              <a:rPr lang="ru-RU" sz="11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Бухар-Жырау</a:t>
            </a: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дом </a:t>
            </a:r>
            <a:r>
              <a:rPr lang="ru-RU" sz="11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58, офис</a:t>
            </a:r>
            <a:r>
              <a:rPr lang="ru-RU" sz="11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 (7212) 42-43-09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5589240"/>
            <a:ext cx="2952328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A0D23A"/>
                </a:solidFill>
                <a:latin typeface="Arial" pitchFamily="34" charset="0"/>
                <a:cs typeface="Arial" pitchFamily="34" charset="0"/>
              </a:rPr>
              <a:t>geoinfo.kz</a:t>
            </a:r>
            <a:endParaRPr lang="ru-RU" sz="1100" kern="0" dirty="0" smtClean="0">
              <a:solidFill>
                <a:srgbClr val="A0D23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A0D23A"/>
                </a:solidFill>
                <a:latin typeface="Arial" pitchFamily="34" charset="0"/>
                <a:cs typeface="Arial" pitchFamily="34" charset="0"/>
              </a:rPr>
              <a:t>gserver.kz</a:t>
            </a:r>
            <a:endParaRPr lang="en-US" sz="1100" kern="0" dirty="0">
              <a:solidFill>
                <a:srgbClr val="A0D23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rgbClr val="A0D23A"/>
                </a:solidFill>
                <a:latin typeface="Arial" pitchFamily="34" charset="0"/>
                <a:cs typeface="Arial" pitchFamily="34" charset="0"/>
              </a:rPr>
              <a:t>info@geoinfo.kz</a:t>
            </a:r>
            <a:endParaRPr lang="ru-RU" sz="1100" kern="0" dirty="0" smtClean="0">
              <a:solidFill>
                <a:srgbClr val="A0D23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\\Server_pc\prg\G\Geoinfo\preza\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7" y="5589240"/>
            <a:ext cx="2045212" cy="61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_pc\prg\G\Geoinfo\preza\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7" y="615117"/>
            <a:ext cx="2122327" cy="509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640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-35211" y="476752"/>
            <a:ext cx="9105900" cy="5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Интеграция данных мировых картографических сервисов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-66911" y="12297163"/>
            <a:ext cx="7200799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GeometryServer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5" b="3752"/>
          <a:stretch/>
        </p:blipFill>
        <p:spPr bwMode="auto">
          <a:xfrm>
            <a:off x="323528" y="1511299"/>
            <a:ext cx="8603432" cy="455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" y="6597384"/>
            <a:ext cx="9143488" cy="288000"/>
          </a:xfrm>
          <a:prstGeom prst="rect">
            <a:avLst/>
          </a:prstGeom>
          <a:gradFill>
            <a:gsLst>
              <a:gs pos="0">
                <a:srgbClr val="92D050">
                  <a:alpha val="50000"/>
                </a:srgbClr>
              </a:gs>
              <a:gs pos="53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42" y="654683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500" b="1" i="1" dirty="0" err="1" smtClean="0">
                <a:solidFill>
                  <a:schemeClr val="accent1">
                    <a:lumMod val="75000"/>
                  </a:schemeClr>
                </a:solidFill>
              </a:rPr>
              <a:t>gServer</a:t>
            </a:r>
            <a:endParaRPr lang="en-US" sz="15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8440" y="1938506"/>
            <a:ext cx="7874039" cy="20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48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799" cy="792088"/>
          </a:xfrm>
        </p:spPr>
        <p:txBody>
          <a:bodyPr rtlCol="0" anchor="t" anchorCtr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22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en-US" sz="22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gServer</a:t>
            </a:r>
            <a:endParaRPr lang="ru-RU" sz="22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180161" cy="36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/>
              <a:t>Удобство в использовании и простота внедрения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/>
              <a:t>Легкое конфигурирование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/>
              <a:t>Масштабируемость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/>
              <a:t>Поддержка многопользовательского редактирования файловых баз </a:t>
            </a:r>
            <a:r>
              <a:rPr lang="ru-RU" dirty="0" err="1"/>
              <a:t>геоданных</a:t>
            </a:r>
            <a:endParaRPr lang="ru-RU" dirty="0"/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/>
              <a:t>Готовое базовое клиентское веб-приложение в комплекте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Совместимость с основными форматами </a:t>
            </a:r>
            <a:r>
              <a:rPr lang="ru-RU" dirty="0" err="1" smtClean="0"/>
              <a:t>геоданных</a:t>
            </a:r>
            <a:r>
              <a:rPr lang="ru-RU" dirty="0" smtClean="0"/>
              <a:t> </a:t>
            </a:r>
            <a:endParaRPr lang="ru-RU" dirty="0"/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 smtClean="0"/>
              <a:t>Низкобюджетная</a:t>
            </a:r>
            <a:r>
              <a:rPr lang="ru-RU" dirty="0" smtClean="0"/>
              <a:t> </a:t>
            </a:r>
            <a:r>
              <a:rPr lang="ru-RU" dirty="0"/>
              <a:t>стоимость внедрения и эксплуатации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10117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4392488" cy="792088"/>
          </a:xfrm>
        </p:spPr>
        <p:txBody>
          <a:bodyPr rtlCol="0" anchor="t" anchorCtr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Сертификаты </a:t>
            </a:r>
            <a:r>
              <a:rPr lang="en-US" sz="22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gServer</a:t>
            </a:r>
            <a:endParaRPr lang="ru-RU" sz="22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16_Авторское_свидетельство_gServer.jpg"/>
          <p:cNvPicPr>
            <a:picLocks noChangeAspect="1"/>
          </p:cNvPicPr>
          <p:nvPr/>
        </p:nvPicPr>
        <p:blipFill>
          <a:blip r:embed="rId4" cstate="print"/>
          <a:srcRect r="50787"/>
          <a:stretch>
            <a:fillRect/>
          </a:stretch>
        </p:blipFill>
        <p:spPr>
          <a:xfrm>
            <a:off x="395536" y="980728"/>
            <a:ext cx="370836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Server_сертификат_2018_каз.jpg"/>
          <p:cNvPicPr>
            <a:picLocks noChangeAspect="1"/>
          </p:cNvPicPr>
          <p:nvPr/>
        </p:nvPicPr>
        <p:blipFill>
          <a:blip r:embed="rId5" cstate="print"/>
          <a:srcRect t="1347"/>
          <a:stretch>
            <a:fillRect/>
          </a:stretch>
        </p:blipFill>
        <p:spPr>
          <a:xfrm>
            <a:off x="4716016" y="980728"/>
            <a:ext cx="392359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0117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ghostfcg\Desktop\0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21" t="-14440"/>
          <a:stretch/>
        </p:blipFill>
        <p:spPr bwMode="auto">
          <a:xfrm>
            <a:off x="0" y="1484784"/>
            <a:ext cx="2447256" cy="3737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hostfcg\Desktop\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27855"/>
            <a:ext cx="1582659" cy="61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988840"/>
            <a:ext cx="7200800" cy="2160240"/>
          </a:xfrm>
          <a:prstGeom prst="rect">
            <a:avLst/>
          </a:prstGeom>
        </p:spPr>
        <p:txBody>
          <a:bodyPr anchor="t" anchorCtr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36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Благодарю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внимание!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31840" y="5589240"/>
            <a:ext cx="2160240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РК, 100000, г. Караганда,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пр. </a:t>
            </a:r>
            <a:r>
              <a:rPr lang="ru-RU" sz="11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Бухар-Жырау</a:t>
            </a: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дом 58 / 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 (7212) 42-43-09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5589240"/>
            <a:ext cx="2952328" cy="72008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geoinfo.kz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info@geoinfo.kz</a:t>
            </a:r>
            <a:endParaRPr lang="ru-RU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\\Server_pc\prg\G\Geoinfo\preza\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7" y="5589240"/>
            <a:ext cx="2045212" cy="61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799" cy="792088"/>
          </a:xfrm>
        </p:spPr>
        <p:txBody>
          <a:bodyPr rtlCol="0" anchor="t" anchorCtr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Почему именно </a:t>
            </a:r>
            <a:r>
              <a:rPr lang="ru-RU" sz="20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веб-приложения</a:t>
            </a: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180161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Веб-приложения </a:t>
            </a:r>
            <a:r>
              <a:rPr lang="ru-RU" sz="1400" dirty="0"/>
              <a:t>не требуют установки на компьютер </a:t>
            </a:r>
            <a:r>
              <a:rPr lang="ru-RU" sz="1400" dirty="0" smtClean="0"/>
              <a:t>заказчика. </a:t>
            </a:r>
            <a:r>
              <a:rPr lang="ru-RU" sz="1400" dirty="0"/>
              <a:t>Для полноценной работы нужен </a:t>
            </a:r>
            <a:r>
              <a:rPr lang="ru-RU" sz="1400" dirty="0" smtClean="0"/>
              <a:t>только </a:t>
            </a:r>
            <a:r>
              <a:rPr lang="ru-RU" sz="1400" dirty="0"/>
              <a:t>браузер и доступ </a:t>
            </a:r>
            <a:r>
              <a:rPr lang="ru-RU" sz="1400" dirty="0" smtClean="0"/>
              <a:t>к сети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Нет необходимости в дополнительных финансовых затратах на покупку настольного ПО на каждую клиентскую </a:t>
            </a:r>
            <a:r>
              <a:rPr lang="ru-RU" sz="1400" dirty="0" smtClean="0"/>
              <a:t>машину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Высокая мобильность – использовать приложение можно везде, с любого устройства, где есть доступ к </a:t>
            </a:r>
            <a:r>
              <a:rPr lang="ru-RU" sz="1400" dirty="0" smtClean="0"/>
              <a:t>сети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Веб-приложения</a:t>
            </a:r>
            <a:r>
              <a:rPr lang="ru-RU" sz="1400" dirty="0" smtClean="0"/>
              <a:t> </a:t>
            </a:r>
            <a:r>
              <a:rPr lang="ru-RU" sz="1400" dirty="0"/>
              <a:t>не требуют специальной настройки и администрирования, их администраторами являются разработчики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Для работы </a:t>
            </a:r>
            <a:r>
              <a:rPr lang="ru-RU" sz="1400" dirty="0" smtClean="0"/>
              <a:t>веб-приложений </a:t>
            </a:r>
            <a:r>
              <a:rPr lang="ru-RU" sz="1400" dirty="0"/>
              <a:t>требуется минимальная аппаратная платформа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Обновление веб приложений происходит </a:t>
            </a:r>
            <a:r>
              <a:rPr lang="ru-RU" sz="1400" dirty="0" smtClean="0"/>
              <a:t>автоматически, не нужно обновлять каждую клиентскую машину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Хранение </a:t>
            </a:r>
            <a:r>
              <a:rPr lang="ru-RU" sz="1400" dirty="0"/>
              <a:t>конфиденциальных данных на удаленных </a:t>
            </a:r>
            <a:r>
              <a:rPr lang="ru-RU" sz="1400" dirty="0" smtClean="0"/>
              <a:t>серверах с использованием </a:t>
            </a:r>
            <a:r>
              <a:rPr lang="ru-RU" sz="1400" dirty="0"/>
              <a:t>средства надежной защиты </a:t>
            </a:r>
            <a:r>
              <a:rPr lang="ru-RU" sz="1400" dirty="0" smtClean="0"/>
              <a:t>данных (шифрование данных, использование защищенных каналов)</a:t>
            </a:r>
          </a:p>
        </p:txBody>
      </p:sp>
    </p:spTree>
    <p:extLst>
      <p:ext uri="{BB962C8B-B14F-4D97-AF65-F5344CB8AC3E}">
        <p14:creationId xmlns="" xmlns:p14="http://schemas.microsoft.com/office/powerpoint/2010/main" val="633465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6401714"/>
              </p:ext>
            </p:extLst>
          </p:nvPr>
        </p:nvGraphicFramePr>
        <p:xfrm>
          <a:off x="1475656" y="1196752"/>
          <a:ext cx="6413500" cy="4705350"/>
        </p:xfrm>
        <a:graphic>
          <a:graphicData uri="http://schemas.openxmlformats.org/presentationml/2006/ole">
            <p:oleObj spid="_x0000_s5141" name="Visio" r:id="rId5" imgW="6386400" imgH="4705581" progId="">
              <p:embed/>
            </p:oleObj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548680"/>
            <a:ext cx="77048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Трёхуровневая </a:t>
            </a: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архитектура</a:t>
            </a:r>
            <a:r>
              <a:rPr lang="en-US" sz="2000" b="1" dirty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геоинформационных систем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789040"/>
            <a:ext cx="1152128" cy="2880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\\Server_pc\prg\G\Geoinfo\preza\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2" y="3814207"/>
            <a:ext cx="1080120" cy="259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822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548680"/>
            <a:ext cx="72007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Что такое </a:t>
            </a:r>
            <a:r>
              <a:rPr lang="en-US" sz="20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gServer</a:t>
            </a: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180161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120000"/>
              </a:lnSpc>
            </a:pPr>
            <a:r>
              <a:rPr lang="ru-RU" sz="1400" dirty="0" err="1" smtClean="0"/>
              <a:t>gServer</a:t>
            </a:r>
            <a:r>
              <a:rPr lang="ru-RU" sz="1400" dirty="0" smtClean="0"/>
              <a:t> </a:t>
            </a:r>
            <a:r>
              <a:rPr lang="ru-RU" sz="1400" dirty="0"/>
              <a:t>– это серверное программное обеспечение, предназначенное для публикации и обработки пространственных данных в сети </a:t>
            </a:r>
            <a:r>
              <a:rPr lang="ru-RU" sz="1400" dirty="0" err="1"/>
              <a:t>Интранет</a:t>
            </a:r>
            <a:r>
              <a:rPr lang="ru-RU" sz="1400" dirty="0"/>
              <a:t> и Интернет.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помощью </a:t>
            </a:r>
            <a:r>
              <a:rPr lang="ru-RU" sz="1400" dirty="0" err="1"/>
              <a:t>gServer</a:t>
            </a:r>
            <a:r>
              <a:rPr lang="ru-RU" sz="1400" dirty="0"/>
              <a:t> можно создавать веб-сайты и приложения с ГИС-содержимым для доступа из веб-браузеров, настольных и мобильных клиентов.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3140968"/>
            <a:ext cx="72007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Зачем был разработан?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71600" y="3789040"/>
            <a:ext cx="727280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Финансовая составляющая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Отсутствие в регионах быстрых и стабильных каналов связи</a:t>
            </a:r>
            <a:endParaRPr lang="ru-RU" sz="1400" dirty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Один клиент для различных уровней геоинформационных и кадастровых систем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Отсутствие квалифицированных кадров</a:t>
            </a:r>
          </a:p>
          <a:p>
            <a:pPr lvl="0">
              <a:spcAft>
                <a:spcPts val="120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645202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136918" y="2817123"/>
            <a:ext cx="1333500" cy="1333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444208" y="2420888"/>
            <a:ext cx="2520280" cy="215996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95536" y="2420888"/>
            <a:ext cx="2520000" cy="2160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pic>
        <p:nvPicPr>
          <p:cNvPr id="4104" name="Picture 8" descr="http://www.brandsoftheworld.com/sites/default/files/styles/logo-thumbnail/public/052011/microsoft_.net_.png?itok=yeSwxY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11560" y="404664"/>
            <a:ext cx="835292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Используемые технологии и программное обеспечение</a:t>
            </a:r>
          </a:p>
        </p:txBody>
      </p:sp>
      <p:pic>
        <p:nvPicPr>
          <p:cNvPr id="28" name="Picture 2" descr="C:\Users\ghostfcg\Desktop\html-css-js-log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311142" cy="135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hostfcg\Desktop\g_flyer_print_0_25_bleed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47" y="2787085"/>
            <a:ext cx="1329982" cy="1329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11960" y="3284984"/>
            <a:ext cx="1214446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1"/>
                </a:solidFill>
                <a:latin typeface="Candara" pitchFamily="34" charset="0"/>
              </a:rPr>
              <a:t>gServer</a:t>
            </a:r>
            <a:endParaRPr lang="ru-RU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580112" y="3140968"/>
            <a:ext cx="792088" cy="504056"/>
          </a:xfrm>
          <a:prstGeom prst="rightArrow">
            <a:avLst/>
          </a:prstGeom>
          <a:gradFill>
            <a:gsLst>
              <a:gs pos="0">
                <a:srgbClr val="00B05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H="1" flipV="1">
            <a:off x="3131840" y="3140968"/>
            <a:ext cx="792088" cy="504056"/>
          </a:xfrm>
          <a:prstGeom prst="rightArrow">
            <a:avLst/>
          </a:prstGeom>
          <a:gradFill>
            <a:gsLst>
              <a:gs pos="0">
                <a:srgbClr val="00B050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466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71600" y="548680"/>
            <a:ext cx="72007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Архитектура </a:t>
            </a:r>
            <a:r>
              <a:rPr lang="en-US" sz="24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gServer</a:t>
            </a:r>
            <a:endParaRPr lang="ru-RU" sz="24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8511"/>
            <a:ext cx="7884368" cy="5213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195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315731" cy="5100467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35088" y="2400457"/>
            <a:ext cx="6981105" cy="20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Отображение пространственных данных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Идентификация объектов на карте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Поиск объектов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Отображение содержимого карты и легенды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Выполнение пространственных запросов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63154" y="1538277"/>
            <a:ext cx="698110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Не требует настройки</a:t>
            </a:r>
            <a:r>
              <a:rPr lang="ru-RU" sz="1600" dirty="0"/>
              <a:t>,</a:t>
            </a:r>
            <a:r>
              <a:rPr lang="ru-RU" sz="1600" dirty="0" smtClean="0"/>
              <a:t> работает «из коробки»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35087" y="4358147"/>
            <a:ext cx="6981105" cy="68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/>
              <a:t>Выполнение пространственных запросов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Операции редактирования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63153" y="5458483"/>
            <a:ext cx="6981105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Выполнение геометрических операций над пространственными данными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-35211" y="476672"/>
            <a:ext cx="9105900" cy="5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Компоненты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gServer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32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71600" y="548680"/>
            <a:ext cx="72007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Функции </a:t>
            </a:r>
            <a:r>
              <a:rPr lang="en-US" sz="2000" b="1" dirty="0" err="1" smtClean="0">
                <a:solidFill>
                  <a:srgbClr val="3A4877"/>
                </a:solidFill>
                <a:latin typeface="Arial" pitchFamily="34" charset="0"/>
                <a:cs typeface="Arial" pitchFamily="34" charset="0"/>
              </a:rPr>
              <a:t>gServer</a:t>
            </a:r>
            <a:endParaRPr lang="ru-RU" sz="2000" b="1" dirty="0">
              <a:solidFill>
                <a:srgbClr val="3A48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180161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Публикация ГИС-сервисов. Доступ к сервисам осуществляется по протоколам REST и </a:t>
            </a:r>
            <a:r>
              <a:rPr lang="ru-RU" sz="1400" dirty="0" smtClean="0"/>
              <a:t>SOAP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Предустановленное клиентской приложение с возможностью навигации, редактирования пространственных данных, выполнения пространственных и атрибутивных запросов и печати картографических данных с использованием </a:t>
            </a:r>
            <a:r>
              <a:rPr lang="ru-RU" sz="1400" dirty="0" smtClean="0"/>
              <a:t>шаблонов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Поддержка многопользовательского редактирования файловых баз </a:t>
            </a:r>
            <a:r>
              <a:rPr lang="ru-RU" sz="1400" dirty="0" err="1" smtClean="0"/>
              <a:t>геоданных</a:t>
            </a:r>
            <a:endParaRPr lang="ru-RU" sz="14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Редактирование пространственных данных на карте через веб-браузер или с мобильного клиента. Позволяет добавлять, изменять и удалять точки, линии и полигоны, редактировать атрибуты объектов, осуществлять многопользовательское редактирование, соблюдать правила поведения классов пространственных </a:t>
            </a:r>
            <a:r>
              <a:rPr lang="ru-RU" sz="1400" dirty="0" smtClean="0"/>
              <a:t>объектов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/>
              <a:t>Поддержка </a:t>
            </a:r>
            <a:r>
              <a:rPr lang="ru-RU" sz="1400" dirty="0" err="1"/>
              <a:t>десктопных</a:t>
            </a:r>
            <a:r>
              <a:rPr lang="ru-RU" sz="1400" dirty="0"/>
              <a:t>, мобильных и веб-приложений на </a:t>
            </a:r>
            <a:r>
              <a:rPr lang="ru-RU" sz="1400" dirty="0" smtClean="0"/>
              <a:t>различных платформах</a:t>
            </a:r>
            <a:endParaRPr lang="ru-RU" sz="1400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/>
              <a:t>Поддержка </a:t>
            </a:r>
            <a:r>
              <a:rPr lang="ru-RU" sz="1400" dirty="0"/>
              <a:t>открытых </a:t>
            </a:r>
            <a:r>
              <a:rPr lang="ru-RU" sz="1400" dirty="0" smtClean="0"/>
              <a:t>стандартов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74876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03648" y="476672"/>
            <a:ext cx="720079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Встроенное клиентское приложение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71"/>
          <a:stretch/>
        </p:blipFill>
        <p:spPr bwMode="auto">
          <a:xfrm>
            <a:off x="173151" y="1484784"/>
            <a:ext cx="8873715" cy="456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1203" y="1879783"/>
            <a:ext cx="8136904" cy="20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008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415</Words>
  <Application>Microsoft Office PowerPoint</Application>
  <PresentationFormat>Экран (4:3)</PresentationFormat>
  <Paragraphs>75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Visio</vt:lpstr>
      <vt:lpstr>Слайд 1</vt:lpstr>
      <vt:lpstr>Почему именно веб-приложения?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Ключевые преимущества gServer</vt:lpstr>
      <vt:lpstr>Сертификаты gServer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LIDA</cp:lastModifiedBy>
  <cp:revision>582</cp:revision>
  <dcterms:created xsi:type="dcterms:W3CDTF">2011-09-18T05:48:10Z</dcterms:created>
  <dcterms:modified xsi:type="dcterms:W3CDTF">2018-06-20T04:33:18Z</dcterms:modified>
</cp:coreProperties>
</file>